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69" r:id="rId3"/>
    <p:sldId id="257" r:id="rId4"/>
    <p:sldId id="258" r:id="rId5"/>
    <p:sldId id="259" r:id="rId6"/>
    <p:sldId id="268" r:id="rId7"/>
    <p:sldId id="263" r:id="rId8"/>
    <p:sldId id="260" r:id="rId9"/>
    <p:sldId id="262" r:id="rId10"/>
    <p:sldId id="265" r:id="rId11"/>
    <p:sldId id="264" r:id="rId12"/>
    <p:sldId id="267"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fan Kilyanek" initials="SK" lastIdx="2" clrIdx="0">
    <p:extLst>
      <p:ext uri="{19B8F6BF-5375-455C-9EA6-DF929625EA0E}">
        <p15:presenceInfo xmlns:p15="http://schemas.microsoft.com/office/powerpoint/2012/main" userId="38e084a4f0c750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8" autoAdjust="0"/>
    <p:restoredTop sz="94660"/>
  </p:normalViewPr>
  <p:slideViewPr>
    <p:cSldViewPr snapToGrid="0">
      <p:cViewPr varScale="1">
        <p:scale>
          <a:sx n="48" d="100"/>
          <a:sy n="48" d="100"/>
        </p:scale>
        <p:origin x="890" y="22"/>
      </p:cViewPr>
      <p:guideLst/>
    </p:cSldViewPr>
  </p:slideViewPr>
  <p:notesTextViewPr>
    <p:cViewPr>
      <p:scale>
        <a:sx n="400" d="100"/>
        <a:sy n="4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4B4256-F6ED-454F-9578-EAF96F3CB079}" type="datetimeFigureOut">
              <a:rPr lang="en-US" smtClean="0"/>
              <a:t>5/28/2020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2333-EF01-4D80-8DA6-888D03424CF9}" type="slidenum">
              <a:rPr lang="en-US" smtClean="0"/>
              <a:t>‹#›</a:t>
            </a:fld>
            <a:endParaRPr lang="en-US" dirty="0"/>
          </a:p>
        </p:txBody>
      </p:sp>
    </p:spTree>
    <p:extLst>
      <p:ext uri="{BB962C8B-B14F-4D97-AF65-F5344CB8AC3E}">
        <p14:creationId xmlns:p14="http://schemas.microsoft.com/office/powerpoint/2010/main" val="1472853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9C2333-EF01-4D80-8DA6-888D03424CF9}" type="slidenum">
              <a:rPr lang="en-US" smtClean="0"/>
              <a:t>4</a:t>
            </a:fld>
            <a:endParaRPr lang="en-US" dirty="0"/>
          </a:p>
        </p:txBody>
      </p:sp>
    </p:spTree>
    <p:extLst>
      <p:ext uri="{BB962C8B-B14F-4D97-AF65-F5344CB8AC3E}">
        <p14:creationId xmlns:p14="http://schemas.microsoft.com/office/powerpoint/2010/main" val="422782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9C2333-EF01-4D80-8DA6-888D03424CF9}" type="slidenum">
              <a:rPr lang="en-US" smtClean="0"/>
              <a:t>9</a:t>
            </a:fld>
            <a:endParaRPr lang="en-US" dirty="0"/>
          </a:p>
        </p:txBody>
      </p:sp>
    </p:spTree>
    <p:extLst>
      <p:ext uri="{BB962C8B-B14F-4D97-AF65-F5344CB8AC3E}">
        <p14:creationId xmlns:p14="http://schemas.microsoft.com/office/powerpoint/2010/main" val="368195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11676-0B6E-41AB-92CF-D701D70D144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061A70B-32BE-48E6-B821-EC3308830F5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8B0A644-FEBB-4968-B51A-F7F555403930}"/>
              </a:ext>
            </a:extLst>
          </p:cNvPr>
          <p:cNvSpPr>
            <a:spLocks noGrp="1"/>
          </p:cNvSpPr>
          <p:nvPr>
            <p:ph type="dt" sz="half" idx="10"/>
          </p:nvPr>
        </p:nvSpPr>
        <p:spPr/>
        <p:txBody>
          <a:bodyPr/>
          <a:lstStyle/>
          <a:p>
            <a:fld id="{CD43E0AB-500C-4507-B739-A205A27ACE3D}" type="datetime1">
              <a:rPr lang="en-US" smtClean="0"/>
              <a:t>5/28/2020</a:t>
            </a:fld>
            <a:endParaRPr lang="en-US" dirty="0"/>
          </a:p>
        </p:txBody>
      </p:sp>
      <p:sp>
        <p:nvSpPr>
          <p:cNvPr id="5" name="Footer Placeholder 4">
            <a:extLst>
              <a:ext uri="{FF2B5EF4-FFF2-40B4-BE49-F238E27FC236}">
                <a16:creationId xmlns:a16="http://schemas.microsoft.com/office/drawing/2014/main" id="{C904A99C-D6AE-4F63-A0B7-35D7AED316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BE689D4-FD56-4571-9A75-CBD5B3AC5C67}"/>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200837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0E2B9-465C-4CB1-8AC1-9A3279540E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F10AA8-D293-4CBD-908E-57607D1FE7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D67674-4972-4C47-82BE-06B72891F2EE}"/>
              </a:ext>
            </a:extLst>
          </p:cNvPr>
          <p:cNvSpPr>
            <a:spLocks noGrp="1"/>
          </p:cNvSpPr>
          <p:nvPr>
            <p:ph type="dt" sz="half" idx="10"/>
          </p:nvPr>
        </p:nvSpPr>
        <p:spPr/>
        <p:txBody>
          <a:bodyPr/>
          <a:lstStyle/>
          <a:p>
            <a:fld id="{EB3C312D-F270-45C3-B0B4-0419E0B26CEE}" type="datetime1">
              <a:rPr lang="en-US" smtClean="0"/>
              <a:t>5/28/2020</a:t>
            </a:fld>
            <a:endParaRPr lang="en-US" dirty="0"/>
          </a:p>
        </p:txBody>
      </p:sp>
      <p:sp>
        <p:nvSpPr>
          <p:cNvPr id="5" name="Footer Placeholder 4">
            <a:extLst>
              <a:ext uri="{FF2B5EF4-FFF2-40B4-BE49-F238E27FC236}">
                <a16:creationId xmlns:a16="http://schemas.microsoft.com/office/drawing/2014/main" id="{378726C8-9551-447B-81D2-D1C4074A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559D94-1A6F-47F0-9058-0B876C2E2C6F}"/>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175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AA6006-7F96-418F-9F87-F14BB7D076D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13A778-AA11-4B19-B3DB-0D4BDE1CD78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714383-2EAB-4BC5-BB7C-98A2A6C2C1BC}"/>
              </a:ext>
            </a:extLst>
          </p:cNvPr>
          <p:cNvSpPr>
            <a:spLocks noGrp="1"/>
          </p:cNvSpPr>
          <p:nvPr>
            <p:ph type="dt" sz="half" idx="10"/>
          </p:nvPr>
        </p:nvSpPr>
        <p:spPr/>
        <p:txBody>
          <a:bodyPr/>
          <a:lstStyle/>
          <a:p>
            <a:fld id="{D466E31E-DB2B-462B-ABDB-87E724588A80}" type="datetime1">
              <a:rPr lang="en-US" smtClean="0"/>
              <a:t>5/28/2020</a:t>
            </a:fld>
            <a:endParaRPr lang="en-US" dirty="0"/>
          </a:p>
        </p:txBody>
      </p:sp>
      <p:sp>
        <p:nvSpPr>
          <p:cNvPr id="5" name="Footer Placeholder 4">
            <a:extLst>
              <a:ext uri="{FF2B5EF4-FFF2-40B4-BE49-F238E27FC236}">
                <a16:creationId xmlns:a16="http://schemas.microsoft.com/office/drawing/2014/main" id="{32059361-9163-47F6-81CD-CC41003B2E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AF0800E-CF45-4E19-B479-13DD6CF7BB09}"/>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246149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15802-D974-45D7-BFEB-0252BEE839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D05D66-F740-4847-BB22-5B03B5A824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352665-B155-4803-82B4-1E278F634043}"/>
              </a:ext>
            </a:extLst>
          </p:cNvPr>
          <p:cNvSpPr>
            <a:spLocks noGrp="1"/>
          </p:cNvSpPr>
          <p:nvPr>
            <p:ph type="dt" sz="half" idx="10"/>
          </p:nvPr>
        </p:nvSpPr>
        <p:spPr/>
        <p:txBody>
          <a:bodyPr/>
          <a:lstStyle/>
          <a:p>
            <a:fld id="{90822FDD-A49C-4183-87FB-868B6D3B7CC5}" type="datetime1">
              <a:rPr lang="en-US" smtClean="0"/>
              <a:t>5/28/2020</a:t>
            </a:fld>
            <a:endParaRPr lang="en-US" dirty="0"/>
          </a:p>
        </p:txBody>
      </p:sp>
      <p:sp>
        <p:nvSpPr>
          <p:cNvPr id="5" name="Footer Placeholder 4">
            <a:extLst>
              <a:ext uri="{FF2B5EF4-FFF2-40B4-BE49-F238E27FC236}">
                <a16:creationId xmlns:a16="http://schemas.microsoft.com/office/drawing/2014/main" id="{D3C948CE-F24B-401A-B02A-0ABED2E292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62B0CB-7B62-4C5F-A306-8FFE45232A4B}"/>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987598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8D5C8-DC2F-43E9-A3AA-C76B985B96B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35405E75-B1BA-40DC-B7D5-07E62153730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89626C-8DC0-4408-BC25-8ACAC25ADFBE}"/>
              </a:ext>
            </a:extLst>
          </p:cNvPr>
          <p:cNvSpPr>
            <a:spLocks noGrp="1"/>
          </p:cNvSpPr>
          <p:nvPr>
            <p:ph type="dt" sz="half" idx="10"/>
          </p:nvPr>
        </p:nvSpPr>
        <p:spPr/>
        <p:txBody>
          <a:bodyPr/>
          <a:lstStyle/>
          <a:p>
            <a:fld id="{1BDA11A6-4097-4C7F-8DA5-4E494CE167B9}" type="datetime1">
              <a:rPr lang="en-US" smtClean="0"/>
              <a:t>5/28/2020</a:t>
            </a:fld>
            <a:endParaRPr lang="en-US" dirty="0"/>
          </a:p>
        </p:txBody>
      </p:sp>
      <p:sp>
        <p:nvSpPr>
          <p:cNvPr id="5" name="Footer Placeholder 4">
            <a:extLst>
              <a:ext uri="{FF2B5EF4-FFF2-40B4-BE49-F238E27FC236}">
                <a16:creationId xmlns:a16="http://schemas.microsoft.com/office/drawing/2014/main" id="{48F1E5E2-F887-4543-8D9F-5B5637747D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74AF83-9A3D-4505-AB60-5EE235362933}"/>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314097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02740-96D7-4915-971E-BDE25DBFBD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013C4F-2502-4EAA-A776-CA8CA9DA3FBC}"/>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6C26ED-0640-4ED3-B5F0-E1CE7D05C5A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8F1EBB-96AA-4864-BF6E-9F77D176EBA8}"/>
              </a:ext>
            </a:extLst>
          </p:cNvPr>
          <p:cNvSpPr>
            <a:spLocks noGrp="1"/>
          </p:cNvSpPr>
          <p:nvPr>
            <p:ph type="dt" sz="half" idx="10"/>
          </p:nvPr>
        </p:nvSpPr>
        <p:spPr/>
        <p:txBody>
          <a:bodyPr/>
          <a:lstStyle/>
          <a:p>
            <a:fld id="{6FDA9160-F124-4003-AE26-2073D49DA2AC}" type="datetime1">
              <a:rPr lang="en-US" smtClean="0"/>
              <a:t>5/28/2020</a:t>
            </a:fld>
            <a:endParaRPr lang="en-US" dirty="0"/>
          </a:p>
        </p:txBody>
      </p:sp>
      <p:sp>
        <p:nvSpPr>
          <p:cNvPr id="6" name="Footer Placeholder 5">
            <a:extLst>
              <a:ext uri="{FF2B5EF4-FFF2-40B4-BE49-F238E27FC236}">
                <a16:creationId xmlns:a16="http://schemas.microsoft.com/office/drawing/2014/main" id="{790254BE-1774-4B12-8E82-49571028E5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FC7BD29-97FB-47FE-B00C-8D2BA27B9A45}"/>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18702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3E4A3-DCAE-4226-AFA4-31F363D79EA8}"/>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7BA19A-FB47-473D-AC2B-2963D11EBF6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3215F81-AAAD-42E2-8E0C-16EB15F96C2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60EB9-481E-4DF5-A1C3-5A39DBD012E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46A37A8-04C4-4C29-A8C1-49C32C8042F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3132F4-081D-4B22-9A5D-C47AC2290B12}"/>
              </a:ext>
            </a:extLst>
          </p:cNvPr>
          <p:cNvSpPr>
            <a:spLocks noGrp="1"/>
          </p:cNvSpPr>
          <p:nvPr>
            <p:ph type="dt" sz="half" idx="10"/>
          </p:nvPr>
        </p:nvSpPr>
        <p:spPr/>
        <p:txBody>
          <a:bodyPr/>
          <a:lstStyle/>
          <a:p>
            <a:fld id="{41340EB4-0DAC-4CCC-BCA1-B9434B711D99}" type="datetime1">
              <a:rPr lang="en-US" smtClean="0"/>
              <a:t>5/28/2020</a:t>
            </a:fld>
            <a:endParaRPr lang="en-US" dirty="0"/>
          </a:p>
        </p:txBody>
      </p:sp>
      <p:sp>
        <p:nvSpPr>
          <p:cNvPr id="8" name="Footer Placeholder 7">
            <a:extLst>
              <a:ext uri="{FF2B5EF4-FFF2-40B4-BE49-F238E27FC236}">
                <a16:creationId xmlns:a16="http://schemas.microsoft.com/office/drawing/2014/main" id="{63CA7E2A-1BB7-4D49-A82A-ACFDF9E2E79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4BDC49F-69B2-4147-8DCA-ECD127AE5687}"/>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4242676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027D9-A15A-4AA3-9316-DE36AC8918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ECF1C9-1308-46E9-9701-F2F13816FD6D}"/>
              </a:ext>
            </a:extLst>
          </p:cNvPr>
          <p:cNvSpPr>
            <a:spLocks noGrp="1"/>
          </p:cNvSpPr>
          <p:nvPr>
            <p:ph type="dt" sz="half" idx="10"/>
          </p:nvPr>
        </p:nvSpPr>
        <p:spPr/>
        <p:txBody>
          <a:bodyPr/>
          <a:lstStyle/>
          <a:p>
            <a:fld id="{8B14F9D0-8BCB-4BEA-86A1-FA1A436F2F7E}" type="datetime1">
              <a:rPr lang="en-US" smtClean="0"/>
              <a:t>5/28/2020</a:t>
            </a:fld>
            <a:endParaRPr lang="en-US" dirty="0"/>
          </a:p>
        </p:txBody>
      </p:sp>
      <p:sp>
        <p:nvSpPr>
          <p:cNvPr id="4" name="Footer Placeholder 3">
            <a:extLst>
              <a:ext uri="{FF2B5EF4-FFF2-40B4-BE49-F238E27FC236}">
                <a16:creationId xmlns:a16="http://schemas.microsoft.com/office/drawing/2014/main" id="{F3015CA0-CD1C-4757-B589-882CCF0C153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C8701E4-1A7F-4142-8D3B-A758566EC03B}"/>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81813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227D30-F5C0-4506-ABEC-3D0E87AB512D}"/>
              </a:ext>
            </a:extLst>
          </p:cNvPr>
          <p:cNvSpPr>
            <a:spLocks noGrp="1"/>
          </p:cNvSpPr>
          <p:nvPr>
            <p:ph type="dt" sz="half" idx="10"/>
          </p:nvPr>
        </p:nvSpPr>
        <p:spPr/>
        <p:txBody>
          <a:bodyPr/>
          <a:lstStyle/>
          <a:p>
            <a:fld id="{8CE373A2-0A2F-4BBA-BD0E-57471AFCBC82}" type="datetime1">
              <a:rPr lang="en-US" smtClean="0"/>
              <a:t>5/28/2020</a:t>
            </a:fld>
            <a:endParaRPr lang="en-US" dirty="0"/>
          </a:p>
        </p:txBody>
      </p:sp>
      <p:sp>
        <p:nvSpPr>
          <p:cNvPr id="3" name="Footer Placeholder 2">
            <a:extLst>
              <a:ext uri="{FF2B5EF4-FFF2-40B4-BE49-F238E27FC236}">
                <a16:creationId xmlns:a16="http://schemas.microsoft.com/office/drawing/2014/main" id="{F586E586-93B1-45F3-A719-D9430875F20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78ED526-C5A4-441E-89C0-2D26CCDB806F}"/>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1382030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0B020-B085-49A1-959C-B6B1BF852F5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83C04A6-3B42-4D2F-B722-E8FBADCE434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7F2CE0-596C-4000-BDD6-E9F93BEADC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34BBFC7-940D-4434-83DC-3E5311C73D90}"/>
              </a:ext>
            </a:extLst>
          </p:cNvPr>
          <p:cNvSpPr>
            <a:spLocks noGrp="1"/>
          </p:cNvSpPr>
          <p:nvPr>
            <p:ph type="dt" sz="half" idx="10"/>
          </p:nvPr>
        </p:nvSpPr>
        <p:spPr/>
        <p:txBody>
          <a:bodyPr/>
          <a:lstStyle/>
          <a:p>
            <a:fld id="{97EBE365-4591-4C68-B83B-E79263CA926D}" type="datetime1">
              <a:rPr lang="en-US" smtClean="0"/>
              <a:t>5/28/2020</a:t>
            </a:fld>
            <a:endParaRPr lang="en-US" dirty="0"/>
          </a:p>
        </p:txBody>
      </p:sp>
      <p:sp>
        <p:nvSpPr>
          <p:cNvPr id="6" name="Footer Placeholder 5">
            <a:extLst>
              <a:ext uri="{FF2B5EF4-FFF2-40B4-BE49-F238E27FC236}">
                <a16:creationId xmlns:a16="http://schemas.microsoft.com/office/drawing/2014/main" id="{DCCD4DD6-3BC2-4170-8A8E-B8002EAF78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3D30B3A-1124-414E-BAB6-3C17D58EBDC2}"/>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1779779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128D9-8317-4F26-B0AF-5CECABDD97C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F881897-BD0A-4B4E-8FE3-F8C97BB4E63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B583CA2D-B833-4BC7-9551-FAE986FDFE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B37F2BA-7AFC-4560-B3AA-C3A0A8C4450F}"/>
              </a:ext>
            </a:extLst>
          </p:cNvPr>
          <p:cNvSpPr>
            <a:spLocks noGrp="1"/>
          </p:cNvSpPr>
          <p:nvPr>
            <p:ph type="dt" sz="half" idx="10"/>
          </p:nvPr>
        </p:nvSpPr>
        <p:spPr/>
        <p:txBody>
          <a:bodyPr/>
          <a:lstStyle/>
          <a:p>
            <a:fld id="{4C587343-EB4E-4A73-99B5-8E99D783370A}" type="datetime1">
              <a:rPr lang="en-US" smtClean="0"/>
              <a:t>5/28/2020</a:t>
            </a:fld>
            <a:endParaRPr lang="en-US" dirty="0"/>
          </a:p>
        </p:txBody>
      </p:sp>
      <p:sp>
        <p:nvSpPr>
          <p:cNvPr id="6" name="Footer Placeholder 5">
            <a:extLst>
              <a:ext uri="{FF2B5EF4-FFF2-40B4-BE49-F238E27FC236}">
                <a16:creationId xmlns:a16="http://schemas.microsoft.com/office/drawing/2014/main" id="{D9E0CA67-90E9-406D-9DF1-DCB55F19FE6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F96C471-5429-4F2C-9334-76C6897CC8EF}"/>
              </a:ext>
            </a:extLst>
          </p:cNvPr>
          <p:cNvSpPr>
            <a:spLocks noGrp="1"/>
          </p:cNvSpPr>
          <p:nvPr>
            <p:ph type="sldNum" sz="quarter" idx="12"/>
          </p:nvPr>
        </p:nvSpPr>
        <p:spPr/>
        <p:txBody>
          <a:bodyPr/>
          <a:lstStyle/>
          <a:p>
            <a:fld id="{69B316C9-3446-4760-90FC-3390AF4B41B8}" type="slidenum">
              <a:rPr lang="en-US" smtClean="0"/>
              <a:t>‹#›</a:t>
            </a:fld>
            <a:endParaRPr lang="en-US" dirty="0"/>
          </a:p>
        </p:txBody>
      </p:sp>
    </p:spTree>
    <p:extLst>
      <p:ext uri="{BB962C8B-B14F-4D97-AF65-F5344CB8AC3E}">
        <p14:creationId xmlns:p14="http://schemas.microsoft.com/office/powerpoint/2010/main" val="126785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46DCB5-C515-427C-A8AB-3A60E2C25C3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FABD96-584C-412F-B06B-FC30801DD3D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7ABD49-E388-463B-AC2B-FC233DC795E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D93C12-909C-4733-B793-CA2F22A36A18}" type="datetime1">
              <a:rPr lang="en-US" smtClean="0"/>
              <a:t>5/28/2020</a:t>
            </a:fld>
            <a:endParaRPr lang="en-US" dirty="0"/>
          </a:p>
        </p:txBody>
      </p:sp>
      <p:sp>
        <p:nvSpPr>
          <p:cNvPr id="5" name="Footer Placeholder 4">
            <a:extLst>
              <a:ext uri="{FF2B5EF4-FFF2-40B4-BE49-F238E27FC236}">
                <a16:creationId xmlns:a16="http://schemas.microsoft.com/office/drawing/2014/main" id="{0FA64ABA-2DA6-4F73-A8FA-4BF969ED786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D764769-E9C2-4321-95E5-CEAFB755915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B316C9-3446-4760-90FC-3390AF4B41B8}" type="slidenum">
              <a:rPr lang="en-US" smtClean="0"/>
              <a:t>‹#›</a:t>
            </a:fld>
            <a:endParaRPr lang="en-US" dirty="0"/>
          </a:p>
        </p:txBody>
      </p:sp>
    </p:spTree>
    <p:extLst>
      <p:ext uri="{BB962C8B-B14F-4D97-AF65-F5344CB8AC3E}">
        <p14:creationId xmlns:p14="http://schemas.microsoft.com/office/powerpoint/2010/main" val="18597472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988F-0043-41DF-9278-5E896BA74F36}"/>
              </a:ext>
            </a:extLst>
          </p:cNvPr>
          <p:cNvSpPr>
            <a:spLocks noGrp="1"/>
          </p:cNvSpPr>
          <p:nvPr>
            <p:ph type="ctrTitle"/>
          </p:nvPr>
        </p:nvSpPr>
        <p:spPr/>
        <p:txBody>
          <a:bodyPr/>
          <a:lstStyle/>
          <a:p>
            <a:r>
              <a:rPr lang="en-US" dirty="0">
                <a:solidFill>
                  <a:srgbClr val="3333FF"/>
                </a:solidFill>
                <a:latin typeface="Arial" panose="020B0604020202020204" pitchFamily="34" charset="0"/>
                <a:cs typeface="Arial" panose="020B0604020202020204" pitchFamily="34" charset="0"/>
              </a:rPr>
              <a:t>Proposed Applications of MathML to Chemistry Pedagogy</a:t>
            </a:r>
          </a:p>
        </p:txBody>
      </p:sp>
      <p:sp>
        <p:nvSpPr>
          <p:cNvPr id="3" name="Subtitle 2">
            <a:extLst>
              <a:ext uri="{FF2B5EF4-FFF2-40B4-BE49-F238E27FC236}">
                <a16:creationId xmlns:a16="http://schemas.microsoft.com/office/drawing/2014/main" id="{4ED6F3B6-8341-4CBF-98C9-1AEE8C5F7CE1}"/>
              </a:ext>
            </a:extLst>
          </p:cNvPr>
          <p:cNvSpPr>
            <a:spLocks noGrp="1"/>
          </p:cNvSpPr>
          <p:nvPr>
            <p:ph type="subTitle" idx="1"/>
          </p:nvPr>
        </p:nvSpPr>
        <p:spPr/>
        <p:txBody>
          <a:bodyPr>
            <a:normAutofit lnSpcReduction="10000"/>
          </a:bodyPr>
          <a:lstStyle/>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Stefan M. Kilyanek</a:t>
            </a:r>
          </a:p>
          <a:p>
            <a:r>
              <a:rPr lang="en-US" dirty="0">
                <a:latin typeface="Arial" panose="020B0604020202020204" pitchFamily="34" charset="0"/>
                <a:cs typeface="Arial" panose="020B0604020202020204" pitchFamily="34" charset="0"/>
              </a:rPr>
              <a:t>Associate Professor (as of 8-20-2020)</a:t>
            </a:r>
          </a:p>
          <a:p>
            <a:r>
              <a:rPr lang="en-US" dirty="0">
                <a:latin typeface="Arial" panose="020B0604020202020204" pitchFamily="34" charset="0"/>
                <a:cs typeface="Arial" panose="020B0604020202020204" pitchFamily="34" charset="0"/>
              </a:rPr>
              <a:t>Department of Chemistry and Biochemistry</a:t>
            </a:r>
          </a:p>
          <a:p>
            <a:r>
              <a:rPr lang="en-US" dirty="0">
                <a:latin typeface="Arial" panose="020B0604020202020204" pitchFamily="34" charset="0"/>
                <a:cs typeface="Arial" panose="020B0604020202020204" pitchFamily="34" charset="0"/>
              </a:rPr>
              <a:t>University of Arkansas </a:t>
            </a:r>
          </a:p>
        </p:txBody>
      </p:sp>
      <p:sp>
        <p:nvSpPr>
          <p:cNvPr id="4" name="Slide Number Placeholder 3">
            <a:extLst>
              <a:ext uri="{FF2B5EF4-FFF2-40B4-BE49-F238E27FC236}">
                <a16:creationId xmlns:a16="http://schemas.microsoft.com/office/drawing/2014/main" id="{131A5ADE-4C1D-4511-9E34-2143BE56D8AC}"/>
              </a:ext>
            </a:extLst>
          </p:cNvPr>
          <p:cNvSpPr>
            <a:spLocks noGrp="1"/>
          </p:cNvSpPr>
          <p:nvPr>
            <p:ph type="sldNum" sz="quarter" idx="12"/>
          </p:nvPr>
        </p:nvSpPr>
        <p:spPr/>
        <p:txBody>
          <a:bodyPr/>
          <a:lstStyle/>
          <a:p>
            <a:fld id="{69B316C9-3446-4760-90FC-3390AF4B41B8}" type="slidenum">
              <a:rPr lang="en-US" sz="1200" b="1" smtClean="0">
                <a:latin typeface="Arial" panose="020B0604020202020204" pitchFamily="34" charset="0"/>
                <a:cs typeface="Arial" panose="020B0604020202020204" pitchFamily="34" charset="0"/>
              </a:rPr>
              <a:t>1</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97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69144F3-86F0-4F26-A73E-61DCCE05F190}"/>
                  </a:ext>
                </a:extLst>
              </p:cNvPr>
              <p:cNvSpPr>
                <a:spLocks noGrp="1"/>
              </p:cNvSpPr>
              <p:nvPr>
                <p:ph idx="1"/>
              </p:nvPr>
            </p:nvSpPr>
            <p:spPr>
              <a:xfrm>
                <a:off x="-1" y="921026"/>
                <a:ext cx="9143999" cy="5255937"/>
              </a:xfrm>
            </p:spPr>
            <p:txBody>
              <a:bodyPr>
                <a:normAutofit/>
              </a:bodyPr>
              <a:lstStyle/>
              <a:p>
                <a:pPr marL="0" indent="0">
                  <a:buNone/>
                </a:pPr>
                <a:r>
                  <a:rPr lang="en-US" sz="2400" dirty="0">
                    <a:latin typeface="Arial" panose="020B0604020202020204" pitchFamily="34" charset="0"/>
                    <a:cs typeface="Arial" panose="020B0604020202020204" pitchFamily="34" charset="0"/>
                  </a:rPr>
                  <a:t>	CF</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Cl</a:t>
                </a:r>
                <a:r>
                  <a:rPr lang="en-US" sz="2400" baseline="-25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 hv → CF</a:t>
                </a:r>
                <a:r>
                  <a:rPr lang="en-US" sz="2400" baseline="-25000" dirty="0">
                    <a:latin typeface="Arial" panose="020B0604020202020204" pitchFamily="34" charset="0"/>
                    <a:cs typeface="Arial" panose="020B0604020202020204" pitchFamily="34" charset="0"/>
                  </a:rPr>
                  <a:t>2</a:t>
                </a:r>
                <a:r>
                  <a:rPr lang="en-US" sz="2400" dirty="0">
                    <a:latin typeface="Arial" panose="020B0604020202020204" pitchFamily="34" charset="0"/>
                    <a:cs typeface="Arial" panose="020B0604020202020204" pitchFamily="34" charset="0"/>
                  </a:rPr>
                  <a:t>Cl + Cl		k</a:t>
                </a:r>
                <a:r>
                  <a:rPr lang="en-US" sz="2400" baseline="-25000" dirty="0">
                    <a:latin typeface="Arial" panose="020B0604020202020204" pitchFamily="34" charset="0"/>
                    <a:cs typeface="Arial" panose="020B0604020202020204" pitchFamily="34" charset="0"/>
                  </a:rPr>
                  <a:t>5</a:t>
                </a: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	Cl + O</a:t>
                </a:r>
                <a:r>
                  <a:rPr lang="en-US" sz="2400" baseline="-25000" dirty="0">
                    <a:latin typeface="Arial" panose="020B0604020202020204" pitchFamily="34" charset="0"/>
                    <a:cs typeface="Arial" panose="020B0604020202020204" pitchFamily="34" charset="0"/>
                  </a:rPr>
                  <a:t>3 </a:t>
                </a:r>
                <a:r>
                  <a:rPr lang="en-US" sz="2400" dirty="0">
                    <a:latin typeface="Arial" panose="020B0604020202020204" pitchFamily="34" charset="0"/>
                    <a:cs typeface="Arial" panose="020B0604020202020204" pitchFamily="34" charset="0"/>
                  </a:rPr>
                  <a:t>→ ClO + O</a:t>
                </a:r>
                <a:r>
                  <a:rPr lang="en-US" sz="2400" baseline="-25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k</a:t>
                </a:r>
                <a:r>
                  <a:rPr lang="en-US" sz="2400" baseline="-25000" dirty="0">
                    <a:latin typeface="Arial" panose="020B0604020202020204" pitchFamily="34" charset="0"/>
                    <a:cs typeface="Arial" panose="020B0604020202020204" pitchFamily="34" charset="0"/>
                  </a:rPr>
                  <a:t>6</a:t>
                </a:r>
              </a:p>
              <a:p>
                <a:pPr marL="0" indent="0">
                  <a:buNone/>
                </a:pPr>
                <a:r>
                  <a:rPr lang="en-US" sz="2400" dirty="0">
                    <a:latin typeface="Arial" panose="020B0604020202020204" pitchFamily="34" charset="0"/>
                    <a:cs typeface="Arial" panose="020B0604020202020204" pitchFamily="34" charset="0"/>
                  </a:rPr>
                  <a:t>	ClO + O</a:t>
                </a:r>
                <a:r>
                  <a:rPr lang="en-US" sz="2400" baseline="30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Cl + O</a:t>
                </a:r>
                <a:r>
                  <a:rPr lang="en-US" sz="2400" baseline="-25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k</a:t>
                </a:r>
                <a:r>
                  <a:rPr lang="en-US" sz="2400" baseline="-25000" dirty="0">
                    <a:latin typeface="Arial" panose="020B0604020202020204" pitchFamily="34" charset="0"/>
                    <a:cs typeface="Arial" panose="020B0604020202020204" pitchFamily="34" charset="0"/>
                  </a:rPr>
                  <a:t>7</a:t>
                </a:r>
              </a:p>
              <a:p>
                <a:pPr marL="0" indent="0">
                  <a:buNone/>
                </a:pPr>
                <a:endParaRPr lang="en-US" sz="2400" baseline="-250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O</m:t>
                          </m:r>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b="0" i="0" smtClean="0">
                          <a:latin typeface="Cambria Math" panose="02040503050406030204" pitchFamily="18" charset="0"/>
                        </a:rPr>
                        <m:t>=2</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1</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2</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e>
                      </m:d>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cat</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3</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4</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7</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ClO</m:t>
                          </m:r>
                        </m:e>
                      </m:d>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oMath>
                  </m:oMathPara>
                </a14:m>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i="0" smtClean="0">
                          <a:latin typeface="Cambria Math" panose="02040503050406030204" pitchFamily="18" charset="0"/>
                        </a:rPr>
                        <m:t>=</m:t>
                      </m:r>
                      <m:sSub>
                        <m:sSubPr>
                          <m:ctrlPr>
                            <a:rPr lang="en-US" sz="240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2</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cat</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3</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4</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6</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Cl</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oMath>
                  </m:oMathPara>
                </a14:m>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Cl</m:t>
                          </m:r>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i="0" smtClean="0">
                          <a:latin typeface="Cambria Math" panose="02040503050406030204" pitchFamily="18" charset="0"/>
                        </a:rPr>
                        <m:t>=</m:t>
                      </m:r>
                      <m:sSub>
                        <m:sSubPr>
                          <m:ctrlPr>
                            <a:rPr lang="en-US" sz="240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5</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F</m:t>
                              </m:r>
                            </m:e>
                            <m:sub>
                              <m:r>
                                <a:rPr lang="en-US" sz="2400" b="0" i="0" smtClean="0">
                                  <a:latin typeface="Cambria Math" panose="02040503050406030204" pitchFamily="18" charset="0"/>
                                </a:rPr>
                                <m:t>2</m:t>
                              </m:r>
                            </m:sub>
                          </m:sSub>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Cl</m:t>
                              </m:r>
                            </m:e>
                            <m:sub>
                              <m:r>
                                <a:rPr lang="en-US" sz="2400" b="0" i="0" smtClean="0">
                                  <a:latin typeface="Cambria Math" panose="02040503050406030204" pitchFamily="18" charset="0"/>
                                </a:rPr>
                                <m:t>2</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6</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Cl</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7</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ClO</m:t>
                          </m:r>
                        </m:e>
                      </m:d>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oMath>
                  </m:oMathPara>
                </a14:m>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p:txBody>
          </p:sp>
        </mc:Choice>
        <mc:Fallback xmlns="">
          <p:sp>
            <p:nvSpPr>
              <p:cNvPr id="3" name="Content Placeholder 2">
                <a:extLst>
                  <a:ext uri="{FF2B5EF4-FFF2-40B4-BE49-F238E27FC236}">
                    <a16:creationId xmlns:a16="http://schemas.microsoft.com/office/drawing/2014/main" id="{169144F3-86F0-4F26-A73E-61DCCE05F190}"/>
                  </a:ext>
                </a:extLst>
              </p:cNvPr>
              <p:cNvSpPr>
                <a:spLocks noGrp="1" noRot="1" noChangeAspect="1" noMove="1" noResize="1" noEditPoints="1" noAdjustHandles="1" noChangeArrowheads="1" noChangeShapeType="1" noTextEdit="1"/>
              </p:cNvSpPr>
              <p:nvPr>
                <p:ph idx="1"/>
              </p:nvPr>
            </p:nvSpPr>
            <p:spPr>
              <a:xfrm>
                <a:off x="-1" y="921026"/>
                <a:ext cx="9143999" cy="5255937"/>
              </a:xfrm>
              <a:blipFill>
                <a:blip r:embed="rId2"/>
                <a:stretch>
                  <a:fillRect t="-1508"/>
                </a:stretch>
              </a:blipFill>
            </p:spPr>
            <p:txBody>
              <a:bodyPr/>
              <a:lstStyle/>
              <a:p>
                <a:r>
                  <a:rPr lang="en-US">
                    <a:noFill/>
                  </a:rPr>
                  <a:t> </a:t>
                </a:r>
              </a:p>
            </p:txBody>
          </p:sp>
        </mc:Fallback>
      </mc:AlternateContent>
      <p:sp>
        <p:nvSpPr>
          <p:cNvPr id="5" name="Title 1">
            <a:extLst>
              <a:ext uri="{FF2B5EF4-FFF2-40B4-BE49-F238E27FC236}">
                <a16:creationId xmlns:a16="http://schemas.microsoft.com/office/drawing/2014/main" id="{3E8A2E8C-58FB-4E1A-A148-A9793E34DC6D}"/>
              </a:ext>
            </a:extLst>
          </p:cNvPr>
          <p:cNvSpPr>
            <a:spLocks noGrp="1"/>
          </p:cNvSpPr>
          <p:nvPr>
            <p:ph type="title"/>
          </p:nvPr>
        </p:nvSpPr>
        <p:spPr>
          <a:xfrm>
            <a:off x="0" y="182880"/>
            <a:ext cx="9144000" cy="549381"/>
          </a:xfrm>
        </p:spPr>
        <p:txBody>
          <a:bodyPr wrap="square">
            <a:spAutoFit/>
          </a:bodyPr>
          <a:lstStyle/>
          <a:p>
            <a:pPr algn="ctr"/>
            <a:r>
              <a:rPr lang="en-US" dirty="0">
                <a:solidFill>
                  <a:srgbClr val="3333FF"/>
                </a:solidFill>
                <a:latin typeface="Arial" panose="020B0604020202020204" pitchFamily="34" charset="0"/>
                <a:cs typeface="Arial" panose="020B0604020202020204" pitchFamily="34" charset="0"/>
              </a:rPr>
              <a:t>Kinetics of ozone layer depletion continued</a:t>
            </a:r>
          </a:p>
        </p:txBody>
      </p:sp>
      <p:sp>
        <p:nvSpPr>
          <p:cNvPr id="7" name="Slide Number Placeholder 3">
            <a:extLst>
              <a:ext uri="{FF2B5EF4-FFF2-40B4-BE49-F238E27FC236}">
                <a16:creationId xmlns:a16="http://schemas.microsoft.com/office/drawing/2014/main" id="{E02173F5-F719-43A0-A848-10268E44C773}"/>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10</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0745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9CE2-5623-435C-A43C-8B859BEB8217}"/>
              </a:ext>
            </a:extLst>
          </p:cNvPr>
          <p:cNvSpPr>
            <a:spLocks noGrp="1"/>
          </p:cNvSpPr>
          <p:nvPr>
            <p:ph type="title"/>
          </p:nvPr>
        </p:nvSpPr>
        <p:spPr>
          <a:xfrm>
            <a:off x="0" y="182880"/>
            <a:ext cx="9144000" cy="549381"/>
          </a:xfrm>
        </p:spPr>
        <p:txBody>
          <a:bodyPr wrap="square">
            <a:spAutoFit/>
          </a:bodyPr>
          <a:lstStyle/>
          <a:p>
            <a:r>
              <a:rPr lang="en-US" dirty="0">
                <a:solidFill>
                  <a:srgbClr val="3333FF"/>
                </a:solidFill>
                <a:latin typeface="Arial" panose="020B0604020202020204" pitchFamily="34" charset="0"/>
                <a:cs typeface="Arial" panose="020B0604020202020204" pitchFamily="34" charset="0"/>
              </a:rPr>
              <a:t>The Nernst equation : When “characters” matter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7681C3C-C91D-428C-A007-1FBF7AC61400}"/>
                  </a:ext>
                </a:extLst>
              </p:cNvPr>
              <p:cNvSpPr>
                <a:spLocks noGrp="1"/>
              </p:cNvSpPr>
              <p:nvPr>
                <p:ph idx="1"/>
              </p:nvPr>
            </p:nvSpPr>
            <p:spPr>
              <a:xfrm>
                <a:off x="628650" y="927652"/>
                <a:ext cx="7886700" cy="5857461"/>
              </a:xfrm>
            </p:spPr>
            <p:txBody>
              <a:bodyPr>
                <a:normAutofit/>
              </a:bodyPr>
              <a:lstStyle/>
              <a:p>
                <a:r>
                  <a:rPr lang="en-US" sz="2400" dirty="0">
                    <a:latin typeface="Arial" panose="020B0604020202020204" pitchFamily="34" charset="0"/>
                    <a:cs typeface="Arial" panose="020B0604020202020204" pitchFamily="34" charset="0"/>
                  </a:rPr>
                  <a:t>Simply reading characters precisely and slavishly can lead to confusion in complicated equations involving several related variables and species </a:t>
                </a:r>
              </a:p>
              <a:p>
                <a:endParaRPr lang="en-US" sz="240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cs typeface="Arial" panose="020B0604020202020204" pitchFamily="34" charset="0"/>
                            </a:rPr>
                          </m:ctrlPr>
                        </m:sSub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𝑐𝑒𝑙𝑙</m:t>
                          </m:r>
                        </m:sub>
                      </m:sSub>
                      <m:r>
                        <a:rPr lang="en-US" sz="2400" b="0" i="1" smtClean="0">
                          <a:latin typeface="Cambria Math" panose="02040503050406030204" pitchFamily="18" charset="0"/>
                          <a:cs typeface="Arial" panose="020B0604020202020204" pitchFamily="34" charset="0"/>
                        </a:rPr>
                        <m:t>=</m:t>
                      </m:r>
                      <m:sSubSup>
                        <m:sSubSupPr>
                          <m:ctrlPr>
                            <a:rPr lang="en-US" sz="2400" b="0" i="1" smtClean="0">
                              <a:latin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𝑐𝑒𝑙𝑙</m:t>
                          </m:r>
                        </m:sub>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bSup>
                      <m:r>
                        <a:rPr lang="en-US" sz="2400" b="0" i="1" smtClean="0">
                          <a:latin typeface="Cambria Math" panose="02040503050406030204" pitchFamily="18" charset="0"/>
                          <a:cs typeface="Arial" panose="020B0604020202020204" pitchFamily="34" charset="0"/>
                        </a:rPr>
                        <m:t>−</m:t>
                      </m:r>
                      <m:f>
                        <m:fPr>
                          <m:ctrlPr>
                            <a:rPr lang="en-US" sz="2400" b="0" i="1" smtClean="0">
                              <a:latin typeface="Cambria Math" panose="02040503050406030204" pitchFamily="18" charset="0"/>
                              <a:cs typeface="Arial" panose="020B0604020202020204" pitchFamily="34" charset="0"/>
                            </a:rPr>
                          </m:ctrlPr>
                        </m:fPr>
                        <m:num>
                          <m:r>
                            <a:rPr lang="en-US" sz="2400" b="0" i="1" smtClean="0">
                              <a:latin typeface="Cambria Math" panose="02040503050406030204" pitchFamily="18" charset="0"/>
                              <a:cs typeface="Arial" panose="020B0604020202020204" pitchFamily="34" charset="0"/>
                            </a:rPr>
                            <m:t>𝑅𝑇</m:t>
                          </m:r>
                        </m:num>
                        <m:den>
                          <m:r>
                            <a:rPr lang="en-US" sz="2400" b="0" i="1" smtClean="0">
                              <a:latin typeface="Cambria Math" panose="02040503050406030204" pitchFamily="18" charset="0"/>
                              <a:cs typeface="Arial" panose="020B0604020202020204" pitchFamily="34" charset="0"/>
                            </a:rPr>
                            <m:t>𝑛𝐹</m:t>
                          </m:r>
                        </m:den>
                      </m:f>
                      <m:r>
                        <m:rPr>
                          <m:nor/>
                        </m:rPr>
                        <a:rPr lang="en-US" sz="2400" b="0" i="0" smtClean="0">
                          <a:latin typeface="Cambria Math" panose="02040503050406030204" pitchFamily="18" charset="0"/>
                          <a:cs typeface="Arial" panose="020B0604020202020204" pitchFamily="34" charset="0"/>
                        </a:rPr>
                        <m:t>ln</m:t>
                      </m:r>
                      <m:f>
                        <m:fPr>
                          <m:ctrlPr>
                            <a:rPr lang="en-US" sz="2400" b="0" i="1" smtClean="0">
                              <a:latin typeface="Cambria Math" panose="02040503050406030204" pitchFamily="18" charset="0"/>
                              <a:cs typeface="Arial" panose="020B0604020202020204" pitchFamily="34" charset="0"/>
                            </a:rPr>
                          </m:ctrlPr>
                        </m:fPr>
                        <m:num>
                          <m:d>
                            <m:dPr>
                              <m:begChr m:val="["/>
                              <m:endChr m:val="]"/>
                              <m:ctrlPr>
                                <a:rPr lang="en-US" sz="2400" b="0" i="1" smtClean="0">
                                  <a:latin typeface="Cambria Math" panose="02040503050406030204" pitchFamily="18" charset="0"/>
                                  <a:cs typeface="Arial" panose="020B0604020202020204" pitchFamily="34" charset="0"/>
                                </a:rPr>
                              </m:ctrlPr>
                            </m:dPr>
                            <m:e>
                              <m:r>
                                <a:rPr lang="en-US" sz="2400" b="0" i="1" smtClean="0">
                                  <a:latin typeface="Cambria Math" panose="02040503050406030204" pitchFamily="18" charset="0"/>
                                  <a:cs typeface="Arial" panose="020B0604020202020204" pitchFamily="34" charset="0"/>
                                </a:rPr>
                                <m:t>𝑝𝑟𝑜𝑑𝑢𝑐𝑡𝑠</m:t>
                              </m:r>
                            </m:e>
                          </m:d>
                        </m:num>
                        <m:den>
                          <m:d>
                            <m:dPr>
                              <m:begChr m:val="["/>
                              <m:endChr m:val="]"/>
                              <m:ctrlPr>
                                <a:rPr lang="en-US" sz="2400" b="0" i="1" smtClean="0">
                                  <a:latin typeface="Cambria Math" panose="02040503050406030204" pitchFamily="18" charset="0"/>
                                  <a:cs typeface="Arial" panose="020B0604020202020204" pitchFamily="34" charset="0"/>
                                </a:rPr>
                              </m:ctrlPr>
                            </m:dPr>
                            <m:e>
                              <m:r>
                                <a:rPr lang="en-US" sz="2400" b="0" i="1" smtClean="0">
                                  <a:latin typeface="Cambria Math" panose="02040503050406030204" pitchFamily="18" charset="0"/>
                                  <a:cs typeface="Arial" panose="020B0604020202020204" pitchFamily="34" charset="0"/>
                                </a:rPr>
                                <m:t>𝑟𝑒𝑎𝑐𝑡𝑎𝑛𝑡𝑠</m:t>
                              </m:r>
                            </m:e>
                          </m:d>
                        </m:den>
                      </m:f>
                      <m:r>
                        <a:rPr lang="en-US" sz="2400" b="0" i="1" smtClean="0">
                          <a:latin typeface="Cambria Math" panose="02040503050406030204" pitchFamily="18" charset="0"/>
                          <a:cs typeface="Arial" panose="020B0604020202020204" pitchFamily="34" charset="0"/>
                        </a:rPr>
                        <m:t>=</m:t>
                      </m:r>
                      <m:sSubSup>
                        <m:sSubSupPr>
                          <m:ctrlPr>
                            <a:rPr lang="en-US" sz="2400" b="0" i="1" smtClean="0">
                              <a:latin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𝑐𝑒𝑙𝑙</m:t>
                          </m:r>
                        </m:sub>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bSup>
                      <m:r>
                        <a:rPr lang="en-US" sz="2400" b="0" i="1" smtClean="0">
                          <a:latin typeface="Cambria Math" panose="02040503050406030204" pitchFamily="18" charset="0"/>
                          <a:cs typeface="Arial" panose="020B0604020202020204" pitchFamily="34" charset="0"/>
                        </a:rPr>
                        <m:t>−</m:t>
                      </m:r>
                      <m:f>
                        <m:fPr>
                          <m:ctrlPr>
                            <a:rPr lang="en-US" sz="2400" b="0" i="1" smtClean="0">
                              <a:latin typeface="Cambria Math" panose="02040503050406030204" pitchFamily="18" charset="0"/>
                              <a:cs typeface="Arial" panose="020B0604020202020204" pitchFamily="34" charset="0"/>
                            </a:rPr>
                          </m:ctrlPr>
                        </m:fPr>
                        <m:num>
                          <m:r>
                            <a:rPr lang="en-US" sz="2400" b="0" i="1" smtClean="0">
                              <a:latin typeface="Cambria Math" panose="02040503050406030204" pitchFamily="18" charset="0"/>
                              <a:cs typeface="Arial" panose="020B0604020202020204" pitchFamily="34" charset="0"/>
                            </a:rPr>
                            <m:t>𝑅𝑇</m:t>
                          </m:r>
                        </m:num>
                        <m:den>
                          <m:r>
                            <a:rPr lang="en-US" sz="2400" b="0" i="1" smtClean="0">
                              <a:latin typeface="Cambria Math" panose="02040503050406030204" pitchFamily="18" charset="0"/>
                              <a:cs typeface="Arial" panose="020B0604020202020204" pitchFamily="34" charset="0"/>
                            </a:rPr>
                            <m:t>𝑛𝐹</m:t>
                          </m:r>
                        </m:den>
                      </m:f>
                      <m:func>
                        <m:funcPr>
                          <m:ctrlPr>
                            <a:rPr lang="en-US" sz="2400" b="0" i="1" smtClean="0">
                              <a:latin typeface="Cambria Math" panose="02040503050406030204" pitchFamily="18" charset="0"/>
                              <a:cs typeface="Arial" panose="020B0604020202020204" pitchFamily="34" charset="0"/>
                            </a:rPr>
                          </m:ctrlPr>
                        </m:funcPr>
                        <m:fName>
                          <m:r>
                            <m:rPr>
                              <m:sty m:val="p"/>
                            </m:rPr>
                            <a:rPr lang="en-US" sz="2400" b="0" i="0" smtClean="0">
                              <a:latin typeface="Cambria Math" panose="02040503050406030204" pitchFamily="18" charset="0"/>
                              <a:cs typeface="Arial" panose="020B0604020202020204" pitchFamily="34" charset="0"/>
                            </a:rPr>
                            <m:t>ln</m:t>
                          </m:r>
                        </m:fName>
                        <m:e>
                          <m:r>
                            <a:rPr lang="en-US" sz="2400" b="0" i="1" smtClean="0">
                              <a:latin typeface="Cambria Math" panose="02040503050406030204" pitchFamily="18" charset="0"/>
                              <a:cs typeface="Arial" panose="020B0604020202020204" pitchFamily="34" charset="0"/>
                            </a:rPr>
                            <m:t>𝑄</m:t>
                          </m:r>
                        </m:e>
                      </m:func>
                    </m:oMath>
                  </m:oMathPara>
                </a14:m>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Here the term “E cell” and “E naught cell” or “E cell standard” should be used depending on regional convention. This is advantageous because these “characters” are used in other related equations, for example</a:t>
                </a:r>
              </a:p>
              <a:p>
                <a:pPr marL="0" indent="0">
                  <a:buNone/>
                </a:pPr>
                <a14:m>
                  <m:oMathPara xmlns:m="http://schemas.openxmlformats.org/officeDocument/2006/math">
                    <m:oMathParaPr>
                      <m:jc m:val="centerGroup"/>
                    </m:oMathParaPr>
                    <m:oMath xmlns:m="http://schemas.openxmlformats.org/officeDocument/2006/math">
                      <m:sSubSup>
                        <m:sSubSupPr>
                          <m:ctrlPr>
                            <a:rPr lang="en-US" sz="2400" i="1" smtClean="0">
                              <a:latin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𝑐𝑒𝑙𝑙</m:t>
                          </m:r>
                        </m:sub>
                        <m:sup>
                          <m:r>
                            <a:rPr lang="en-US" sz="2400" i="1" smtClean="0">
                              <a:latin typeface="Cambria Math" panose="02040503050406030204" pitchFamily="18" charset="0"/>
                              <a:ea typeface="Cambria Math" panose="02040503050406030204" pitchFamily="18" charset="0"/>
                              <a:cs typeface="Arial" panose="020B0604020202020204" pitchFamily="34" charset="0"/>
                            </a:rPr>
                            <m:t>°</m:t>
                          </m:r>
                        </m:sup>
                      </m:sSubSup>
                      <m:r>
                        <a:rPr lang="en-US" sz="2400" b="0" i="1" smtClean="0">
                          <a:latin typeface="Cambria Math" panose="02040503050406030204" pitchFamily="18" charset="0"/>
                          <a:cs typeface="Arial" panose="020B0604020202020204" pitchFamily="34" charset="0"/>
                        </a:rPr>
                        <m:t>=</m:t>
                      </m:r>
                      <m:sSubSup>
                        <m:sSubSupPr>
                          <m:ctrlPr>
                            <a:rPr lang="en-US" sz="2400" b="0" i="1" smtClean="0">
                              <a:latin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𝑐𝑎𝑡h𝑜𝑑𝑒</m:t>
                          </m:r>
                        </m:sub>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bSup>
                      <m:r>
                        <a:rPr lang="en-US" sz="2400" b="0" i="1" smtClean="0">
                          <a:latin typeface="Cambria Math" panose="02040503050406030204" pitchFamily="18" charset="0"/>
                          <a:cs typeface="Arial" panose="020B0604020202020204" pitchFamily="34" charset="0"/>
                        </a:rPr>
                        <m:t>+</m:t>
                      </m:r>
                      <m:sSubSup>
                        <m:sSubSupPr>
                          <m:ctrlPr>
                            <a:rPr lang="en-US" sz="2400" b="0" i="1" smtClean="0">
                              <a:latin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cs typeface="Arial" panose="020B0604020202020204" pitchFamily="34" charset="0"/>
                            </a:rPr>
                            <m:t>𝑎𝑛𝑜𝑑𝑒</m:t>
                          </m:r>
                        </m:sub>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bSup>
                    </m:oMath>
                  </m:oMathPara>
                </a14:m>
                <a:endParaRPr lang="en-US" sz="2400" b="0" dirty="0">
                  <a:latin typeface="Arial" panose="020B0604020202020204" pitchFamily="34" charset="0"/>
                  <a:cs typeface="Arial" panose="020B0604020202020204" pitchFamily="34" charset="0"/>
                </a:endParaRPr>
              </a:p>
              <a:p>
                <a:pPr marL="0" indent="0">
                  <a:buNone/>
                </a:pPr>
                <a:endParaRPr lang="en-US" sz="2400" b="0" dirty="0">
                  <a:latin typeface="Arial" panose="020B0604020202020204" pitchFamily="34" charset="0"/>
                  <a:cs typeface="Arial" panose="020B0604020202020204" pitchFamily="34" charset="0"/>
                </a:endParaRPr>
              </a:p>
              <a:p>
                <a:pPr marL="0" indent="0">
                  <a:buNone/>
                </a:pPr>
                <a14:m>
                  <m:oMathPara xmlns:m="http://schemas.openxmlformats.org/officeDocument/2006/math">
                    <m:oMathParaPr>
                      <m:jc m:val="centerGroup"/>
                    </m:oMathParaPr>
                    <m:oMath xmlns:m="http://schemas.openxmlformats.org/officeDocument/2006/math">
                      <m:r>
                        <m:rPr>
                          <m:sty m:val="p"/>
                        </m:rPr>
                        <a:rPr lang="el-GR" sz="2400" b="0" i="1" smtClean="0">
                          <a:latin typeface="Cambria Math" panose="02040503050406030204" pitchFamily="18" charset="0"/>
                          <a:ea typeface="Cambria Math" panose="02040503050406030204" pitchFamily="18" charset="0"/>
                          <a:cs typeface="Arial" panose="020B0604020202020204" pitchFamily="34" charset="0"/>
                        </a:rPr>
                        <m:t>Δ</m:t>
                      </m:r>
                      <m:sSup>
                        <m:sSupPr>
                          <m:ctrlPr>
                            <a:rPr lang="en-US" sz="2400" b="0" i="1" smtClean="0">
                              <a:latin typeface="Cambria Math" panose="02040503050406030204" pitchFamily="18" charset="0"/>
                              <a:cs typeface="Arial" panose="020B0604020202020204" pitchFamily="34" charset="0"/>
                            </a:rPr>
                          </m:ctrlPr>
                        </m:sSupPr>
                        <m:e>
                          <m:r>
                            <a:rPr lang="en-US" sz="2400" b="0" i="1" smtClean="0">
                              <a:latin typeface="Cambria Math" panose="02040503050406030204" pitchFamily="18" charset="0"/>
                              <a:cs typeface="Arial" panose="020B0604020202020204" pitchFamily="34" charset="0"/>
                            </a:rPr>
                            <m:t>𝐺</m:t>
                          </m:r>
                        </m:e>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p>
                      <m:r>
                        <a:rPr lang="en-US" sz="2400" b="0" i="1" smtClean="0">
                          <a:latin typeface="Cambria Math" panose="02040503050406030204" pitchFamily="18" charset="0"/>
                          <a:ea typeface="Cambria Math" panose="02040503050406030204" pitchFamily="18" charset="0"/>
                          <a:cs typeface="Arial" panose="020B0604020202020204" pitchFamily="34" charset="0"/>
                        </a:rPr>
                        <m:t>=−</m:t>
                      </m:r>
                      <m:r>
                        <a:rPr lang="en-US" sz="2400" b="0" i="1" smtClean="0">
                          <a:latin typeface="Cambria Math" panose="02040503050406030204" pitchFamily="18" charset="0"/>
                          <a:ea typeface="Cambria Math" panose="02040503050406030204" pitchFamily="18" charset="0"/>
                          <a:cs typeface="Arial" panose="020B0604020202020204" pitchFamily="34" charset="0"/>
                        </a:rPr>
                        <m:t>𝑛𝐹</m:t>
                      </m:r>
                      <m:sSubSup>
                        <m:sSubSupPr>
                          <m:ctrlPr>
                            <a:rPr lang="en-US" sz="2400" b="0" i="1" smtClean="0">
                              <a:latin typeface="Cambria Math" panose="02040503050406030204" pitchFamily="18" charset="0"/>
                              <a:ea typeface="Cambria Math" panose="02040503050406030204" pitchFamily="18" charset="0"/>
                              <a:cs typeface="Arial" panose="020B0604020202020204" pitchFamily="34" charset="0"/>
                            </a:rPr>
                          </m:ctrlPr>
                        </m:sSubSupPr>
                        <m:e>
                          <m:r>
                            <a:rPr lang="en-US" sz="2400" b="0" i="1" smtClean="0">
                              <a:latin typeface="Cambria Math" panose="02040503050406030204" pitchFamily="18" charset="0"/>
                              <a:ea typeface="Cambria Math" panose="02040503050406030204" pitchFamily="18" charset="0"/>
                              <a:cs typeface="Arial" panose="020B0604020202020204" pitchFamily="34" charset="0"/>
                            </a:rPr>
                            <m:t>𝐸</m:t>
                          </m:r>
                        </m:e>
                        <m:sub>
                          <m:r>
                            <a:rPr lang="en-US" sz="2400" b="0" i="1" smtClean="0">
                              <a:latin typeface="Cambria Math" panose="02040503050406030204" pitchFamily="18" charset="0"/>
                              <a:ea typeface="Cambria Math" panose="02040503050406030204" pitchFamily="18" charset="0"/>
                              <a:cs typeface="Arial" panose="020B0604020202020204" pitchFamily="34" charset="0"/>
                            </a:rPr>
                            <m:t>𝑐𝑒𝑙𝑙</m:t>
                          </m:r>
                        </m:sub>
                        <m:sup>
                          <m:r>
                            <a:rPr lang="en-US" sz="2400" b="0" i="1" smtClean="0">
                              <a:latin typeface="Cambria Math" panose="02040503050406030204" pitchFamily="18" charset="0"/>
                              <a:ea typeface="Cambria Math" panose="02040503050406030204" pitchFamily="18" charset="0"/>
                              <a:cs typeface="Arial" panose="020B0604020202020204" pitchFamily="34" charset="0"/>
                            </a:rPr>
                            <m:t>°</m:t>
                          </m:r>
                        </m:sup>
                      </m:sSubSup>
                    </m:oMath>
                  </m:oMathPara>
                </a14:m>
                <a:endParaRPr lang="en-US" sz="2400" b="0" dirty="0">
                  <a:latin typeface="Arial" panose="020B0604020202020204" pitchFamily="34" charset="0"/>
                  <a:cs typeface="Arial" panose="020B0604020202020204" pitchFamily="34" charset="0"/>
                </a:endParaRPr>
              </a:p>
            </p:txBody>
          </p:sp>
        </mc:Choice>
        <mc:Fallback xmlns="">
          <p:sp>
            <p:nvSpPr>
              <p:cNvPr id="3" name="Content Placeholder 2">
                <a:extLst>
                  <a:ext uri="{FF2B5EF4-FFF2-40B4-BE49-F238E27FC236}">
                    <a16:creationId xmlns:a16="http://schemas.microsoft.com/office/drawing/2014/main" id="{87681C3C-C91D-428C-A007-1FBF7AC61400}"/>
                  </a:ext>
                </a:extLst>
              </p:cNvPr>
              <p:cNvSpPr>
                <a:spLocks noGrp="1" noRot="1" noChangeAspect="1" noMove="1" noResize="1" noEditPoints="1" noAdjustHandles="1" noChangeArrowheads="1" noChangeShapeType="1" noTextEdit="1"/>
              </p:cNvSpPr>
              <p:nvPr>
                <p:ph idx="1"/>
              </p:nvPr>
            </p:nvSpPr>
            <p:spPr>
              <a:xfrm>
                <a:off x="628650" y="927652"/>
                <a:ext cx="7886700" cy="5857461"/>
              </a:xfrm>
              <a:blipFill>
                <a:blip r:embed="rId2"/>
                <a:stretch>
                  <a:fillRect l="-1005" t="-1353"/>
                </a:stretch>
              </a:blipFill>
            </p:spPr>
            <p:txBody>
              <a:bodyPr/>
              <a:lstStyle/>
              <a:p>
                <a:r>
                  <a:rPr lang="en-US">
                    <a:noFill/>
                  </a:rPr>
                  <a:t> </a:t>
                </a:r>
              </a:p>
            </p:txBody>
          </p:sp>
        </mc:Fallback>
      </mc:AlternateContent>
      <p:sp>
        <p:nvSpPr>
          <p:cNvPr id="6" name="Slide Number Placeholder 3">
            <a:extLst>
              <a:ext uri="{FF2B5EF4-FFF2-40B4-BE49-F238E27FC236}">
                <a16:creationId xmlns:a16="http://schemas.microsoft.com/office/drawing/2014/main" id="{C5C76A09-EB71-45D9-86E2-C52E52233201}"/>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11</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421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9CE2-5623-435C-A43C-8B859BEB8217}"/>
              </a:ext>
            </a:extLst>
          </p:cNvPr>
          <p:cNvSpPr>
            <a:spLocks noGrp="1"/>
          </p:cNvSpPr>
          <p:nvPr>
            <p:ph type="title"/>
          </p:nvPr>
        </p:nvSpPr>
        <p:spPr>
          <a:xfrm>
            <a:off x="0" y="182880"/>
            <a:ext cx="9144000" cy="549381"/>
          </a:xfrm>
        </p:spPr>
        <p:txBody>
          <a:bodyPr wrap="square">
            <a:spAutoFit/>
          </a:bodyPr>
          <a:lstStyle/>
          <a:p>
            <a:pPr algn="ctr"/>
            <a:r>
              <a:rPr lang="en-US" dirty="0">
                <a:solidFill>
                  <a:srgbClr val="3333FF"/>
                </a:solidFill>
                <a:latin typeface="Arial" panose="020B0604020202020204" pitchFamily="34" charset="0"/>
                <a:cs typeface="Arial" panose="020B0604020202020204" pitchFamily="34" charset="0"/>
              </a:rPr>
              <a:t>Conclusions</a:t>
            </a:r>
          </a:p>
        </p:txBody>
      </p:sp>
      <p:sp>
        <p:nvSpPr>
          <p:cNvPr id="3" name="Content Placeholder 2">
            <a:extLst>
              <a:ext uri="{FF2B5EF4-FFF2-40B4-BE49-F238E27FC236}">
                <a16:creationId xmlns:a16="http://schemas.microsoft.com/office/drawing/2014/main" id="{87681C3C-C91D-428C-A007-1FBF7AC61400}"/>
              </a:ext>
            </a:extLst>
          </p:cNvPr>
          <p:cNvSpPr>
            <a:spLocks noGrp="1"/>
          </p:cNvSpPr>
          <p:nvPr>
            <p:ph idx="1"/>
          </p:nvPr>
        </p:nvSpPr>
        <p:spPr>
          <a:xfrm>
            <a:off x="628650" y="927652"/>
            <a:ext cx="7886700" cy="5857461"/>
          </a:xfrm>
        </p:spPr>
        <p:txBody>
          <a:bodyPr>
            <a:normAutofit/>
          </a:bodyPr>
          <a:lstStyle/>
          <a:p>
            <a:r>
              <a:rPr lang="en-US" sz="2400" dirty="0">
                <a:latin typeface="Arial" panose="020B0604020202020204" pitchFamily="34" charset="0"/>
                <a:cs typeface="Arial" panose="020B0604020202020204" pitchFamily="34" charset="0"/>
              </a:rPr>
              <a:t>Chemical equations and chemical formulas are NOT the same thing and must be treated differently.</a:t>
            </a:r>
          </a:p>
          <a:p>
            <a:r>
              <a:rPr lang="en-US" sz="2400" dirty="0">
                <a:latin typeface="Arial" panose="020B0604020202020204" pitchFamily="34" charset="0"/>
                <a:cs typeface="Arial" panose="020B0604020202020204" pitchFamily="34" charset="0"/>
              </a:rPr>
              <a:t>Chemical equations have different formalisms than mathematical equations.</a:t>
            </a:r>
          </a:p>
          <a:p>
            <a:r>
              <a:rPr lang="en-US" sz="2400" dirty="0">
                <a:latin typeface="Arial" panose="020B0604020202020204" pitchFamily="34" charset="0"/>
                <a:cs typeface="Arial" panose="020B0604020202020204" pitchFamily="34" charset="0"/>
              </a:rPr>
              <a:t>Chemical formulas are commonly used in algebraic expressions.</a:t>
            </a:r>
          </a:p>
          <a:p>
            <a:r>
              <a:rPr lang="en-US" sz="2400" dirty="0">
                <a:latin typeface="Arial" panose="020B0604020202020204" pitchFamily="34" charset="0"/>
                <a:cs typeface="Arial" panose="020B0604020202020204" pitchFamily="34" charset="0"/>
              </a:rPr>
              <a:t>Equations used in chemistry have common features or “characters” that should be pronounced in a specific way for the purposes of disambiguation and convention.</a:t>
            </a:r>
          </a:p>
          <a:p>
            <a:r>
              <a:rPr lang="en-US" sz="2400" dirty="0">
                <a:latin typeface="Arial" panose="020B0604020202020204" pitchFamily="34" charset="0"/>
                <a:cs typeface="Arial" panose="020B0604020202020204" pitchFamily="34" charset="0"/>
              </a:rPr>
              <a:t>Units must have their own tag for disambiguation </a:t>
            </a:r>
          </a:p>
          <a:p>
            <a:r>
              <a:rPr lang="en-US" sz="2400" dirty="0">
                <a:latin typeface="Arial" panose="020B0604020202020204" pitchFamily="34" charset="0"/>
                <a:cs typeface="Arial" panose="020B0604020202020204" pitchFamily="34" charset="0"/>
              </a:rPr>
              <a:t>Organic Chemistry and Biochemistry need their own wrappers / sub-wrappers due to specialized abbreviations.</a:t>
            </a:r>
          </a:p>
          <a:p>
            <a:endParaRPr lang="en-US" sz="2400" b="0" dirty="0">
              <a:latin typeface="Arial" panose="020B0604020202020204" pitchFamily="34" charset="0"/>
              <a:cs typeface="Arial" panose="020B0604020202020204" pitchFamily="34" charset="0"/>
            </a:endParaRPr>
          </a:p>
        </p:txBody>
      </p:sp>
      <p:sp>
        <p:nvSpPr>
          <p:cNvPr id="6" name="Slide Number Placeholder 3">
            <a:extLst>
              <a:ext uri="{FF2B5EF4-FFF2-40B4-BE49-F238E27FC236}">
                <a16:creationId xmlns:a16="http://schemas.microsoft.com/office/drawing/2014/main" id="{545855E5-3B42-450C-BE35-3ECBDDCC1E26}"/>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12</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8111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19CE2-5623-435C-A43C-8B859BEB8217}"/>
              </a:ext>
            </a:extLst>
          </p:cNvPr>
          <p:cNvSpPr>
            <a:spLocks noGrp="1"/>
          </p:cNvSpPr>
          <p:nvPr>
            <p:ph type="title"/>
          </p:nvPr>
        </p:nvSpPr>
        <p:spPr>
          <a:xfrm>
            <a:off x="0" y="182880"/>
            <a:ext cx="9144000" cy="549381"/>
          </a:xfrm>
        </p:spPr>
        <p:txBody>
          <a:bodyPr wrap="square">
            <a:spAutoFit/>
          </a:bodyPr>
          <a:lstStyle/>
          <a:p>
            <a:pPr algn="ctr"/>
            <a:r>
              <a:rPr lang="en-US" dirty="0">
                <a:solidFill>
                  <a:srgbClr val="3333FF"/>
                </a:solidFill>
                <a:latin typeface="Arial" panose="020B0604020202020204" pitchFamily="34" charset="0"/>
                <a:cs typeface="Arial" panose="020B0604020202020204" pitchFamily="34" charset="0"/>
              </a:rPr>
              <a:t>Acknowledgments </a:t>
            </a:r>
          </a:p>
        </p:txBody>
      </p:sp>
      <p:sp>
        <p:nvSpPr>
          <p:cNvPr id="3" name="Content Placeholder 2">
            <a:extLst>
              <a:ext uri="{FF2B5EF4-FFF2-40B4-BE49-F238E27FC236}">
                <a16:creationId xmlns:a16="http://schemas.microsoft.com/office/drawing/2014/main" id="{87681C3C-C91D-428C-A007-1FBF7AC61400}"/>
              </a:ext>
            </a:extLst>
          </p:cNvPr>
          <p:cNvSpPr>
            <a:spLocks noGrp="1"/>
          </p:cNvSpPr>
          <p:nvPr>
            <p:ph idx="1"/>
          </p:nvPr>
        </p:nvSpPr>
        <p:spPr>
          <a:xfrm>
            <a:off x="628650" y="927652"/>
            <a:ext cx="7886700" cy="5857461"/>
          </a:xfrm>
        </p:spPr>
        <p:txBody>
          <a:bodyPr>
            <a:normAutofit/>
          </a:bodyPr>
          <a:lstStyle/>
          <a:p>
            <a:r>
              <a:rPr lang="en-US" sz="2400" dirty="0">
                <a:latin typeface="Arial" panose="020B0604020202020204" pitchFamily="34" charset="0"/>
                <a:cs typeface="Arial" panose="020B0604020202020204" pitchFamily="34" charset="0"/>
              </a:rPr>
              <a:t>Dan Barrett, Eleanor Crabb, B.S.M. Kumar, Elaine Moore, Ashley Neybert, Cary Supalo</a:t>
            </a:r>
          </a:p>
          <a:p>
            <a:r>
              <a:rPr lang="en-US" sz="2400" dirty="0">
                <a:latin typeface="Arial" panose="020B0604020202020204" pitchFamily="34" charset="0"/>
                <a:cs typeface="Arial" panose="020B0604020202020204" pitchFamily="34" charset="0"/>
              </a:rPr>
              <a:t>Met for over 16 h over the course of the last few months mostly on Saturday mornings / afternoons (depending on which side of the Atlantic ocean we live on).</a:t>
            </a:r>
          </a:p>
          <a:p>
            <a:r>
              <a:rPr lang="en-US" sz="2400" dirty="0">
                <a:latin typeface="Arial" panose="020B0604020202020204" pitchFamily="34" charset="0"/>
                <a:cs typeface="Arial" panose="020B0604020202020204" pitchFamily="34" charset="0"/>
              </a:rPr>
              <a:t>We have reached consensus as a group of chemists and educators on how we feel this should be read and taught.</a:t>
            </a:r>
          </a:p>
          <a:p>
            <a:endParaRPr lang="en-US" sz="2400" dirty="0">
              <a:latin typeface="Arial" panose="020B0604020202020204" pitchFamily="34" charset="0"/>
              <a:cs typeface="Arial" panose="020B0604020202020204" pitchFamily="34" charset="0"/>
            </a:endParaRPr>
          </a:p>
          <a:p>
            <a:endParaRPr lang="en-US" sz="2400" b="0" dirty="0">
              <a:latin typeface="Arial" panose="020B0604020202020204" pitchFamily="34" charset="0"/>
              <a:cs typeface="Arial" panose="020B0604020202020204" pitchFamily="34" charset="0"/>
            </a:endParaRPr>
          </a:p>
        </p:txBody>
      </p:sp>
      <p:sp>
        <p:nvSpPr>
          <p:cNvPr id="6" name="Slide Number Placeholder 3">
            <a:extLst>
              <a:ext uri="{FF2B5EF4-FFF2-40B4-BE49-F238E27FC236}">
                <a16:creationId xmlns:a16="http://schemas.microsoft.com/office/drawing/2014/main" id="{545855E5-3B42-450C-BE35-3ECBDDCC1E26}"/>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13</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3102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46B84B-D227-448E-B7F6-CF7FAE5C800E}"/>
              </a:ext>
            </a:extLst>
          </p:cNvPr>
          <p:cNvSpPr>
            <a:spLocks noGrp="1"/>
          </p:cNvSpPr>
          <p:nvPr>
            <p:ph idx="1"/>
          </p:nvPr>
        </p:nvSpPr>
        <p:spPr>
          <a:xfrm>
            <a:off x="522633" y="1186070"/>
            <a:ext cx="7886700" cy="5002782"/>
          </a:xfrm>
        </p:spPr>
        <p:txBody>
          <a:bodyPr>
            <a:noAutofit/>
          </a:bodyPr>
          <a:lstStyle/>
          <a:p>
            <a:r>
              <a:rPr lang="en-US" sz="2400" dirty="0">
                <a:latin typeface="Arial" panose="020B0604020202020204" pitchFamily="34" charset="0"/>
                <a:cs typeface="Arial" panose="020B0604020202020204" pitchFamily="34" charset="0"/>
              </a:rPr>
              <a:t>Symbols in chemistry are standardized internationally.</a:t>
            </a:r>
          </a:p>
          <a:p>
            <a:r>
              <a:rPr lang="en-US" sz="2400" dirty="0">
                <a:latin typeface="Arial" panose="020B0604020202020204" pitchFamily="34" charset="0"/>
                <a:cs typeface="Arial" panose="020B0604020202020204" pitchFamily="34" charset="0"/>
              </a:rPr>
              <a:t>The International Union of Pure and Applied Chemistry (IUPAC) founded in 1919 (101 years ago) </a:t>
            </a:r>
          </a:p>
          <a:p>
            <a:r>
              <a:rPr lang="en-US" sz="2400" dirty="0">
                <a:latin typeface="Arial" panose="020B0604020202020204" pitchFamily="34" charset="0"/>
                <a:cs typeface="Arial" panose="020B0604020202020204" pitchFamily="34" charset="0"/>
              </a:rPr>
              <a:t>American Chemical Society (ACS) founded 1876 (144 years ago)</a:t>
            </a:r>
          </a:p>
          <a:p>
            <a:r>
              <a:rPr lang="en-US" sz="2400" dirty="0">
                <a:latin typeface="Arial" panose="020B0604020202020204" pitchFamily="34" charset="0"/>
                <a:cs typeface="Arial" panose="020B0604020202020204" pitchFamily="34" charset="0"/>
              </a:rPr>
              <a:t>Royal Society of Chemistry (RSC) predecessor was founded in 1844 (176 years ago)</a:t>
            </a:r>
          </a:p>
          <a:p>
            <a:pPr lvl="1"/>
            <a:r>
              <a:rPr lang="en-US" sz="2400" dirty="0">
                <a:latin typeface="Arial" panose="020B0604020202020204" pitchFamily="34" charset="0"/>
                <a:cs typeface="Arial" panose="020B0604020202020204" pitchFamily="34" charset="0"/>
              </a:rPr>
              <a:t>ACS and RSC both have standards and symbols committees which interact with the IUPAC. </a:t>
            </a:r>
          </a:p>
          <a:p>
            <a:r>
              <a:rPr lang="en-US" sz="2400" dirty="0">
                <a:latin typeface="Arial" panose="020B0604020202020204" pitchFamily="34" charset="0"/>
                <a:cs typeface="Arial" panose="020B0604020202020204" pitchFamily="34" charset="0"/>
              </a:rPr>
              <a:t>Our recommendations are to use IUPAC abbreviations for chemical symbols and expressions along with naming conventions and standards.</a:t>
            </a:r>
          </a:p>
          <a:p>
            <a:r>
              <a:rPr lang="en-US" sz="2400" dirty="0">
                <a:latin typeface="Arial" panose="020B0604020202020204" pitchFamily="34" charset="0"/>
                <a:cs typeface="Arial" panose="020B0604020202020204" pitchFamily="34" charset="0"/>
              </a:rPr>
              <a:t>Standards and examples can be found in the CRC handbook (100</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ed. 1532 pages). </a:t>
            </a:r>
          </a:p>
          <a:p>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211FE8AB-FDEA-4447-BC3B-149FE127B0BD}"/>
              </a:ext>
            </a:extLst>
          </p:cNvPr>
          <p:cNvSpPr>
            <a:spLocks noGrp="1"/>
          </p:cNvSpPr>
          <p:nvPr>
            <p:ph type="sldNum" sz="quarter" idx="12"/>
          </p:nvPr>
        </p:nvSpPr>
        <p:spPr/>
        <p:txBody>
          <a:bodyPr/>
          <a:lstStyle/>
          <a:p>
            <a:fld id="{69B316C9-3446-4760-90FC-3390AF4B41B8}" type="slidenum">
              <a:rPr lang="en-US" smtClean="0"/>
              <a:t>2</a:t>
            </a:fld>
            <a:endParaRPr lang="en-US" dirty="0"/>
          </a:p>
        </p:txBody>
      </p:sp>
      <p:sp>
        <p:nvSpPr>
          <p:cNvPr id="5" name="Title 1">
            <a:extLst>
              <a:ext uri="{FF2B5EF4-FFF2-40B4-BE49-F238E27FC236}">
                <a16:creationId xmlns:a16="http://schemas.microsoft.com/office/drawing/2014/main" id="{503F6644-C80E-4871-BB48-3372A0ED9780}"/>
              </a:ext>
            </a:extLst>
          </p:cNvPr>
          <p:cNvSpPr>
            <a:spLocks noGrp="1"/>
          </p:cNvSpPr>
          <p:nvPr>
            <p:ph type="title"/>
          </p:nvPr>
        </p:nvSpPr>
        <p:spPr>
          <a:xfrm>
            <a:off x="0" y="182880"/>
            <a:ext cx="9192491" cy="1006429"/>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Standardization of symbols in chemistry are well established </a:t>
            </a:r>
          </a:p>
        </p:txBody>
      </p:sp>
    </p:spTree>
    <p:extLst>
      <p:ext uri="{BB962C8B-B14F-4D97-AF65-F5344CB8AC3E}">
        <p14:creationId xmlns:p14="http://schemas.microsoft.com/office/powerpoint/2010/main" val="1313436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C1C60-22BF-4BE7-8F3A-47D8979045FC}"/>
              </a:ext>
            </a:extLst>
          </p:cNvPr>
          <p:cNvSpPr>
            <a:spLocks noGrp="1"/>
          </p:cNvSpPr>
          <p:nvPr>
            <p:ph type="title"/>
          </p:nvPr>
        </p:nvSpPr>
        <p:spPr>
          <a:xfrm>
            <a:off x="0" y="182880"/>
            <a:ext cx="9192491" cy="549381"/>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“Chemistry equations” can mean many things</a:t>
            </a:r>
          </a:p>
        </p:txBody>
      </p:sp>
      <p:sp>
        <p:nvSpPr>
          <p:cNvPr id="5" name="TextBox 4">
            <a:extLst>
              <a:ext uri="{FF2B5EF4-FFF2-40B4-BE49-F238E27FC236}">
                <a16:creationId xmlns:a16="http://schemas.microsoft.com/office/drawing/2014/main" id="{1E0C18FC-B6EC-4635-A4A6-0CABD6D2B73B}"/>
              </a:ext>
            </a:extLst>
          </p:cNvPr>
          <p:cNvSpPr txBox="1"/>
          <p:nvPr/>
        </p:nvSpPr>
        <p:spPr>
          <a:xfrm>
            <a:off x="2907347" y="1536743"/>
            <a:ext cx="3099141" cy="369332"/>
          </a:xfrm>
          <a:prstGeom prst="rect">
            <a:avLst/>
          </a:prstGeom>
          <a:noFill/>
        </p:spPr>
        <p:txBody>
          <a:bodyPr wrap="square" rtlCol="0">
            <a:spAutoFit/>
          </a:bodyPr>
          <a:lstStyle/>
          <a:p>
            <a:r>
              <a:rPr lang="en-US" dirty="0">
                <a:highlight>
                  <a:srgbClr val="FFFF00"/>
                </a:highlight>
                <a:latin typeface="Arial" panose="020B0604020202020204" pitchFamily="34" charset="0"/>
                <a:cs typeface="Arial" panose="020B0604020202020204" pitchFamily="34" charset="0"/>
              </a:rPr>
              <a:t>Equations used in Chemistry</a:t>
            </a:r>
          </a:p>
        </p:txBody>
      </p:sp>
      <p:sp>
        <p:nvSpPr>
          <p:cNvPr id="6" name="Arrow: Left 5">
            <a:extLst>
              <a:ext uri="{FF2B5EF4-FFF2-40B4-BE49-F238E27FC236}">
                <a16:creationId xmlns:a16="http://schemas.microsoft.com/office/drawing/2014/main" id="{19D14D95-812D-48FF-8B12-991AB9D985B6}"/>
              </a:ext>
            </a:extLst>
          </p:cNvPr>
          <p:cNvSpPr/>
          <p:nvPr/>
        </p:nvSpPr>
        <p:spPr>
          <a:xfrm rot="18670437">
            <a:off x="1930873" y="2355384"/>
            <a:ext cx="1423764" cy="527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EE5B996-DDB7-43BB-82CD-3E983A42F14F}"/>
              </a:ext>
            </a:extLst>
          </p:cNvPr>
          <p:cNvSpPr txBox="1"/>
          <p:nvPr/>
        </p:nvSpPr>
        <p:spPr>
          <a:xfrm>
            <a:off x="1247026" y="3140556"/>
            <a:ext cx="2063026" cy="646331"/>
          </a:xfrm>
          <a:prstGeom prst="rect">
            <a:avLst/>
          </a:prstGeom>
          <a:noFill/>
        </p:spPr>
        <p:txBody>
          <a:bodyPr wrap="square" rtlCol="0">
            <a:spAutoFit/>
          </a:bodyPr>
          <a:lstStyle/>
          <a:p>
            <a:r>
              <a:rPr lang="en-US" dirty="0">
                <a:highlight>
                  <a:srgbClr val="FFFF00"/>
                </a:highlight>
                <a:latin typeface="Arial" panose="020B0604020202020204" pitchFamily="34" charset="0"/>
                <a:cs typeface="Arial" panose="020B0604020202020204" pitchFamily="34" charset="0"/>
              </a:rPr>
              <a:t>Chemical Equations</a:t>
            </a:r>
          </a:p>
        </p:txBody>
      </p:sp>
      <p:sp>
        <p:nvSpPr>
          <p:cNvPr id="8" name="Arrow: Left 7">
            <a:extLst>
              <a:ext uri="{FF2B5EF4-FFF2-40B4-BE49-F238E27FC236}">
                <a16:creationId xmlns:a16="http://schemas.microsoft.com/office/drawing/2014/main" id="{99CAD442-E46A-413F-B92D-029FA715E05C}"/>
              </a:ext>
            </a:extLst>
          </p:cNvPr>
          <p:cNvSpPr/>
          <p:nvPr/>
        </p:nvSpPr>
        <p:spPr>
          <a:xfrm rot="13835093">
            <a:off x="5547769" y="2363338"/>
            <a:ext cx="1423764" cy="527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BCAA29-673B-4F90-8FA2-D6055C832658}"/>
              </a:ext>
            </a:extLst>
          </p:cNvPr>
          <p:cNvSpPr txBox="1"/>
          <p:nvPr/>
        </p:nvSpPr>
        <p:spPr>
          <a:xfrm>
            <a:off x="5219471" y="3221437"/>
            <a:ext cx="2497993" cy="369332"/>
          </a:xfrm>
          <a:prstGeom prst="rect">
            <a:avLst/>
          </a:prstGeom>
          <a:noFill/>
        </p:spPr>
        <p:txBody>
          <a:bodyPr wrap="square" rtlCol="0">
            <a:spAutoFit/>
          </a:bodyPr>
          <a:lstStyle/>
          <a:p>
            <a:r>
              <a:rPr lang="en-US" dirty="0">
                <a:solidFill>
                  <a:schemeClr val="bg1"/>
                </a:solidFill>
                <a:highlight>
                  <a:srgbClr val="FF0000"/>
                </a:highlight>
                <a:latin typeface="Arial" panose="020B0604020202020204" pitchFamily="34" charset="0"/>
                <a:cs typeface="Arial" panose="020B0604020202020204" pitchFamily="34" charset="0"/>
              </a:rPr>
              <a:t>Algebraic expressions</a:t>
            </a:r>
          </a:p>
        </p:txBody>
      </p:sp>
      <p:sp>
        <p:nvSpPr>
          <p:cNvPr id="10" name="Arrow: Left 9">
            <a:extLst>
              <a:ext uri="{FF2B5EF4-FFF2-40B4-BE49-F238E27FC236}">
                <a16:creationId xmlns:a16="http://schemas.microsoft.com/office/drawing/2014/main" id="{45DB37F1-0BCC-405A-A665-3DC2EE6E500D}"/>
              </a:ext>
            </a:extLst>
          </p:cNvPr>
          <p:cNvSpPr/>
          <p:nvPr/>
        </p:nvSpPr>
        <p:spPr>
          <a:xfrm rot="18670437">
            <a:off x="4837776" y="3986295"/>
            <a:ext cx="1423764" cy="527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1" name="Arrow: Left 10">
            <a:extLst>
              <a:ext uri="{FF2B5EF4-FFF2-40B4-BE49-F238E27FC236}">
                <a16:creationId xmlns:a16="http://schemas.microsoft.com/office/drawing/2014/main" id="{70DE3688-1DB0-4996-BBB8-4829C1BB7177}"/>
              </a:ext>
            </a:extLst>
          </p:cNvPr>
          <p:cNvSpPr/>
          <p:nvPr/>
        </p:nvSpPr>
        <p:spPr>
          <a:xfrm rot="13835093">
            <a:off x="6692678" y="3986294"/>
            <a:ext cx="1423764" cy="52777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7EC9936-AC3E-4BB5-AD90-21DAAB4F9E1D}"/>
              </a:ext>
            </a:extLst>
          </p:cNvPr>
          <p:cNvSpPr txBox="1"/>
          <p:nvPr/>
        </p:nvSpPr>
        <p:spPr>
          <a:xfrm>
            <a:off x="3970475" y="4855970"/>
            <a:ext cx="2497993" cy="923330"/>
          </a:xfrm>
          <a:prstGeom prst="rect">
            <a:avLst/>
          </a:prstGeom>
          <a:noFill/>
        </p:spPr>
        <p:txBody>
          <a:bodyPr wrap="square" rtlCol="0">
            <a:spAutoFit/>
          </a:bodyPr>
          <a:lstStyle/>
          <a:p>
            <a:pPr algn="ctr"/>
            <a:r>
              <a:rPr lang="en-US" dirty="0">
                <a:highlight>
                  <a:srgbClr val="FFFF00"/>
                </a:highlight>
                <a:latin typeface="Arial" panose="020B0604020202020204" pitchFamily="34" charset="0"/>
                <a:cs typeface="Arial" panose="020B0604020202020204" pitchFamily="34" charset="0"/>
              </a:rPr>
              <a:t>Algebraic expressions that use chemical symbols</a:t>
            </a:r>
          </a:p>
        </p:txBody>
      </p:sp>
      <p:sp>
        <p:nvSpPr>
          <p:cNvPr id="14" name="TextBox 13">
            <a:extLst>
              <a:ext uri="{FF2B5EF4-FFF2-40B4-BE49-F238E27FC236}">
                <a16:creationId xmlns:a16="http://schemas.microsoft.com/office/drawing/2014/main" id="{FF20DB03-B518-4B33-AE56-6F125C4ED45E}"/>
              </a:ext>
            </a:extLst>
          </p:cNvPr>
          <p:cNvSpPr txBox="1"/>
          <p:nvPr/>
        </p:nvSpPr>
        <p:spPr>
          <a:xfrm>
            <a:off x="6531210" y="4855970"/>
            <a:ext cx="2497993" cy="923330"/>
          </a:xfrm>
          <a:prstGeom prst="rect">
            <a:avLst/>
          </a:prstGeom>
          <a:noFill/>
        </p:spPr>
        <p:txBody>
          <a:bodyPr wrap="square" rtlCol="0">
            <a:spAutoFit/>
          </a:bodyPr>
          <a:lstStyle/>
          <a:p>
            <a:pPr algn="ctr"/>
            <a:r>
              <a:rPr lang="en-US" dirty="0">
                <a:solidFill>
                  <a:schemeClr val="bg1"/>
                </a:solidFill>
                <a:highlight>
                  <a:srgbClr val="FF0000"/>
                </a:highlight>
                <a:latin typeface="Arial" panose="020B0604020202020204" pitchFamily="34" charset="0"/>
                <a:cs typeface="Arial" panose="020B0604020202020204" pitchFamily="34" charset="0"/>
              </a:rPr>
              <a:t>Algebraic expressions that use chemical concepts</a:t>
            </a:r>
          </a:p>
        </p:txBody>
      </p:sp>
      <p:sp>
        <p:nvSpPr>
          <p:cNvPr id="15" name="Slide Number Placeholder 14">
            <a:extLst>
              <a:ext uri="{FF2B5EF4-FFF2-40B4-BE49-F238E27FC236}">
                <a16:creationId xmlns:a16="http://schemas.microsoft.com/office/drawing/2014/main" id="{8DD739C9-E10D-4304-BE94-08AFD0C438B5}"/>
              </a:ext>
            </a:extLst>
          </p:cNvPr>
          <p:cNvSpPr>
            <a:spLocks noGrp="1"/>
          </p:cNvSpPr>
          <p:nvPr>
            <p:ph type="sldNum" sz="quarter" idx="12"/>
          </p:nvPr>
        </p:nvSpPr>
        <p:spPr/>
        <p:txBody>
          <a:bodyPr/>
          <a:lstStyle/>
          <a:p>
            <a:fld id="{69B316C9-3446-4760-90FC-3390AF4B41B8}" type="slidenum">
              <a:rPr lang="en-US" sz="1200" b="1" smtClean="0">
                <a:latin typeface="Arial" panose="020B0604020202020204" pitchFamily="34" charset="0"/>
                <a:cs typeface="Arial" panose="020B0604020202020204" pitchFamily="34" charset="0"/>
              </a:rPr>
              <a:t>3</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023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208BA-1749-415C-82CD-4DFE851B4DA4}"/>
              </a:ext>
            </a:extLst>
          </p:cNvPr>
          <p:cNvSpPr>
            <a:spLocks noGrp="1"/>
          </p:cNvSpPr>
          <p:nvPr>
            <p:ph type="title"/>
          </p:nvPr>
        </p:nvSpPr>
        <p:spPr>
          <a:xfrm>
            <a:off x="66261" y="182880"/>
            <a:ext cx="9077739" cy="549381"/>
          </a:xfrm>
        </p:spPr>
        <p:txBody>
          <a:bodyPr wrap="square">
            <a:spAutoFit/>
          </a:bodyPr>
          <a:lstStyle/>
          <a:p>
            <a:pPr algn="ctr"/>
            <a:r>
              <a:rPr lang="en-US" dirty="0">
                <a:solidFill>
                  <a:srgbClr val="3333FF"/>
                </a:solidFill>
                <a:latin typeface="Arial" panose="020B0604020202020204" pitchFamily="34" charset="0"/>
                <a:cs typeface="Arial" panose="020B0604020202020204" pitchFamily="34" charset="0"/>
              </a:rPr>
              <a:t>Proposed “wrappers” for chemistry in MathML</a:t>
            </a:r>
          </a:p>
        </p:txBody>
      </p:sp>
      <p:sp>
        <p:nvSpPr>
          <p:cNvPr id="3" name="Content Placeholder 2">
            <a:extLst>
              <a:ext uri="{FF2B5EF4-FFF2-40B4-BE49-F238E27FC236}">
                <a16:creationId xmlns:a16="http://schemas.microsoft.com/office/drawing/2014/main" id="{FB3AFA69-7203-4E82-85B3-7C2C4C9592F8}"/>
              </a:ext>
            </a:extLst>
          </p:cNvPr>
          <p:cNvSpPr>
            <a:spLocks noGrp="1"/>
          </p:cNvSpPr>
          <p:nvPr>
            <p:ph idx="1"/>
          </p:nvPr>
        </p:nvSpPr>
        <p:spPr>
          <a:xfrm>
            <a:off x="628650" y="967409"/>
            <a:ext cx="7886700" cy="5209554"/>
          </a:xfrm>
        </p:spPr>
        <p:txBody>
          <a:bodyPr>
            <a:noAutofit/>
          </a:bodyPr>
          <a:lstStyle/>
          <a:p>
            <a:r>
              <a:rPr lang="en-US" sz="2400" dirty="0">
                <a:latin typeface="Arial" panose="020B0604020202020204" pitchFamily="34" charset="0"/>
                <a:cs typeface="Arial" panose="020B0604020202020204" pitchFamily="34" charset="0"/>
              </a:rPr>
              <a:t>“</a:t>
            </a:r>
            <a:r>
              <a:rPr lang="en-US" sz="2400" dirty="0">
                <a:solidFill>
                  <a:srgbClr val="3333FF"/>
                </a:solidFill>
                <a:latin typeface="Arial" panose="020B0604020202020204" pitchFamily="34" charset="0"/>
                <a:cs typeface="Arial" panose="020B0604020202020204" pitchFamily="34" charset="0"/>
              </a:rPr>
              <a:t>Chemical equation</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Sub-wrapper : “</a:t>
            </a:r>
            <a:r>
              <a:rPr lang="en-US" sz="2400" dirty="0">
                <a:solidFill>
                  <a:srgbClr val="3333FF"/>
                </a:solidFill>
                <a:latin typeface="Arial" panose="020B0604020202020204" pitchFamily="34" charset="0"/>
                <a:cs typeface="Arial" panose="020B0604020202020204" pitchFamily="34" charset="0"/>
              </a:rPr>
              <a:t>organic chemistry</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Sub-wrapper : “</a:t>
            </a:r>
            <a:r>
              <a:rPr lang="en-US" sz="2400" dirty="0">
                <a:solidFill>
                  <a:srgbClr val="3333FF"/>
                </a:solidFill>
                <a:latin typeface="Arial" panose="020B0604020202020204" pitchFamily="34" charset="0"/>
                <a:cs typeface="Arial" panose="020B0604020202020204" pitchFamily="34" charset="0"/>
              </a:rPr>
              <a:t>biochemistry</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These are specialized abbreviations that are sub-field specific and go beyond the IUPAC element symbols </a:t>
            </a:r>
          </a:p>
          <a:p>
            <a:r>
              <a:rPr lang="en-US" sz="2400" dirty="0">
                <a:latin typeface="Arial" panose="020B0604020202020204" pitchFamily="34" charset="0"/>
                <a:cs typeface="Arial" panose="020B0604020202020204" pitchFamily="34" charset="0"/>
              </a:rPr>
              <a:t>“</a:t>
            </a:r>
            <a:r>
              <a:rPr lang="en-US" sz="2400" dirty="0">
                <a:solidFill>
                  <a:srgbClr val="3333FF"/>
                </a:solidFill>
                <a:latin typeface="Arial" panose="020B0604020202020204" pitchFamily="34" charset="0"/>
                <a:cs typeface="Arial" panose="020B0604020202020204" pitchFamily="34" charset="0"/>
              </a:rPr>
              <a:t>Chemistry</a:t>
            </a:r>
            <a:r>
              <a:rPr lang="en-US" sz="2400" dirty="0">
                <a:latin typeface="Arial" panose="020B0604020202020204" pitchFamily="34" charset="0"/>
                <a:cs typeface="Arial" panose="020B0604020202020204" pitchFamily="34" charset="0"/>
              </a:rPr>
              <a:t>” equations that use chemical concepts that require a consistent “character” </a:t>
            </a:r>
          </a:p>
          <a:p>
            <a:r>
              <a:rPr lang="en-US" sz="2400" dirty="0">
                <a:latin typeface="Arial" panose="020B0604020202020204" pitchFamily="34" charset="0"/>
                <a:cs typeface="Arial" panose="020B0604020202020204" pitchFamily="34" charset="0"/>
              </a:rPr>
              <a:t>“</a:t>
            </a:r>
            <a:r>
              <a:rPr lang="en-US" sz="2400" dirty="0">
                <a:solidFill>
                  <a:srgbClr val="3333FF"/>
                </a:solidFill>
                <a:latin typeface="Arial" panose="020B0604020202020204" pitchFamily="34" charset="0"/>
                <a:cs typeface="Arial" panose="020B0604020202020204" pitchFamily="34" charset="0"/>
              </a:rPr>
              <a:t>Units</a:t>
            </a:r>
            <a:r>
              <a:rPr lang="en-US" sz="2400" dirty="0">
                <a:latin typeface="Arial" panose="020B0604020202020204" pitchFamily="34" charset="0"/>
                <a:cs typeface="Arial" panose="020B0604020202020204" pitchFamily="34" charset="0"/>
              </a:rPr>
              <a:t>”</a:t>
            </a:r>
          </a:p>
          <a:p>
            <a:r>
              <a:rPr lang="en-US" sz="2400" dirty="0">
                <a:latin typeface="Arial" panose="020B0604020202020204" pitchFamily="34" charset="0"/>
                <a:cs typeface="Arial" panose="020B0604020202020204" pitchFamily="34" charset="0"/>
              </a:rPr>
              <a:t>“</a:t>
            </a:r>
            <a:r>
              <a:rPr lang="en-US" sz="2400" dirty="0">
                <a:solidFill>
                  <a:srgbClr val="3333FF"/>
                </a:solidFill>
                <a:latin typeface="Arial" panose="020B0604020202020204" pitchFamily="34" charset="0"/>
                <a:cs typeface="Arial" panose="020B0604020202020204" pitchFamily="34" charset="0"/>
              </a:rPr>
              <a:t>Chemical formulas</a:t>
            </a:r>
            <a:r>
              <a:rPr lang="en-US" sz="2400" dirty="0">
                <a:latin typeface="Arial" panose="020B0604020202020204" pitchFamily="34" charset="0"/>
                <a:cs typeface="Arial" panose="020B0604020202020204" pitchFamily="34" charset="0"/>
              </a:rPr>
              <a:t>” (used in other equations)</a:t>
            </a:r>
          </a:p>
          <a:p>
            <a:pPr lvl="1"/>
            <a:r>
              <a:rPr lang="en-US" sz="2400" dirty="0">
                <a:latin typeface="Arial" panose="020B0604020202020204" pitchFamily="34" charset="0"/>
                <a:cs typeface="Arial" panose="020B0604020202020204" pitchFamily="34" charset="0"/>
              </a:rPr>
              <a:t>Sub-wrapper : “</a:t>
            </a:r>
            <a:r>
              <a:rPr lang="en-US" sz="2400" dirty="0">
                <a:solidFill>
                  <a:srgbClr val="3333FF"/>
                </a:solidFill>
                <a:latin typeface="Arial" panose="020B0604020202020204" pitchFamily="34" charset="0"/>
                <a:cs typeface="Arial" panose="020B0604020202020204" pitchFamily="34" charset="0"/>
              </a:rPr>
              <a:t>organic chemistry</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Sub-wrapper : “</a:t>
            </a:r>
            <a:r>
              <a:rPr lang="en-US" sz="2400" dirty="0">
                <a:solidFill>
                  <a:srgbClr val="3333FF"/>
                </a:solidFill>
                <a:latin typeface="Arial" panose="020B0604020202020204" pitchFamily="34" charset="0"/>
                <a:cs typeface="Arial" panose="020B0604020202020204" pitchFamily="34" charset="0"/>
              </a:rPr>
              <a:t>biochemistry</a:t>
            </a:r>
            <a:r>
              <a:rPr lang="en-US" sz="2400" dirty="0">
                <a:latin typeface="Arial" panose="020B0604020202020204" pitchFamily="34" charset="0"/>
                <a:cs typeface="Arial" panose="020B0604020202020204" pitchFamily="34" charset="0"/>
              </a:rPr>
              <a:t>”</a:t>
            </a:r>
          </a:p>
          <a:p>
            <a:pPr lvl="1"/>
            <a:r>
              <a:rPr lang="en-US" sz="2400" dirty="0">
                <a:latin typeface="Arial" panose="020B0604020202020204" pitchFamily="34" charset="0"/>
                <a:cs typeface="Arial" panose="020B0604020202020204" pitchFamily="34" charset="0"/>
              </a:rPr>
              <a:t>These are specialized abbreviations that are sub-field specific and go beyond the IUPAC element symbols </a:t>
            </a:r>
          </a:p>
          <a:p>
            <a:pPr marL="0" indent="0">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9722E06-DE87-4EC0-A0F5-F11D6BC9B774}"/>
              </a:ext>
            </a:extLst>
          </p:cNvPr>
          <p:cNvSpPr>
            <a:spLocks noGrp="1"/>
          </p:cNvSpPr>
          <p:nvPr>
            <p:ph type="sldNum" sz="quarter" idx="12"/>
          </p:nvPr>
        </p:nvSpPr>
        <p:spPr/>
        <p:txBody>
          <a:bodyPr/>
          <a:lstStyle/>
          <a:p>
            <a:fld id="{69B316C9-3446-4760-90FC-3390AF4B41B8}" type="slidenum">
              <a:rPr lang="en-US" sz="1200" b="1" smtClean="0">
                <a:latin typeface="Arial" panose="020B0604020202020204" pitchFamily="34" charset="0"/>
                <a:cs typeface="Arial" panose="020B0604020202020204" pitchFamily="34" charset="0"/>
              </a:rPr>
              <a:t>4</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785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B955B-27B4-4207-9F82-780E9FC42EA0}"/>
              </a:ext>
            </a:extLst>
          </p:cNvPr>
          <p:cNvSpPr>
            <a:spLocks noGrp="1"/>
          </p:cNvSpPr>
          <p:nvPr>
            <p:ph type="title"/>
          </p:nvPr>
        </p:nvSpPr>
        <p:spPr>
          <a:xfrm>
            <a:off x="-1" y="182880"/>
            <a:ext cx="9192491" cy="1006429"/>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Chemical equations are different from mathematical equations </a:t>
            </a:r>
          </a:p>
        </p:txBody>
      </p:sp>
      <p:sp>
        <p:nvSpPr>
          <p:cNvPr id="3" name="Content Placeholder 2">
            <a:extLst>
              <a:ext uri="{FF2B5EF4-FFF2-40B4-BE49-F238E27FC236}">
                <a16:creationId xmlns:a16="http://schemas.microsoft.com/office/drawing/2014/main" id="{A689BA25-CB6E-4B52-B9D0-66D38F337386}"/>
              </a:ext>
            </a:extLst>
          </p:cNvPr>
          <p:cNvSpPr>
            <a:spLocks noGrp="1"/>
          </p:cNvSpPr>
          <p:nvPr>
            <p:ph idx="1"/>
          </p:nvPr>
        </p:nvSpPr>
        <p:spPr>
          <a:xfrm>
            <a:off x="0" y="1507357"/>
            <a:ext cx="9023684" cy="5620200"/>
          </a:xfrm>
        </p:spPr>
        <p:txBody>
          <a:bodyPr>
            <a:normAutofit/>
          </a:bodyPr>
          <a:lstStyle/>
          <a:p>
            <a:r>
              <a:rPr lang="en-US" sz="2400" dirty="0">
                <a:latin typeface="Arial" panose="020B0604020202020204" pitchFamily="34" charset="0"/>
                <a:cs typeface="Arial" panose="020B0604020202020204" pitchFamily="34" charset="0"/>
              </a:rPr>
              <a:t>Chemical equations have a different form than mathematical equations.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is what we call a “balanced chemical equation”</a:t>
            </a:r>
          </a:p>
          <a:p>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FeCl</a:t>
            </a:r>
            <a:r>
              <a:rPr lang="en-US" sz="2400" baseline="-25000" dirty="0">
                <a:latin typeface="Arial" panose="020B0604020202020204" pitchFamily="34" charset="0"/>
                <a:cs typeface="Arial" panose="020B0604020202020204" pitchFamily="34" charset="0"/>
              </a:rPr>
              <a:t>3 </a:t>
            </a:r>
            <a:r>
              <a:rPr lang="en-US" sz="2400" dirty="0">
                <a:latin typeface="Arial" panose="020B0604020202020204" pitchFamily="34" charset="0"/>
                <a:cs typeface="Arial" panose="020B0604020202020204" pitchFamily="34" charset="0"/>
              </a:rPr>
              <a:t>(aq) +  3 AgNO</a:t>
            </a:r>
            <a:r>
              <a:rPr lang="en-US" sz="2400" baseline="-25000" dirty="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 (aq) </a:t>
            </a:r>
            <a:r>
              <a:rPr lang="en-US" sz="2400" baseline="-25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3 AgCl (s)</a:t>
            </a:r>
            <a:r>
              <a:rPr lang="en-US" sz="2400" baseline="-25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Fe(NO</a:t>
            </a:r>
            <a:r>
              <a:rPr lang="en-US" sz="2400" baseline="-25000" dirty="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a:t>
            </a:r>
            <a:r>
              <a:rPr lang="en-US" sz="2400" baseline="-25000" dirty="0">
                <a:latin typeface="Arial" panose="020B0604020202020204" pitchFamily="34" charset="0"/>
                <a:cs typeface="Arial" panose="020B0604020202020204" pitchFamily="34" charset="0"/>
              </a:rPr>
              <a:t>3</a:t>
            </a:r>
            <a:r>
              <a:rPr lang="en-US" sz="2400" dirty="0">
                <a:latin typeface="Arial" panose="020B0604020202020204" pitchFamily="34" charset="0"/>
                <a:cs typeface="Arial" panose="020B0604020202020204" pitchFamily="34" charset="0"/>
              </a:rPr>
              <a:t> (aq) </a:t>
            </a:r>
          </a:p>
          <a:p>
            <a:endParaRPr lang="en-US" sz="2400" baseline="-25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We suggest this would be identified as a chemical equation using a “wrapper” which would be read as…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“cap F e cap C l sub 3 aqueous Plus 3 Cap A g Cap N Cap O sub 3 aqueous reacts to form 3 Cap A g Cap C l solid Plus Cap F e open paren Cap N Cap O sub 3 close paren sub 3 aqueous”</a:t>
            </a:r>
          </a:p>
        </p:txBody>
      </p:sp>
      <p:sp>
        <p:nvSpPr>
          <p:cNvPr id="4" name="Slide Number Placeholder 3">
            <a:extLst>
              <a:ext uri="{FF2B5EF4-FFF2-40B4-BE49-F238E27FC236}">
                <a16:creationId xmlns:a16="http://schemas.microsoft.com/office/drawing/2014/main" id="{C44A2E64-A329-45FA-9423-22DA9F1A08C3}"/>
              </a:ext>
            </a:extLst>
          </p:cNvPr>
          <p:cNvSpPr>
            <a:spLocks noGrp="1"/>
          </p:cNvSpPr>
          <p:nvPr>
            <p:ph type="sldNum" sz="quarter" idx="12"/>
          </p:nvPr>
        </p:nvSpPr>
        <p:spPr/>
        <p:txBody>
          <a:bodyPr/>
          <a:lstStyle/>
          <a:p>
            <a:fld id="{69B316C9-3446-4760-90FC-3390AF4B41B8}" type="slidenum">
              <a:rPr lang="en-US" sz="1200" b="1" smtClean="0">
                <a:latin typeface="Arial" panose="020B0604020202020204" pitchFamily="34" charset="0"/>
                <a:cs typeface="Arial" panose="020B0604020202020204" pitchFamily="34" charset="0"/>
              </a:rPr>
              <a:t>5</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1705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B955B-27B4-4207-9F82-780E9FC42EA0}"/>
              </a:ext>
            </a:extLst>
          </p:cNvPr>
          <p:cNvSpPr>
            <a:spLocks noGrp="1"/>
          </p:cNvSpPr>
          <p:nvPr>
            <p:ph type="title"/>
          </p:nvPr>
        </p:nvSpPr>
        <p:spPr>
          <a:xfrm>
            <a:off x="-1" y="182880"/>
            <a:ext cx="9192491" cy="549381"/>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Chemical equations are diverse in scope</a:t>
            </a:r>
          </a:p>
        </p:txBody>
      </p:sp>
      <p:sp>
        <p:nvSpPr>
          <p:cNvPr id="3" name="Content Placeholder 2">
            <a:extLst>
              <a:ext uri="{FF2B5EF4-FFF2-40B4-BE49-F238E27FC236}">
                <a16:creationId xmlns:a16="http://schemas.microsoft.com/office/drawing/2014/main" id="{A689BA25-CB6E-4B52-B9D0-66D38F337386}"/>
              </a:ext>
            </a:extLst>
          </p:cNvPr>
          <p:cNvSpPr>
            <a:spLocks noGrp="1"/>
          </p:cNvSpPr>
          <p:nvPr>
            <p:ph idx="1"/>
          </p:nvPr>
        </p:nvSpPr>
        <p:spPr>
          <a:xfrm>
            <a:off x="60158" y="1046922"/>
            <a:ext cx="9023684" cy="6080635"/>
          </a:xfrm>
        </p:spPr>
        <p:txBody>
          <a:bodyPr>
            <a:normAutofit/>
          </a:bodyPr>
          <a:lstStyle/>
          <a:p>
            <a:r>
              <a:rPr lang="en-US" sz="2400" dirty="0">
                <a:latin typeface="Arial" panose="020B0604020202020204" pitchFamily="34" charset="0"/>
                <a:cs typeface="Arial" panose="020B0604020202020204" pitchFamily="34" charset="0"/>
              </a:rPr>
              <a:t>Here are two “half reactions” used in introductory electrochemistry</a:t>
            </a:r>
          </a:p>
          <a:p>
            <a:pPr marL="0" indent="0" algn="ctr">
              <a:buNone/>
            </a:pPr>
            <a:r>
              <a:rPr lang="en-US" sz="2400" dirty="0">
                <a:latin typeface="Arial" panose="020B0604020202020204" pitchFamily="34" charset="0"/>
                <a:cs typeface="Arial" panose="020B0604020202020204" pitchFamily="34" charset="0"/>
              </a:rPr>
              <a:t>Cu</a:t>
            </a:r>
            <a:r>
              <a:rPr lang="en-US" sz="2400" baseline="30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(aq)  + 2 e</a:t>
            </a:r>
            <a:r>
              <a:rPr lang="en-US" sz="2400" baseline="300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Cu (s)</a:t>
            </a:r>
          </a:p>
          <a:p>
            <a:pPr marL="0" indent="0" algn="ctr">
              <a:buNone/>
            </a:pPr>
            <a:r>
              <a:rPr lang="en-US" sz="2400" dirty="0">
                <a:latin typeface="Arial" panose="020B0604020202020204" pitchFamily="34" charset="0"/>
                <a:cs typeface="Arial" panose="020B0604020202020204" pitchFamily="34" charset="0"/>
              </a:rPr>
              <a:t>Zn (s) → Zn</a:t>
            </a:r>
            <a:r>
              <a:rPr lang="en-US" sz="2400" baseline="30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(aq) + 2 e</a:t>
            </a:r>
            <a:r>
              <a:rPr lang="en-US" sz="2400" baseline="30000" dirty="0">
                <a:latin typeface="Arial" panose="020B0604020202020204" pitchFamily="34" charset="0"/>
                <a:cs typeface="Arial" panose="020B0604020202020204" pitchFamily="34" charset="0"/>
              </a:rPr>
              <a:t>- </a:t>
            </a:r>
          </a:p>
          <a:p>
            <a:pPr marL="0" indent="0" algn="ctr">
              <a:buNone/>
            </a:pPr>
            <a:endParaRPr lang="en-US" sz="2400" baseline="-25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These should be read as “Cap C u sup two plus aqueous plus two electrons reacts to form Cap C u solid” and “Cap Z n solid reacts to form cap Z n sup two plus aqueous plus two electrons”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combined these “half reactions” create the balanced reaction </a:t>
            </a:r>
          </a:p>
          <a:p>
            <a:pPr marL="0" indent="0" algn="ctr">
              <a:buNone/>
            </a:pPr>
            <a:r>
              <a:rPr lang="en-US" sz="2400" dirty="0">
                <a:latin typeface="Arial" panose="020B0604020202020204" pitchFamily="34" charset="0"/>
                <a:cs typeface="Arial" panose="020B0604020202020204" pitchFamily="34" charset="0"/>
              </a:rPr>
              <a:t>Cu</a:t>
            </a:r>
            <a:r>
              <a:rPr lang="en-US" sz="2400" baseline="30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(aq) + Zn (s) → Zn</a:t>
            </a:r>
            <a:r>
              <a:rPr lang="en-US" sz="2400" baseline="300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(aq) + Cu (s)</a:t>
            </a:r>
          </a:p>
          <a:p>
            <a:r>
              <a:rPr lang="en-US" sz="2400" dirty="0">
                <a:latin typeface="Arial" panose="020B0604020202020204" pitchFamily="34" charset="0"/>
                <a:cs typeface="Arial" panose="020B0604020202020204" pitchFamily="34" charset="0"/>
              </a:rPr>
              <a:t>This reaction should be read as “Cap C u sup two plus aqueous plus Cap Z n solid reacts to form Cap Z n sup two plus aqueous plus Cap C u solid”</a:t>
            </a:r>
          </a:p>
        </p:txBody>
      </p:sp>
      <p:sp>
        <p:nvSpPr>
          <p:cNvPr id="4" name="Slide Number Placeholder 3">
            <a:extLst>
              <a:ext uri="{FF2B5EF4-FFF2-40B4-BE49-F238E27FC236}">
                <a16:creationId xmlns:a16="http://schemas.microsoft.com/office/drawing/2014/main" id="{C44A2E64-A329-45FA-9423-22DA9F1A08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B316C9-3446-4760-90FC-3390AF4B41B8}" type="slidenum">
              <a:rPr kumimoji="0" lang="en-US" sz="1200" b="1"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1"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8702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AEAE-5808-42A6-83A6-EA6616CC6DEE}"/>
              </a:ext>
            </a:extLst>
          </p:cNvPr>
          <p:cNvSpPr>
            <a:spLocks noGrp="1"/>
          </p:cNvSpPr>
          <p:nvPr>
            <p:ph type="title"/>
          </p:nvPr>
        </p:nvSpPr>
        <p:spPr>
          <a:xfrm>
            <a:off x="59635" y="196132"/>
            <a:ext cx="9084365" cy="549381"/>
          </a:xfrm>
        </p:spPr>
        <p:txBody>
          <a:bodyPr wrap="square">
            <a:spAutoFit/>
          </a:bodyPr>
          <a:lstStyle/>
          <a:p>
            <a:pPr algn="ctr"/>
            <a:r>
              <a:rPr lang="en-US" dirty="0">
                <a:solidFill>
                  <a:srgbClr val="3333FF"/>
                </a:solidFill>
                <a:latin typeface="Arial" panose="020B0604020202020204" pitchFamily="34" charset="0"/>
                <a:cs typeface="Arial" panose="020B0604020202020204" pitchFamily="34" charset="0"/>
              </a:rPr>
              <a:t>Simple Expressions in Chemistry : PV=nRT</a:t>
            </a:r>
          </a:p>
        </p:txBody>
      </p:sp>
      <p:sp>
        <p:nvSpPr>
          <p:cNvPr id="3" name="Content Placeholder 2">
            <a:extLst>
              <a:ext uri="{FF2B5EF4-FFF2-40B4-BE49-F238E27FC236}">
                <a16:creationId xmlns:a16="http://schemas.microsoft.com/office/drawing/2014/main" id="{C68E8DB8-CA41-483F-9020-6AED87AA6E37}"/>
              </a:ext>
            </a:extLst>
          </p:cNvPr>
          <p:cNvSpPr>
            <a:spLocks noGrp="1"/>
          </p:cNvSpPr>
          <p:nvPr>
            <p:ph idx="1"/>
          </p:nvPr>
        </p:nvSpPr>
        <p:spPr>
          <a:xfrm>
            <a:off x="628650" y="1066800"/>
            <a:ext cx="7886700" cy="5110163"/>
          </a:xfrm>
        </p:spPr>
        <p:txBody>
          <a:bodyPr>
            <a:normAutofit/>
          </a:bodyPr>
          <a:lstStyle/>
          <a:p>
            <a:r>
              <a:rPr lang="en-US" sz="2400" dirty="0">
                <a:latin typeface="Arial" panose="020B0604020202020204" pitchFamily="34" charset="0"/>
                <a:cs typeface="Arial" panose="020B0604020202020204" pitchFamily="34" charset="0"/>
              </a:rPr>
              <a:t>Simple algebraic expressions can be handled by using the content wrapper “chemistry”</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PV=nRT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Contextual knowledge and the text of a book or webpage will allow the student know that this expression is the ideal gas law and means “pressure times volume is equal to the number of moles of an ideal gas times the universal gas constant times temperature in Kelvin”</a:t>
            </a:r>
          </a:p>
          <a:p>
            <a:r>
              <a:rPr lang="en-US" sz="2400" dirty="0">
                <a:latin typeface="Arial" panose="020B0604020202020204" pitchFamily="34" charset="0"/>
                <a:cs typeface="Arial" panose="020B0604020202020204" pitchFamily="34" charset="0"/>
              </a:rPr>
              <a:t>The speech engine should render this as “Cap P times Cap V equals n times Cap R times Cap T</a:t>
            </a:r>
          </a:p>
        </p:txBody>
      </p:sp>
      <p:sp>
        <p:nvSpPr>
          <p:cNvPr id="5" name="Slide Number Placeholder 3">
            <a:extLst>
              <a:ext uri="{FF2B5EF4-FFF2-40B4-BE49-F238E27FC236}">
                <a16:creationId xmlns:a16="http://schemas.microsoft.com/office/drawing/2014/main" id="{FD1DB599-6352-4635-AD66-E857E1B9DAC0}"/>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7</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0735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1399-C0EC-4BDC-A409-D552238B3069}"/>
              </a:ext>
            </a:extLst>
          </p:cNvPr>
          <p:cNvSpPr>
            <a:spLocks noGrp="1"/>
          </p:cNvSpPr>
          <p:nvPr>
            <p:ph type="title"/>
          </p:nvPr>
        </p:nvSpPr>
        <p:spPr>
          <a:xfrm>
            <a:off x="-27709" y="195764"/>
            <a:ext cx="9199418" cy="1006429"/>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Chemical formulas often appear in algebraic expressions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9F6B161-7556-4CA9-9103-9F4AA042DB0F}"/>
                  </a:ext>
                </a:extLst>
              </p:cNvPr>
              <p:cNvSpPr>
                <a:spLocks noGrp="1"/>
              </p:cNvSpPr>
              <p:nvPr>
                <p:ph idx="1"/>
              </p:nvPr>
            </p:nvSpPr>
            <p:spPr>
              <a:xfrm>
                <a:off x="0" y="1244600"/>
                <a:ext cx="9144000" cy="5524500"/>
              </a:xfrm>
              <a:solidFill>
                <a:schemeClr val="bg1"/>
              </a:solidFill>
            </p:spPr>
            <p:txBody>
              <a:bodyPr>
                <a:normAutofit/>
              </a:bodyPr>
              <a:lstStyle/>
              <a:p>
                <a:pPr marL="0" indent="0">
                  <a:buNone/>
                </a:pPr>
                <a:endParaRPr lang="en-US" sz="2400"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
                        <m:sSubPr>
                          <m:ctrlPr>
                            <a:rPr lang="en-US" sz="2600" i="1" smtClean="0">
                              <a:latin typeface="Cambria Math" panose="02040503050406030204" pitchFamily="18" charset="0"/>
                            </a:rPr>
                          </m:ctrlPr>
                        </m:sSubPr>
                        <m:e>
                          <m:r>
                            <m:rPr>
                              <m:sty m:val="p"/>
                            </m:rPr>
                            <a:rPr lang="en-US" sz="2600" b="0" i="0" smtClean="0">
                              <a:latin typeface="Cambria Math" panose="02040503050406030204" pitchFamily="18" charset="0"/>
                            </a:rPr>
                            <m:t>K</m:t>
                          </m:r>
                        </m:e>
                        <m:sub>
                          <m:r>
                            <m:rPr>
                              <m:sty m:val="p"/>
                            </m:rPr>
                            <a:rPr lang="en-US" sz="2600" b="0" i="0" smtClean="0">
                              <a:latin typeface="Cambria Math" panose="02040503050406030204" pitchFamily="18" charset="0"/>
                            </a:rPr>
                            <m:t>eq</m:t>
                          </m:r>
                        </m:sub>
                      </m:sSub>
                      <m:r>
                        <a:rPr lang="en-US" sz="2600" i="0">
                          <a:latin typeface="Cambria Math" panose="02040503050406030204" pitchFamily="18" charset="0"/>
                        </a:rPr>
                        <m:t>=</m:t>
                      </m:r>
                      <m:f>
                        <m:fPr>
                          <m:ctrlPr>
                            <a:rPr lang="en-US" sz="2600" i="1">
                              <a:latin typeface="Cambria Math" panose="02040503050406030204" pitchFamily="18" charset="0"/>
                            </a:rPr>
                          </m:ctrlPr>
                        </m:fPr>
                        <m:num>
                          <m:d>
                            <m:dPr>
                              <m:begChr m:val="["/>
                              <m:endChr m:val="]"/>
                              <m:ctrlPr>
                                <a:rPr lang="en-US" sz="2600" i="1">
                                  <a:latin typeface="Cambria Math" panose="02040503050406030204" pitchFamily="18" charset="0"/>
                                </a:rPr>
                              </m:ctrlPr>
                            </m:dPr>
                            <m:e>
                              <m:r>
                                <m:rPr>
                                  <m:sty m:val="p"/>
                                </m:rPr>
                                <a:rPr lang="en-US" sz="2600" i="0">
                                  <a:latin typeface="Cambria Math" panose="02040503050406030204" pitchFamily="18" charset="0"/>
                                </a:rPr>
                                <m:t>C</m:t>
                              </m:r>
                              <m:sSub>
                                <m:sSubPr>
                                  <m:ctrlPr>
                                    <a:rPr lang="en-US" sz="2600" i="1">
                                      <a:latin typeface="Cambria Math" panose="02040503050406030204" pitchFamily="18" charset="0"/>
                                    </a:rPr>
                                  </m:ctrlPr>
                                </m:sSubPr>
                                <m:e>
                                  <m:r>
                                    <m:rPr>
                                      <m:sty m:val="p"/>
                                    </m:rPr>
                                    <a:rPr lang="en-US" sz="2600" i="0">
                                      <a:latin typeface="Cambria Math" panose="02040503050406030204" pitchFamily="18" charset="0"/>
                                    </a:rPr>
                                    <m:t>H</m:t>
                                  </m:r>
                                </m:e>
                                <m:sub>
                                  <m:r>
                                    <a:rPr lang="en-US" sz="2600" i="0">
                                      <a:latin typeface="Cambria Math" panose="02040503050406030204" pitchFamily="18" charset="0"/>
                                    </a:rPr>
                                    <m:t>2</m:t>
                                  </m:r>
                                </m:sub>
                              </m:sSub>
                              <m:r>
                                <a:rPr lang="en-US" sz="2600" i="0">
                                  <a:latin typeface="Cambria Math" panose="02040503050406030204" pitchFamily="18" charset="0"/>
                                </a:rPr>
                                <m:t>=</m:t>
                              </m:r>
                              <m:r>
                                <m:rPr>
                                  <m:sty m:val="p"/>
                                </m:rPr>
                                <a:rPr lang="en-US" sz="2600" i="0">
                                  <a:latin typeface="Cambria Math" panose="02040503050406030204" pitchFamily="18" charset="0"/>
                                </a:rPr>
                                <m:t>C</m:t>
                              </m:r>
                              <m:sSub>
                                <m:sSubPr>
                                  <m:ctrlPr>
                                    <a:rPr lang="en-US" sz="2600" i="1">
                                      <a:latin typeface="Cambria Math" panose="02040503050406030204" pitchFamily="18" charset="0"/>
                                    </a:rPr>
                                  </m:ctrlPr>
                                </m:sSubPr>
                                <m:e>
                                  <m:r>
                                    <m:rPr>
                                      <m:sty m:val="p"/>
                                    </m:rPr>
                                    <a:rPr lang="en-US" sz="2600" i="0">
                                      <a:latin typeface="Cambria Math" panose="02040503050406030204" pitchFamily="18" charset="0"/>
                                    </a:rPr>
                                    <m:t>H</m:t>
                                  </m:r>
                                </m:e>
                                <m:sub>
                                  <m:r>
                                    <a:rPr lang="en-US" sz="2600" i="0">
                                      <a:latin typeface="Cambria Math" panose="02040503050406030204" pitchFamily="18" charset="0"/>
                                    </a:rPr>
                                    <m:t>2</m:t>
                                  </m:r>
                                </m:sub>
                              </m:sSub>
                            </m:e>
                          </m:d>
                          <m:r>
                            <a:rPr lang="en-US" sz="2600" i="0">
                              <a:latin typeface="Cambria Math" panose="02040503050406030204" pitchFamily="18" charset="0"/>
                            </a:rPr>
                            <m:t>[</m:t>
                          </m:r>
                          <m:r>
                            <m:rPr>
                              <m:sty m:val="p"/>
                            </m:rPr>
                            <a:rPr lang="en-US" sz="2600" i="0">
                              <a:latin typeface="Cambria Math" panose="02040503050406030204" pitchFamily="18" charset="0"/>
                            </a:rPr>
                            <m:t>HBr</m:t>
                          </m:r>
                          <m:r>
                            <a:rPr lang="en-US" sz="2600" i="0">
                              <a:latin typeface="Cambria Math" panose="02040503050406030204" pitchFamily="18" charset="0"/>
                            </a:rPr>
                            <m:t>]</m:t>
                          </m:r>
                        </m:num>
                        <m:den>
                          <m:r>
                            <a:rPr lang="en-US" sz="2600" i="0">
                              <a:latin typeface="Cambria Math" panose="02040503050406030204" pitchFamily="18" charset="0"/>
                            </a:rPr>
                            <m:t>[</m:t>
                          </m:r>
                          <m:r>
                            <m:rPr>
                              <m:sty m:val="p"/>
                            </m:rPr>
                            <a:rPr lang="en-US" sz="2600" i="0">
                              <a:latin typeface="Cambria Math" panose="02040503050406030204" pitchFamily="18" charset="0"/>
                            </a:rPr>
                            <m:t>C</m:t>
                          </m:r>
                          <m:sSub>
                            <m:sSubPr>
                              <m:ctrlPr>
                                <a:rPr lang="en-US" sz="2600" i="1">
                                  <a:latin typeface="Cambria Math" panose="02040503050406030204" pitchFamily="18" charset="0"/>
                                </a:rPr>
                              </m:ctrlPr>
                            </m:sSubPr>
                            <m:e>
                              <m:r>
                                <m:rPr>
                                  <m:sty m:val="p"/>
                                </m:rPr>
                                <a:rPr lang="en-US" sz="2600" i="0">
                                  <a:latin typeface="Cambria Math" panose="02040503050406030204" pitchFamily="18" charset="0"/>
                                </a:rPr>
                                <m:t>H</m:t>
                              </m:r>
                            </m:e>
                            <m:sub>
                              <m:r>
                                <a:rPr lang="en-US" sz="2600" i="0">
                                  <a:latin typeface="Cambria Math" panose="02040503050406030204" pitchFamily="18" charset="0"/>
                                </a:rPr>
                                <m:t>2</m:t>
                              </m:r>
                            </m:sub>
                          </m:sSub>
                          <m:r>
                            <m:rPr>
                              <m:sty m:val="p"/>
                            </m:rPr>
                            <a:rPr lang="en-US" sz="2600" i="0">
                              <a:latin typeface="Cambria Math" panose="02040503050406030204" pitchFamily="18" charset="0"/>
                            </a:rPr>
                            <m:t>Br</m:t>
                          </m:r>
                          <m:r>
                            <a:rPr lang="en-US" sz="2600" i="0">
                              <a:latin typeface="Cambria Math" panose="02040503050406030204" pitchFamily="18" charset="0"/>
                            </a:rPr>
                            <m:t>−</m:t>
                          </m:r>
                          <m:r>
                            <m:rPr>
                              <m:sty m:val="p"/>
                            </m:rPr>
                            <a:rPr lang="en-US" sz="2600" i="0">
                              <a:latin typeface="Cambria Math" panose="02040503050406030204" pitchFamily="18" charset="0"/>
                            </a:rPr>
                            <m:t>C</m:t>
                          </m:r>
                          <m:sSub>
                            <m:sSubPr>
                              <m:ctrlPr>
                                <a:rPr lang="en-US" sz="2600" i="1">
                                  <a:latin typeface="Cambria Math" panose="02040503050406030204" pitchFamily="18" charset="0"/>
                                </a:rPr>
                              </m:ctrlPr>
                            </m:sSubPr>
                            <m:e>
                              <m:r>
                                <m:rPr>
                                  <m:sty m:val="p"/>
                                </m:rPr>
                                <a:rPr lang="en-US" sz="2600" i="0">
                                  <a:latin typeface="Cambria Math" panose="02040503050406030204" pitchFamily="18" charset="0"/>
                                </a:rPr>
                                <m:t>H</m:t>
                              </m:r>
                            </m:e>
                            <m:sub>
                              <m:r>
                                <a:rPr lang="en-US" sz="2600" i="0">
                                  <a:latin typeface="Cambria Math" panose="02040503050406030204" pitchFamily="18" charset="0"/>
                                </a:rPr>
                                <m:t>3</m:t>
                              </m:r>
                            </m:sub>
                          </m:sSub>
                          <m:r>
                            <a:rPr lang="en-US" sz="2600" i="0">
                              <a:latin typeface="Cambria Math" panose="02040503050406030204" pitchFamily="18" charset="0"/>
                            </a:rPr>
                            <m:t>]</m:t>
                          </m:r>
                        </m:den>
                      </m:f>
                    </m:oMath>
                  </m:oMathPara>
                </a14:m>
                <a:endParaRPr lang="en-US" sz="2600" dirty="0">
                  <a:latin typeface="Arial" panose="020B0604020202020204" pitchFamily="34" charset="0"/>
                  <a:cs typeface="Arial" panose="020B0604020202020204" pitchFamily="34" charset="0"/>
                </a:endParaRPr>
              </a:p>
              <a:p>
                <a:pPr marL="0" indent="0">
                  <a:buNone/>
                </a:pPr>
                <a:endParaRPr lang="en-US" sz="36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example is of an equilibrium expression.  In this case, three chemical species have their concentrations, denoted by chemical formulas within square brackets, within an algebraic expression.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would be rendered as “Cap K sub eq equals the concentration of Cap C Cap H sub 2 double bond Cap C Cap H sub 2 times the concentration of Cap H Cap B r divided by the concentration of Cap C Cap H sub 2 Cap B r single bond Cap C Cap H sub 3”</a:t>
                </a:r>
              </a:p>
            </p:txBody>
          </p:sp>
        </mc:Choice>
        <mc:Fallback xmlns="">
          <p:sp>
            <p:nvSpPr>
              <p:cNvPr id="3" name="Content Placeholder 2">
                <a:extLst>
                  <a:ext uri="{FF2B5EF4-FFF2-40B4-BE49-F238E27FC236}">
                    <a16:creationId xmlns:a16="http://schemas.microsoft.com/office/drawing/2014/main" id="{59F6B161-7556-4CA9-9103-9F4AA042DB0F}"/>
                  </a:ext>
                </a:extLst>
              </p:cNvPr>
              <p:cNvSpPr>
                <a:spLocks noGrp="1" noRot="1" noChangeAspect="1" noMove="1" noResize="1" noEditPoints="1" noAdjustHandles="1" noChangeArrowheads="1" noChangeShapeType="1" noTextEdit="1"/>
              </p:cNvSpPr>
              <p:nvPr>
                <p:ph idx="1"/>
              </p:nvPr>
            </p:nvSpPr>
            <p:spPr>
              <a:xfrm>
                <a:off x="0" y="1244600"/>
                <a:ext cx="9144000" cy="5524500"/>
              </a:xfrm>
              <a:blipFill>
                <a:blip r:embed="rId2"/>
                <a:stretch>
                  <a:fillRect l="-867" r="-1867"/>
                </a:stretch>
              </a:blipFill>
            </p:spPr>
            <p:txBody>
              <a:bodyPr/>
              <a:lstStyle/>
              <a:p>
                <a:r>
                  <a:rPr lang="en-US">
                    <a:noFill/>
                  </a:rPr>
                  <a:t> </a:t>
                </a:r>
              </a:p>
            </p:txBody>
          </p:sp>
        </mc:Fallback>
      </mc:AlternateContent>
      <p:sp>
        <p:nvSpPr>
          <p:cNvPr id="5" name="Slide Number Placeholder 3">
            <a:extLst>
              <a:ext uri="{FF2B5EF4-FFF2-40B4-BE49-F238E27FC236}">
                <a16:creationId xmlns:a16="http://schemas.microsoft.com/office/drawing/2014/main" id="{D001A385-A6B0-461B-B268-30F9D3F3D389}"/>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8</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7920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EDC4B-DC7E-475B-ADBE-C8F7AB0D969D}"/>
              </a:ext>
            </a:extLst>
          </p:cNvPr>
          <p:cNvSpPr>
            <a:spLocks noGrp="1"/>
          </p:cNvSpPr>
          <p:nvPr>
            <p:ph type="title"/>
          </p:nvPr>
        </p:nvSpPr>
        <p:spPr>
          <a:xfrm>
            <a:off x="628650" y="182880"/>
            <a:ext cx="7886700" cy="549381"/>
          </a:xfrm>
        </p:spPr>
        <p:txBody>
          <a:bodyPr>
            <a:spAutoFit/>
          </a:bodyPr>
          <a:lstStyle/>
          <a:p>
            <a:pPr algn="ctr"/>
            <a:r>
              <a:rPr lang="en-US" dirty="0">
                <a:solidFill>
                  <a:srgbClr val="3333FF"/>
                </a:solidFill>
                <a:latin typeface="Arial" panose="020B0604020202020204" pitchFamily="34" charset="0"/>
                <a:cs typeface="Arial" panose="020B0604020202020204" pitchFamily="34" charset="0"/>
              </a:rPr>
              <a:t>Kinetics of ozone layer depletion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5545900-026E-4E2D-AAA7-1EE7CE2F79C4}"/>
                  </a:ext>
                </a:extLst>
              </p:cNvPr>
              <p:cNvSpPr>
                <a:spLocks noGrp="1"/>
              </p:cNvSpPr>
              <p:nvPr>
                <p:ph idx="1"/>
              </p:nvPr>
            </p:nvSpPr>
            <p:spPr>
              <a:xfrm>
                <a:off x="628650" y="722243"/>
                <a:ext cx="7886700" cy="6069496"/>
              </a:xfrm>
            </p:spPr>
            <p:txBody>
              <a:bodyPr>
                <a:noAutofit/>
              </a:bodyPr>
              <a:lstStyle/>
              <a:p>
                <a:pPr marL="0" indent="0">
                  <a:buNone/>
                </a:pPr>
                <a:r>
                  <a:rPr lang="en-US" sz="2400" dirty="0"/>
                  <a:t>		h</a:t>
                </a:r>
                <a:r>
                  <a:rPr lang="el-GR" sz="2400" dirty="0"/>
                  <a:t>ν</a:t>
                </a:r>
                <a:r>
                  <a:rPr lang="en-US" sz="2400" dirty="0"/>
                  <a:t> </a:t>
                </a:r>
                <a:r>
                  <a:rPr lang="el-GR" sz="2400" dirty="0"/>
                  <a:t>+</a:t>
                </a:r>
                <a:r>
                  <a:rPr lang="en-US" sz="2400" dirty="0"/>
                  <a:t> O</a:t>
                </a:r>
                <a:r>
                  <a:rPr lang="en-US" sz="2400" baseline="-25000" dirty="0"/>
                  <a:t>2 </a:t>
                </a:r>
                <a:r>
                  <a:rPr lang="en-US" sz="2400" dirty="0"/>
                  <a:t>→ 2 O				k</a:t>
                </a:r>
                <a:r>
                  <a:rPr lang="en-US" sz="2400" baseline="-25000" dirty="0"/>
                  <a:t>1</a:t>
                </a:r>
                <a:endParaRPr lang="en-US" sz="2400" baseline="30000" dirty="0"/>
              </a:p>
              <a:p>
                <a:pPr marL="0" indent="0">
                  <a:buNone/>
                </a:pPr>
                <a:r>
                  <a:rPr lang="en-US" sz="2400" dirty="0"/>
                  <a:t>		O</a:t>
                </a:r>
                <a:r>
                  <a:rPr lang="en-US" sz="2400" baseline="-25000" dirty="0"/>
                  <a:t>2 </a:t>
                </a:r>
                <a:r>
                  <a:rPr lang="en-US" sz="2400" dirty="0"/>
                  <a:t>+ O + cat</a:t>
                </a:r>
                <a:r>
                  <a:rPr lang="en-US" sz="2400" baseline="30000" dirty="0"/>
                  <a:t> </a:t>
                </a:r>
                <a:r>
                  <a:rPr lang="en-US" sz="2400" dirty="0"/>
                  <a:t>→ O</a:t>
                </a:r>
                <a:r>
                  <a:rPr lang="en-US" sz="2400" baseline="-25000" dirty="0"/>
                  <a:t>3</a:t>
                </a:r>
                <a:r>
                  <a:rPr lang="en-US" sz="2400" dirty="0"/>
                  <a:t> + cat		k</a:t>
                </a:r>
                <a:r>
                  <a:rPr lang="en-US" sz="2400" baseline="-25000" dirty="0"/>
                  <a:t>2</a:t>
                </a:r>
              </a:p>
              <a:p>
                <a:pPr marL="0" indent="0">
                  <a:buNone/>
                </a:pPr>
                <a:r>
                  <a:rPr lang="en-US" sz="2400" dirty="0"/>
                  <a:t>		O</a:t>
                </a:r>
                <a:r>
                  <a:rPr lang="en-US" sz="2400" baseline="-25000" dirty="0"/>
                  <a:t>3</a:t>
                </a:r>
                <a:r>
                  <a:rPr lang="en-US" sz="2400" dirty="0"/>
                  <a:t> + h</a:t>
                </a:r>
                <a:r>
                  <a:rPr lang="el-GR" sz="2400" dirty="0"/>
                  <a:t>ν</a:t>
                </a:r>
                <a:r>
                  <a:rPr lang="en-US" sz="2400" dirty="0"/>
                  <a:t> </a:t>
                </a:r>
                <a:r>
                  <a:rPr lang="el-GR" sz="2400" dirty="0"/>
                  <a:t>→</a:t>
                </a:r>
                <a:r>
                  <a:rPr lang="en-US" sz="2400" dirty="0"/>
                  <a:t> O</a:t>
                </a:r>
                <a:r>
                  <a:rPr lang="en-US" sz="2400" baseline="-25000" dirty="0"/>
                  <a:t>2</a:t>
                </a:r>
                <a:r>
                  <a:rPr lang="en-US" sz="2400" dirty="0"/>
                  <a:t> + O</a:t>
                </a:r>
                <a:r>
                  <a:rPr lang="en-US" sz="2400" baseline="30000" dirty="0"/>
                  <a:t>			</a:t>
                </a:r>
                <a:r>
                  <a:rPr lang="en-US" sz="2400" dirty="0"/>
                  <a:t>k</a:t>
                </a:r>
                <a:r>
                  <a:rPr lang="en-US" sz="2400" baseline="-25000" dirty="0"/>
                  <a:t>3</a:t>
                </a:r>
                <a:endParaRPr lang="en-US" sz="2400" baseline="30000" dirty="0"/>
              </a:p>
              <a:p>
                <a:pPr marL="0" indent="0">
                  <a:buNone/>
                </a:pPr>
                <a:r>
                  <a:rPr lang="en-US" sz="2400" dirty="0"/>
                  <a:t>		O</a:t>
                </a:r>
                <a:r>
                  <a:rPr lang="en-US" sz="2400" baseline="-25000" dirty="0"/>
                  <a:t>3 </a:t>
                </a:r>
                <a:r>
                  <a:rPr lang="en-US" sz="2400" dirty="0"/>
                  <a:t>+ O</a:t>
                </a:r>
                <a:r>
                  <a:rPr lang="en-US" sz="2400" baseline="30000" dirty="0"/>
                  <a:t> </a:t>
                </a:r>
                <a:r>
                  <a:rPr lang="en-US" sz="2400" dirty="0"/>
                  <a:t>→ 2 O</a:t>
                </a:r>
                <a:r>
                  <a:rPr lang="en-US" sz="2400" baseline="-25000" dirty="0"/>
                  <a:t>2				</a:t>
                </a:r>
                <a:r>
                  <a:rPr lang="en-US" sz="2400" dirty="0"/>
                  <a:t>k</a:t>
                </a:r>
                <a:r>
                  <a:rPr lang="en-US" sz="2400" baseline="-25000" dirty="0"/>
                  <a:t>4</a:t>
                </a:r>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O</m:t>
                          </m:r>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b="0" i="0" smtClean="0">
                          <a:latin typeface="Cambria Math" panose="02040503050406030204" pitchFamily="18" charset="0"/>
                        </a:rPr>
                        <m:t>=2</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1</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2</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r>
                        <a:rPr lang="en-US" sz="2400" b="0" i="0"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cat</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3</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4</m:t>
                          </m:r>
                        </m:sub>
                      </m:sSub>
                      <m:r>
                        <a:rPr lang="en-US" sz="2400" b="0" i="0" smtClean="0">
                          <a:latin typeface="Cambria Math" panose="02040503050406030204" pitchFamily="18" charset="0"/>
                        </a:rPr>
                        <m:t>[</m:t>
                      </m:r>
                      <m:r>
                        <m:rPr>
                          <m:sty m:val="p"/>
                        </m:rPr>
                        <a:rPr lang="en-US" sz="2400" b="0" i="0" smtClean="0">
                          <a:latin typeface="Cambria Math" panose="02040503050406030204" pitchFamily="18" charset="0"/>
                        </a:rPr>
                        <m:t>O</m:t>
                      </m:r>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oMath>
                  </m:oMathPara>
                </a14:m>
                <a:endParaRPr lang="en-US" sz="2400" dirty="0"/>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i="0" smtClean="0">
                          <a:latin typeface="Cambria Math" panose="02040503050406030204" pitchFamily="18" charset="0"/>
                        </a:rPr>
                        <m:t>=</m:t>
                      </m:r>
                      <m:sSub>
                        <m:sSubPr>
                          <m:ctrlPr>
                            <a:rPr lang="en-US" sz="240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2</m:t>
                          </m:r>
                        </m:sub>
                      </m:sSub>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cat</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3</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4</m:t>
                          </m:r>
                        </m:sub>
                      </m:sSub>
                      <m:r>
                        <a:rPr lang="en-US" sz="2400" b="0" i="0" smtClean="0">
                          <a:latin typeface="Cambria Math" panose="02040503050406030204" pitchFamily="18" charset="0"/>
                        </a:rPr>
                        <m:t>[</m:t>
                      </m:r>
                      <m:r>
                        <m:rPr>
                          <m:sty m:val="p"/>
                        </m:rPr>
                        <a:rPr lang="en-US" sz="2400" b="0" i="0" smtClean="0">
                          <a:latin typeface="Cambria Math" panose="02040503050406030204" pitchFamily="18" charset="0"/>
                        </a:rPr>
                        <m:t>O</m:t>
                      </m:r>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oMath>
                  </m:oMathPara>
                </a14:m>
                <a:endParaRPr lang="en-US" sz="2400" dirty="0"/>
              </a:p>
              <a:p>
                <a:pPr marL="0" indent="0">
                  <a:buNone/>
                </a:pPr>
                <a:r>
                  <a:rPr lang="en-US" sz="2400" dirty="0">
                    <a:latin typeface="Cambria Math" panose="02040503050406030204" pitchFamily="18" charset="0"/>
                  </a:rPr>
                  <a:t>when</a:t>
                </a:r>
              </a:p>
              <a:p>
                <a:pPr marL="0" indent="0">
                  <a:buNone/>
                </a:pPr>
                <a14:m>
                  <m:oMathPara xmlns:m="http://schemas.openxmlformats.org/officeDocument/2006/math">
                    <m:oMathParaPr>
                      <m:jc m:val="centerGroup"/>
                    </m:oMathParaPr>
                    <m:oMath xmlns:m="http://schemas.openxmlformats.org/officeDocument/2006/math">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O</m:t>
                          </m:r>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i="0" smtClean="0">
                          <a:latin typeface="Cambria Math" panose="02040503050406030204" pitchFamily="18" charset="0"/>
                        </a:rPr>
                        <m:t>=</m:t>
                      </m:r>
                      <m:f>
                        <m:fPr>
                          <m:ctrlPr>
                            <a:rPr lang="en-US" sz="2400" i="1" smtClean="0">
                              <a:latin typeface="Cambria Math" panose="02040503050406030204" pitchFamily="18" charset="0"/>
                            </a:rPr>
                          </m:ctrlPr>
                        </m:fPr>
                        <m:num>
                          <m:r>
                            <m:rPr>
                              <m:sty m:val="p"/>
                            </m:rPr>
                            <a:rPr lang="en-US" sz="2400" b="0" i="0" smtClean="0">
                              <a:latin typeface="Cambria Math" panose="02040503050406030204" pitchFamily="18" charset="0"/>
                            </a:rPr>
                            <m:t>d</m:t>
                          </m:r>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num>
                        <m:den>
                          <m:r>
                            <m:rPr>
                              <m:sty m:val="p"/>
                            </m:rPr>
                            <a:rPr lang="en-US" sz="2400" b="0" i="0" smtClean="0">
                              <a:latin typeface="Cambria Math" panose="02040503050406030204" pitchFamily="18" charset="0"/>
                            </a:rPr>
                            <m:t>dt</m:t>
                          </m:r>
                        </m:den>
                      </m:f>
                      <m:r>
                        <a:rPr lang="en-US" sz="2400" b="0" i="0" smtClean="0">
                          <a:latin typeface="Cambria Math" panose="02040503050406030204" pitchFamily="18" charset="0"/>
                        </a:rPr>
                        <m:t>=0</m:t>
                      </m:r>
                    </m:oMath>
                  </m:oMathPara>
                </a14:m>
                <a:endParaRPr lang="en-US" sz="2400" dirty="0"/>
              </a:p>
              <a:p>
                <a:pPr marL="0" indent="0">
                  <a:buNone/>
                </a:pPr>
                <a:r>
                  <a:rPr lang="en-US" sz="2400" dirty="0"/>
                  <a:t>then</a:t>
                </a:r>
              </a:p>
              <a:p>
                <a:pPr marL="0" indent="0">
                  <a:buNone/>
                </a:pPr>
                <a14:m>
                  <m:oMathPara xmlns:m="http://schemas.openxmlformats.org/officeDocument/2006/math">
                    <m:oMathParaPr>
                      <m:jc m:val="centerGroup"/>
                    </m:oMathParaPr>
                    <m:oMath xmlns:m="http://schemas.openxmlformats.org/officeDocument/2006/math">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O</m:t>
                          </m:r>
                        </m:e>
                      </m:d>
                      <m:r>
                        <a:rPr lang="en-US" sz="2400" b="0" i="0"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0" smtClean="0">
                              <a:latin typeface="Cambria Math" panose="02040503050406030204" pitchFamily="18" charset="0"/>
                            </a:rPr>
                            <m:t>2</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1</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3</m:t>
                              </m:r>
                            </m:sub>
                          </m:sSub>
                          <m:d>
                            <m:dPr>
                              <m:begChr m:val="["/>
                              <m:endChr m:val="]"/>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e>
                          </m:d>
                        </m:num>
                        <m:den>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2</m:t>
                              </m:r>
                            </m:sub>
                          </m:sSub>
                          <m:r>
                            <a:rPr lang="en-US" sz="2400" b="0" i="0" smtClean="0">
                              <a:latin typeface="Cambria Math" panose="02040503050406030204" pitchFamily="18" charset="0"/>
                            </a:rPr>
                            <m:t> [</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2</m:t>
                              </m:r>
                            </m:sub>
                          </m:sSub>
                          <m:r>
                            <a:rPr lang="en-US" sz="2400" b="0" i="0"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m:rPr>
                                  <m:sty m:val="p"/>
                                </m:rPr>
                                <a:rPr lang="en-US" sz="2400" b="0" i="0" smtClean="0">
                                  <a:latin typeface="Cambria Math" panose="02040503050406030204" pitchFamily="18" charset="0"/>
                                </a:rPr>
                                <m:t>cat</m:t>
                              </m:r>
                            </m:e>
                          </m:d>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k</m:t>
                              </m:r>
                            </m:e>
                            <m:sub>
                              <m:r>
                                <a:rPr lang="en-US" sz="2400" b="0" i="0" smtClean="0">
                                  <a:latin typeface="Cambria Math" panose="02040503050406030204" pitchFamily="18" charset="0"/>
                                </a:rPr>
                                <m:t>4</m:t>
                              </m:r>
                            </m:sub>
                          </m:sSub>
                          <m:r>
                            <a:rPr lang="en-US" sz="2400" b="0" i="0" smtClean="0">
                              <a:latin typeface="Cambria Math" panose="02040503050406030204" pitchFamily="18" charset="0"/>
                            </a:rPr>
                            <m:t>[</m:t>
                          </m:r>
                          <m:sSub>
                            <m:sSubPr>
                              <m:ctrlPr>
                                <a:rPr lang="en-US" sz="2400" b="0" i="1" smtClean="0">
                                  <a:latin typeface="Cambria Math" panose="02040503050406030204" pitchFamily="18" charset="0"/>
                                </a:rPr>
                              </m:ctrlPr>
                            </m:sSubPr>
                            <m:e>
                              <m:r>
                                <m:rPr>
                                  <m:sty m:val="p"/>
                                </m:rPr>
                                <a:rPr lang="en-US" sz="2400" b="0" i="0" smtClean="0">
                                  <a:latin typeface="Cambria Math" panose="02040503050406030204" pitchFamily="18" charset="0"/>
                                </a:rPr>
                                <m:t>O</m:t>
                              </m:r>
                            </m:e>
                            <m:sub>
                              <m:r>
                                <a:rPr lang="en-US" sz="2400" b="0" i="0" smtClean="0">
                                  <a:latin typeface="Cambria Math" panose="02040503050406030204" pitchFamily="18" charset="0"/>
                                </a:rPr>
                                <m:t>3</m:t>
                              </m:r>
                            </m:sub>
                          </m:sSub>
                          <m:r>
                            <a:rPr lang="en-US" sz="2400" b="0" i="0" smtClean="0">
                              <a:latin typeface="Cambria Math" panose="02040503050406030204" pitchFamily="18" charset="0"/>
                            </a:rPr>
                            <m:t>]</m:t>
                          </m:r>
                          <m:r>
                            <m:rPr>
                              <m:nor/>
                            </m:rPr>
                            <a:rPr lang="en-US" sz="2400" dirty="0"/>
                            <m:t> </m:t>
                          </m:r>
                        </m:den>
                      </m:f>
                    </m:oMath>
                  </m:oMathPara>
                </a14:m>
                <a:endParaRPr lang="en-US" sz="2400" dirty="0"/>
              </a:p>
              <a:p>
                <a:endParaRPr lang="en-US" sz="2400" dirty="0"/>
              </a:p>
            </p:txBody>
          </p:sp>
        </mc:Choice>
        <mc:Fallback xmlns="">
          <p:sp>
            <p:nvSpPr>
              <p:cNvPr id="3" name="Content Placeholder 2">
                <a:extLst>
                  <a:ext uri="{FF2B5EF4-FFF2-40B4-BE49-F238E27FC236}">
                    <a16:creationId xmlns:a16="http://schemas.microsoft.com/office/drawing/2014/main" id="{85545900-026E-4E2D-AAA7-1EE7CE2F79C4}"/>
                  </a:ext>
                </a:extLst>
              </p:cNvPr>
              <p:cNvSpPr>
                <a:spLocks noGrp="1" noRot="1" noChangeAspect="1" noMove="1" noResize="1" noEditPoints="1" noAdjustHandles="1" noChangeArrowheads="1" noChangeShapeType="1" noTextEdit="1"/>
              </p:cNvSpPr>
              <p:nvPr>
                <p:ph idx="1"/>
              </p:nvPr>
            </p:nvSpPr>
            <p:spPr>
              <a:xfrm>
                <a:off x="628650" y="722243"/>
                <a:ext cx="7886700" cy="6069496"/>
              </a:xfrm>
              <a:blipFill>
                <a:blip r:embed="rId3"/>
                <a:stretch>
                  <a:fillRect l="-1159" t="-1406"/>
                </a:stretch>
              </a:blipFill>
            </p:spPr>
            <p:txBody>
              <a:bodyPr/>
              <a:lstStyle/>
              <a:p>
                <a:r>
                  <a:rPr lang="en-US">
                    <a:noFill/>
                  </a:rPr>
                  <a:t> </a:t>
                </a:r>
              </a:p>
            </p:txBody>
          </p:sp>
        </mc:Fallback>
      </mc:AlternateContent>
      <p:sp>
        <p:nvSpPr>
          <p:cNvPr id="5" name="Slide Number Placeholder 3">
            <a:extLst>
              <a:ext uri="{FF2B5EF4-FFF2-40B4-BE49-F238E27FC236}">
                <a16:creationId xmlns:a16="http://schemas.microsoft.com/office/drawing/2014/main" id="{C4D1599F-E791-451C-B5EB-9DDD733850DE}"/>
              </a:ext>
            </a:extLst>
          </p:cNvPr>
          <p:cNvSpPr>
            <a:spLocks noGrp="1"/>
          </p:cNvSpPr>
          <p:nvPr>
            <p:ph type="sldNum" sz="quarter" idx="12"/>
          </p:nvPr>
        </p:nvSpPr>
        <p:spPr>
          <a:xfrm>
            <a:off x="6457950" y="6356351"/>
            <a:ext cx="2057400" cy="365125"/>
          </a:xfrm>
        </p:spPr>
        <p:txBody>
          <a:bodyPr/>
          <a:lstStyle/>
          <a:p>
            <a:fld id="{69B316C9-3446-4760-90FC-3390AF4B41B8}" type="slidenum">
              <a:rPr lang="en-US" sz="1200" b="1" smtClean="0">
                <a:latin typeface="Arial" panose="020B0604020202020204" pitchFamily="34" charset="0"/>
                <a:cs typeface="Arial" panose="020B0604020202020204" pitchFamily="34" charset="0"/>
              </a:rPr>
              <a:t>9</a:t>
            </a:fld>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3740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2944</TotalTime>
  <Words>1210</Words>
  <Application>Microsoft Office PowerPoint</Application>
  <PresentationFormat>On-screen Show (4:3)</PresentationFormat>
  <Paragraphs>123</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Cambria Math</vt:lpstr>
      <vt:lpstr>Office Theme</vt:lpstr>
      <vt:lpstr>Proposed Applications of MathML to Chemistry Pedagogy</vt:lpstr>
      <vt:lpstr>Standardization of symbols in chemistry are well established </vt:lpstr>
      <vt:lpstr>“Chemistry equations” can mean many things</vt:lpstr>
      <vt:lpstr>Proposed “wrappers” for chemistry in MathML</vt:lpstr>
      <vt:lpstr>Chemical equations are different from mathematical equations </vt:lpstr>
      <vt:lpstr>Chemical equations are diverse in scope</vt:lpstr>
      <vt:lpstr>Simple Expressions in Chemistry : PV=nRT</vt:lpstr>
      <vt:lpstr>Chemical formulas often appear in algebraic expressions </vt:lpstr>
      <vt:lpstr>Kinetics of ozone layer depletion </vt:lpstr>
      <vt:lpstr>Kinetics of ozone layer depletion continued</vt:lpstr>
      <vt:lpstr>The Nernst equation : When “characters” matter </vt:lpstr>
      <vt:lpstr>Conclusions</vt:lpstr>
      <vt:lpstr>Acknowledgments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MATHML to Chemistry Pedigogy</dc:title>
  <dc:creator>Stefan Kilyanek</dc:creator>
  <cp:lastModifiedBy>Stefan Kilyanek</cp:lastModifiedBy>
  <cp:revision>38</cp:revision>
  <dcterms:created xsi:type="dcterms:W3CDTF">2020-05-25T18:50:31Z</dcterms:created>
  <dcterms:modified xsi:type="dcterms:W3CDTF">2020-05-28T16:39:12Z</dcterms:modified>
</cp:coreProperties>
</file>