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6067" r:id="rId5"/>
    <p:sldMasterId id="2147486063" r:id="rId6"/>
    <p:sldMasterId id="2147486079" r:id="rId7"/>
  </p:sldMasterIdLst>
  <p:notesMasterIdLst>
    <p:notesMasterId r:id="rId26"/>
  </p:notesMasterIdLst>
  <p:handoutMasterIdLst>
    <p:handoutMasterId r:id="rId27"/>
  </p:handoutMasterIdLst>
  <p:sldIdLst>
    <p:sldId id="283" r:id="rId8"/>
    <p:sldId id="457" r:id="rId9"/>
    <p:sldId id="541" r:id="rId10"/>
    <p:sldId id="535" r:id="rId11"/>
    <p:sldId id="510" r:id="rId12"/>
    <p:sldId id="544" r:id="rId13"/>
    <p:sldId id="531" r:id="rId14"/>
    <p:sldId id="545" r:id="rId15"/>
    <p:sldId id="532" r:id="rId16"/>
    <p:sldId id="539" r:id="rId17"/>
    <p:sldId id="540" r:id="rId18"/>
    <p:sldId id="536" r:id="rId19"/>
    <p:sldId id="537" r:id="rId20"/>
    <p:sldId id="533" r:id="rId21"/>
    <p:sldId id="534" r:id="rId22"/>
    <p:sldId id="543" r:id="rId23"/>
    <p:sldId id="542" r:id="rId24"/>
    <p:sldId id="54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abrams" initials="a" lastIdx="1" clrIdx="0"/>
  <p:cmAuthor id="1" name="Fuller, Michael" initials="mdf" lastIdx="21" clrIdx="1"/>
  <p:cmAuthor id="2" name="Fuller, Michael" initials="FM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88CA"/>
    <a:srgbClr val="FF6F0D"/>
    <a:srgbClr val="3399FF"/>
    <a:srgbClr val="FAFD7B"/>
    <a:srgbClr val="D7DF23"/>
    <a:srgbClr val="D7E4BD"/>
    <a:srgbClr val="9BBB59"/>
    <a:srgbClr val="8DC63F"/>
    <a:srgbClr val="C0504D"/>
    <a:srgbClr val="BE50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6" autoAdjust="0"/>
    <p:restoredTop sz="91449" autoAdjust="0"/>
  </p:normalViewPr>
  <p:slideViewPr>
    <p:cSldViewPr snapToGrid="0">
      <p:cViewPr varScale="1">
        <p:scale>
          <a:sx n="83" d="100"/>
          <a:sy n="83" d="100"/>
        </p:scale>
        <p:origin x="-1560" y="-90"/>
      </p:cViewPr>
      <p:guideLst>
        <p:guide orient="horz" pos="880"/>
        <p:guide pos="28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3024"/>
    </p:cViewPr>
  </p:sorterViewPr>
  <p:notesViewPr>
    <p:cSldViewPr snapToGrid="0">
      <p:cViewPr>
        <p:scale>
          <a:sx n="100" d="100"/>
          <a:sy n="100" d="100"/>
        </p:scale>
        <p:origin x="-780" y="26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4320E671-66AC-475F-B21E-D0460972B9D7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83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2EA10877-3C66-4D68-A104-8D9F0969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970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2C7E8F5-4E3E-4E27-853A-7BBFD1D77E49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BACF102-4A75-4C68-A8A6-C01136434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949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ACF102-4A75-4C68-A8A6-C0113643445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ACF102-4A75-4C68-A8A6-C011364344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References: http://www.w3.org/wiki/</a:t>
            </a:r>
            <a:r>
              <a:rPr lang="en-US" dirty="0" err="1" smtClean="0"/>
              <a:t>Webapps</a:t>
            </a:r>
            <a:r>
              <a:rPr lang="en-US" dirty="0" smtClean="0"/>
              <a:t>/</a:t>
            </a:r>
            <a:r>
              <a:rPr lang="en-US" dirty="0" err="1" smtClean="0"/>
              <a:t>SpecEditing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ACF102-4A75-4C68-A8A6-C011364344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031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References:</a:t>
            </a:r>
            <a:endParaRPr lang="en-US" baseline="0" dirty="0" smtClean="0"/>
          </a:p>
          <a:p>
            <a:r>
              <a:rPr lang="en-US" baseline="0" dirty="0" smtClean="0"/>
              <a:t>http://</a:t>
            </a:r>
            <a:r>
              <a:rPr lang="en-US" baseline="0" dirty="0" err="1" smtClean="0"/>
              <a:t>wiki.whatwg.org</a:t>
            </a:r>
            <a:r>
              <a:rPr lang="en-US" baseline="0" dirty="0" smtClean="0"/>
              <a:t>/wiki/FAQ#Is_there_a_process_for_adding_new_features_to_a_specification.3F</a:t>
            </a:r>
          </a:p>
          <a:p>
            <a:r>
              <a:rPr lang="en-US" dirty="0" smtClean="0"/>
              <a:t>http://www.w3.org/community/about/agreements/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ACF102-4A75-4C68-A8A6-C011364344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3835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References: http://</a:t>
            </a:r>
            <a:r>
              <a:rPr lang="en-US" dirty="0" err="1" smtClean="0"/>
              <a:t>wiki.whatwg.org</a:t>
            </a:r>
            <a:r>
              <a:rPr lang="en-US" dirty="0" smtClean="0"/>
              <a:t>/wiki/</a:t>
            </a:r>
            <a:r>
              <a:rPr lang="en-US" dirty="0" err="1" smtClean="0"/>
              <a:t>Howto_spec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ACF102-4A75-4C68-A8A6-C011364344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95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851399" y="3062633"/>
            <a:ext cx="4157133" cy="845741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851398" y="4011490"/>
            <a:ext cx="4157134" cy="352227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40404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51400" y="44545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fld id="{84A1D01B-5BE1-4D60-934E-F4DF522EE7D9}" type="datetimeFigureOut">
              <a:rPr lang="en-US"/>
              <a:pPr>
                <a:defRPr/>
              </a:pPr>
              <a:t>5/28/2013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361697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White Log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OTC_LOGO_KO_1c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1350" y="2225675"/>
            <a:ext cx="53213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383819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525463" y="6643688"/>
            <a:ext cx="2890837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chemeClr val="bg1"/>
                </a:solidFill>
                <a:latin typeface="Arial"/>
                <a:cs typeface="Arial"/>
              </a:rPr>
              <a:t>INTEL 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1"/>
            <a:ext cx="4627756" cy="1362075"/>
          </a:xfrm>
        </p:spPr>
        <p:txBody>
          <a:bodyPr anchor="ctr"/>
          <a:lstStyle>
            <a:lvl1pPr algn="l">
              <a:lnSpc>
                <a:spcPct val="100000"/>
              </a:lnSpc>
              <a:defRPr sz="3600" b="0" cap="none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53050" y="0"/>
            <a:ext cx="3790950" cy="6858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76200" y="6553200"/>
            <a:ext cx="4159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smtClean="0">
                <a:solidFill>
                  <a:schemeClr val="bg1"/>
                </a:solidFill>
                <a:latin typeface="Neo Sans Intel Light" pitchFamily="34" charset="0"/>
              </a:defRPr>
            </a:lvl1pPr>
          </a:lstStyle>
          <a:p>
            <a:pPr>
              <a:defRPr/>
            </a:pPr>
            <a:fld id="{D086F116-7D45-4F69-ABB1-DDF4CB999C3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851801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312" y="6542009"/>
            <a:ext cx="869847" cy="187742"/>
          </a:xfrm>
          <a:prstGeom prst="rect">
            <a:avLst/>
          </a:prstGeom>
          <a:noFill/>
        </p:spPr>
        <p:txBody>
          <a:bodyPr wrap="none" lIns="64005" tIns="32003" rIns="64005" bIns="32003" rtlCol="0">
            <a:spAutoFit/>
          </a:bodyPr>
          <a:lstStyle/>
          <a:p>
            <a:pPr algn="r"/>
            <a:r>
              <a:rPr lang="en-US" sz="800" dirty="0" smtClean="0">
                <a:solidFill>
                  <a:srgbClr val="FFFFFF"/>
                </a:solidFill>
                <a:latin typeface="Neo Sans Intel"/>
                <a:ea typeface="+mn-ea"/>
              </a:rPr>
              <a:t>Intel Confidential</a:t>
            </a:r>
            <a:endParaRPr lang="en-US" sz="800" dirty="0">
              <a:solidFill>
                <a:srgbClr val="FFFFFF"/>
              </a:solidFill>
              <a:latin typeface="Neo Sans Intel Light" pitchFamily="34" charset="0"/>
              <a:ea typeface="+mn-ea"/>
            </a:endParaRPr>
          </a:p>
        </p:txBody>
      </p:sp>
      <p:sp>
        <p:nvSpPr>
          <p:cNvPr id="6" name="Freeform 5"/>
          <p:cNvSpPr/>
          <p:nvPr userDrawn="1"/>
        </p:nvSpPr>
        <p:spPr>
          <a:xfrm flipH="1">
            <a:off x="3058026" y="1306286"/>
            <a:ext cx="6085974" cy="2440215"/>
          </a:xfrm>
          <a:custGeom>
            <a:avLst/>
            <a:gdLst>
              <a:gd name="connsiteX0" fmla="*/ 26126 w 13023669"/>
              <a:gd name="connsiteY0" fmla="*/ 0 h 3905794"/>
              <a:gd name="connsiteX1" fmla="*/ 13023669 w 13023669"/>
              <a:gd name="connsiteY1" fmla="*/ 0 h 3905794"/>
              <a:gd name="connsiteX2" fmla="*/ 12997543 w 13023669"/>
              <a:gd name="connsiteY2" fmla="*/ 3291840 h 3905794"/>
              <a:gd name="connsiteX3" fmla="*/ 5786846 w 13023669"/>
              <a:gd name="connsiteY3" fmla="*/ 3291840 h 3905794"/>
              <a:gd name="connsiteX4" fmla="*/ 5159829 w 13023669"/>
              <a:gd name="connsiteY4" fmla="*/ 3905794 h 3905794"/>
              <a:gd name="connsiteX5" fmla="*/ 0 w 13023669"/>
              <a:gd name="connsiteY5" fmla="*/ 3905794 h 3905794"/>
              <a:gd name="connsiteX6" fmla="*/ 26126 w 13023669"/>
              <a:gd name="connsiteY6" fmla="*/ 0 h 3905794"/>
              <a:gd name="connsiteX0" fmla="*/ 17417 w 13028023"/>
              <a:gd name="connsiteY0" fmla="*/ 0 h 3905794"/>
              <a:gd name="connsiteX1" fmla="*/ 13028023 w 13028023"/>
              <a:gd name="connsiteY1" fmla="*/ 0 h 3905794"/>
              <a:gd name="connsiteX2" fmla="*/ 13001897 w 13028023"/>
              <a:gd name="connsiteY2" fmla="*/ 3291840 h 3905794"/>
              <a:gd name="connsiteX3" fmla="*/ 5791200 w 13028023"/>
              <a:gd name="connsiteY3" fmla="*/ 3291840 h 3905794"/>
              <a:gd name="connsiteX4" fmla="*/ 5164183 w 13028023"/>
              <a:gd name="connsiteY4" fmla="*/ 3905794 h 3905794"/>
              <a:gd name="connsiteX5" fmla="*/ 4354 w 13028023"/>
              <a:gd name="connsiteY5" fmla="*/ 3905794 h 3905794"/>
              <a:gd name="connsiteX6" fmla="*/ 17417 w 13028023"/>
              <a:gd name="connsiteY6" fmla="*/ 0 h 3905794"/>
              <a:gd name="connsiteX0" fmla="*/ 17417 w 13028023"/>
              <a:gd name="connsiteY0" fmla="*/ 0 h 3905794"/>
              <a:gd name="connsiteX1" fmla="*/ 13028023 w 13028023"/>
              <a:gd name="connsiteY1" fmla="*/ 0 h 3905794"/>
              <a:gd name="connsiteX2" fmla="*/ 13028023 w 13028023"/>
              <a:gd name="connsiteY2" fmla="*/ 2268889 h 3905794"/>
              <a:gd name="connsiteX3" fmla="*/ 5791200 w 13028023"/>
              <a:gd name="connsiteY3" fmla="*/ 3291840 h 3905794"/>
              <a:gd name="connsiteX4" fmla="*/ 5164183 w 13028023"/>
              <a:gd name="connsiteY4" fmla="*/ 3905794 h 3905794"/>
              <a:gd name="connsiteX5" fmla="*/ 4354 w 13028023"/>
              <a:gd name="connsiteY5" fmla="*/ 3905794 h 3905794"/>
              <a:gd name="connsiteX6" fmla="*/ 17417 w 13028023"/>
              <a:gd name="connsiteY6" fmla="*/ 0 h 3905794"/>
              <a:gd name="connsiteX0" fmla="*/ 17417 w 13028023"/>
              <a:gd name="connsiteY0" fmla="*/ 0 h 3905794"/>
              <a:gd name="connsiteX1" fmla="*/ 13028023 w 13028023"/>
              <a:gd name="connsiteY1" fmla="*/ 0 h 3905794"/>
              <a:gd name="connsiteX2" fmla="*/ 13028023 w 13028023"/>
              <a:gd name="connsiteY2" fmla="*/ 2268889 h 3905794"/>
              <a:gd name="connsiteX3" fmla="*/ 5799419 w 13028023"/>
              <a:gd name="connsiteY3" fmla="*/ 2268889 h 3905794"/>
              <a:gd name="connsiteX4" fmla="*/ 5164183 w 13028023"/>
              <a:gd name="connsiteY4" fmla="*/ 3905794 h 3905794"/>
              <a:gd name="connsiteX5" fmla="*/ 4354 w 13028023"/>
              <a:gd name="connsiteY5" fmla="*/ 3905794 h 3905794"/>
              <a:gd name="connsiteX6" fmla="*/ 17417 w 13028023"/>
              <a:gd name="connsiteY6" fmla="*/ 0 h 3905794"/>
              <a:gd name="connsiteX0" fmla="*/ 17417 w 13028023"/>
              <a:gd name="connsiteY0" fmla="*/ 0 h 3905794"/>
              <a:gd name="connsiteX1" fmla="*/ 13028023 w 13028023"/>
              <a:gd name="connsiteY1" fmla="*/ 0 h 3905794"/>
              <a:gd name="connsiteX2" fmla="*/ 13028023 w 13028023"/>
              <a:gd name="connsiteY2" fmla="*/ 2268889 h 3905794"/>
              <a:gd name="connsiteX3" fmla="*/ 5799419 w 13028023"/>
              <a:gd name="connsiteY3" fmla="*/ 2268889 h 3905794"/>
              <a:gd name="connsiteX4" fmla="*/ 5284953 w 13028023"/>
              <a:gd name="connsiteY4" fmla="*/ 2918193 h 3905794"/>
              <a:gd name="connsiteX5" fmla="*/ 4354 w 13028023"/>
              <a:gd name="connsiteY5" fmla="*/ 3905794 h 3905794"/>
              <a:gd name="connsiteX6" fmla="*/ 17417 w 13028023"/>
              <a:gd name="connsiteY6" fmla="*/ 0 h 3905794"/>
              <a:gd name="connsiteX0" fmla="*/ 17417 w 13028023"/>
              <a:gd name="connsiteY0" fmla="*/ 0 h 2969951"/>
              <a:gd name="connsiteX1" fmla="*/ 13028023 w 13028023"/>
              <a:gd name="connsiteY1" fmla="*/ 0 h 2969951"/>
              <a:gd name="connsiteX2" fmla="*/ 13028023 w 13028023"/>
              <a:gd name="connsiteY2" fmla="*/ 2268889 h 2969951"/>
              <a:gd name="connsiteX3" fmla="*/ 5799419 w 13028023"/>
              <a:gd name="connsiteY3" fmla="*/ 2268889 h 2969951"/>
              <a:gd name="connsiteX4" fmla="*/ 5284953 w 13028023"/>
              <a:gd name="connsiteY4" fmla="*/ 2918193 h 2969951"/>
              <a:gd name="connsiteX5" fmla="*/ 17416 w 13028023"/>
              <a:gd name="connsiteY5" fmla="*/ 2969951 h 2969951"/>
              <a:gd name="connsiteX6" fmla="*/ 17417 w 13028023"/>
              <a:gd name="connsiteY6" fmla="*/ 0 h 2969951"/>
              <a:gd name="connsiteX0" fmla="*/ 17417 w 13028023"/>
              <a:gd name="connsiteY0" fmla="*/ 0 h 4147458"/>
              <a:gd name="connsiteX1" fmla="*/ 13028023 w 13028023"/>
              <a:gd name="connsiteY1" fmla="*/ 0 h 4147458"/>
              <a:gd name="connsiteX2" fmla="*/ 13028023 w 13028023"/>
              <a:gd name="connsiteY2" fmla="*/ 2268889 h 4147458"/>
              <a:gd name="connsiteX3" fmla="*/ 5799419 w 13028023"/>
              <a:gd name="connsiteY3" fmla="*/ 2268889 h 4147458"/>
              <a:gd name="connsiteX4" fmla="*/ 5284953 w 13028023"/>
              <a:gd name="connsiteY4" fmla="*/ 2918193 h 4147458"/>
              <a:gd name="connsiteX5" fmla="*/ 17416 w 13028023"/>
              <a:gd name="connsiteY5" fmla="*/ 4147458 h 4147458"/>
              <a:gd name="connsiteX6" fmla="*/ 17417 w 13028023"/>
              <a:gd name="connsiteY6" fmla="*/ 0 h 4147458"/>
              <a:gd name="connsiteX0" fmla="*/ 17417 w 13028023"/>
              <a:gd name="connsiteY0" fmla="*/ 0 h 2918193"/>
              <a:gd name="connsiteX1" fmla="*/ 13028023 w 13028023"/>
              <a:gd name="connsiteY1" fmla="*/ 0 h 2918193"/>
              <a:gd name="connsiteX2" fmla="*/ 13028023 w 13028023"/>
              <a:gd name="connsiteY2" fmla="*/ 2268889 h 2918193"/>
              <a:gd name="connsiteX3" fmla="*/ 5799419 w 13028023"/>
              <a:gd name="connsiteY3" fmla="*/ 2268889 h 2918193"/>
              <a:gd name="connsiteX4" fmla="*/ 5284953 w 13028023"/>
              <a:gd name="connsiteY4" fmla="*/ 2918193 h 2918193"/>
              <a:gd name="connsiteX5" fmla="*/ 17416 w 13028023"/>
              <a:gd name="connsiteY5" fmla="*/ 2003793 h 2918193"/>
              <a:gd name="connsiteX6" fmla="*/ 17417 w 13028023"/>
              <a:gd name="connsiteY6" fmla="*/ 0 h 2918193"/>
              <a:gd name="connsiteX0" fmla="*/ 17417 w 13028023"/>
              <a:gd name="connsiteY0" fmla="*/ 0 h 2928258"/>
              <a:gd name="connsiteX1" fmla="*/ 13028023 w 13028023"/>
              <a:gd name="connsiteY1" fmla="*/ 0 h 2928258"/>
              <a:gd name="connsiteX2" fmla="*/ 13028023 w 13028023"/>
              <a:gd name="connsiteY2" fmla="*/ 2268889 h 2928258"/>
              <a:gd name="connsiteX3" fmla="*/ 5799419 w 13028023"/>
              <a:gd name="connsiteY3" fmla="*/ 2268889 h 2928258"/>
              <a:gd name="connsiteX4" fmla="*/ 5284953 w 13028023"/>
              <a:gd name="connsiteY4" fmla="*/ 2918193 h 2928258"/>
              <a:gd name="connsiteX5" fmla="*/ 17416 w 13028023"/>
              <a:gd name="connsiteY5" fmla="*/ 2928258 h 2928258"/>
              <a:gd name="connsiteX6" fmla="*/ 17417 w 13028023"/>
              <a:gd name="connsiteY6" fmla="*/ 0 h 2928258"/>
              <a:gd name="connsiteX0" fmla="*/ 17417 w 13028023"/>
              <a:gd name="connsiteY0" fmla="*/ 0 h 2928258"/>
              <a:gd name="connsiteX1" fmla="*/ 9730598 w 13028023"/>
              <a:gd name="connsiteY1" fmla="*/ 0 h 2928258"/>
              <a:gd name="connsiteX2" fmla="*/ 13028023 w 13028023"/>
              <a:gd name="connsiteY2" fmla="*/ 2268889 h 2928258"/>
              <a:gd name="connsiteX3" fmla="*/ 5799419 w 13028023"/>
              <a:gd name="connsiteY3" fmla="*/ 2268889 h 2928258"/>
              <a:gd name="connsiteX4" fmla="*/ 5284953 w 13028023"/>
              <a:gd name="connsiteY4" fmla="*/ 2918193 h 2928258"/>
              <a:gd name="connsiteX5" fmla="*/ 17416 w 13028023"/>
              <a:gd name="connsiteY5" fmla="*/ 2928258 h 2928258"/>
              <a:gd name="connsiteX6" fmla="*/ 17417 w 13028023"/>
              <a:gd name="connsiteY6" fmla="*/ 0 h 2928258"/>
              <a:gd name="connsiteX0" fmla="*/ 17417 w 9753601"/>
              <a:gd name="connsiteY0" fmla="*/ 0 h 2928258"/>
              <a:gd name="connsiteX1" fmla="*/ 9730598 w 9753601"/>
              <a:gd name="connsiteY1" fmla="*/ 0 h 2928258"/>
              <a:gd name="connsiteX2" fmla="*/ 9753601 w 9753601"/>
              <a:gd name="connsiteY2" fmla="*/ 2242457 h 2928258"/>
              <a:gd name="connsiteX3" fmla="*/ 5799419 w 9753601"/>
              <a:gd name="connsiteY3" fmla="*/ 2268889 h 2928258"/>
              <a:gd name="connsiteX4" fmla="*/ 5284953 w 9753601"/>
              <a:gd name="connsiteY4" fmla="*/ 2918193 h 2928258"/>
              <a:gd name="connsiteX5" fmla="*/ 17416 w 9753601"/>
              <a:gd name="connsiteY5" fmla="*/ 2928258 h 2928258"/>
              <a:gd name="connsiteX6" fmla="*/ 17417 w 9753601"/>
              <a:gd name="connsiteY6" fmla="*/ 0 h 2928258"/>
              <a:gd name="connsiteX0" fmla="*/ 17417 w 9753601"/>
              <a:gd name="connsiteY0" fmla="*/ 0 h 2928258"/>
              <a:gd name="connsiteX1" fmla="*/ 9730598 w 9753601"/>
              <a:gd name="connsiteY1" fmla="*/ 0 h 2928258"/>
              <a:gd name="connsiteX2" fmla="*/ 9737559 w 9753601"/>
              <a:gd name="connsiteY2" fmla="*/ 1416289 h 2928258"/>
              <a:gd name="connsiteX3" fmla="*/ 9753601 w 9753601"/>
              <a:gd name="connsiteY3" fmla="*/ 2242457 h 2928258"/>
              <a:gd name="connsiteX4" fmla="*/ 5799419 w 9753601"/>
              <a:gd name="connsiteY4" fmla="*/ 2268889 h 2928258"/>
              <a:gd name="connsiteX5" fmla="*/ 5284953 w 9753601"/>
              <a:gd name="connsiteY5" fmla="*/ 2918193 h 2928258"/>
              <a:gd name="connsiteX6" fmla="*/ 17416 w 9753601"/>
              <a:gd name="connsiteY6" fmla="*/ 2928258 h 2928258"/>
              <a:gd name="connsiteX7" fmla="*/ 17417 w 9753601"/>
              <a:gd name="connsiteY7" fmla="*/ 0 h 2928258"/>
              <a:gd name="connsiteX0" fmla="*/ 17417 w 9737559"/>
              <a:gd name="connsiteY0" fmla="*/ 0 h 2928258"/>
              <a:gd name="connsiteX1" fmla="*/ 9730598 w 9737559"/>
              <a:gd name="connsiteY1" fmla="*/ 0 h 2928258"/>
              <a:gd name="connsiteX2" fmla="*/ 9737559 w 9737559"/>
              <a:gd name="connsiteY2" fmla="*/ 1416289 h 2928258"/>
              <a:gd name="connsiteX3" fmla="*/ 8566486 w 9737559"/>
              <a:gd name="connsiteY3" fmla="*/ 2254619 h 2928258"/>
              <a:gd name="connsiteX4" fmla="*/ 5799419 w 9737559"/>
              <a:gd name="connsiteY4" fmla="*/ 2268889 h 2928258"/>
              <a:gd name="connsiteX5" fmla="*/ 5284953 w 9737559"/>
              <a:gd name="connsiteY5" fmla="*/ 2918193 h 2928258"/>
              <a:gd name="connsiteX6" fmla="*/ 17416 w 9737559"/>
              <a:gd name="connsiteY6" fmla="*/ 2928258 h 2928258"/>
              <a:gd name="connsiteX7" fmla="*/ 17417 w 9737559"/>
              <a:gd name="connsiteY7" fmla="*/ 0 h 2928258"/>
              <a:gd name="connsiteX0" fmla="*/ 17417 w 9737559"/>
              <a:gd name="connsiteY0" fmla="*/ 0 h 2928258"/>
              <a:gd name="connsiteX1" fmla="*/ 9730598 w 9737559"/>
              <a:gd name="connsiteY1" fmla="*/ 0 h 2928258"/>
              <a:gd name="connsiteX2" fmla="*/ 9737559 w 9737559"/>
              <a:gd name="connsiteY2" fmla="*/ 1416289 h 2928258"/>
              <a:gd name="connsiteX3" fmla="*/ 8305801 w 9737559"/>
              <a:gd name="connsiteY3" fmla="*/ 2242457 h 2928258"/>
              <a:gd name="connsiteX4" fmla="*/ 5799419 w 9737559"/>
              <a:gd name="connsiteY4" fmla="*/ 2268889 h 2928258"/>
              <a:gd name="connsiteX5" fmla="*/ 5284953 w 9737559"/>
              <a:gd name="connsiteY5" fmla="*/ 2918193 h 2928258"/>
              <a:gd name="connsiteX6" fmla="*/ 17416 w 9737559"/>
              <a:gd name="connsiteY6" fmla="*/ 2928258 h 2928258"/>
              <a:gd name="connsiteX7" fmla="*/ 17417 w 9737559"/>
              <a:gd name="connsiteY7" fmla="*/ 0 h 2928258"/>
              <a:gd name="connsiteX0" fmla="*/ 17417 w 9737559"/>
              <a:gd name="connsiteY0" fmla="*/ 0 h 2928258"/>
              <a:gd name="connsiteX1" fmla="*/ 9730598 w 9737559"/>
              <a:gd name="connsiteY1" fmla="*/ 0 h 2928258"/>
              <a:gd name="connsiteX2" fmla="*/ 9737559 w 9737559"/>
              <a:gd name="connsiteY2" fmla="*/ 1416289 h 2928258"/>
              <a:gd name="connsiteX3" fmla="*/ 8305801 w 9737559"/>
              <a:gd name="connsiteY3" fmla="*/ 2242457 h 2928258"/>
              <a:gd name="connsiteX4" fmla="*/ 5799419 w 9737559"/>
              <a:gd name="connsiteY4" fmla="*/ 2268889 h 2928258"/>
              <a:gd name="connsiteX5" fmla="*/ 5284953 w 9737559"/>
              <a:gd name="connsiteY5" fmla="*/ 2918193 h 2928258"/>
              <a:gd name="connsiteX6" fmla="*/ 0 w 9737559"/>
              <a:gd name="connsiteY6" fmla="*/ 2928258 h 2928258"/>
              <a:gd name="connsiteX7" fmla="*/ 17417 w 9737559"/>
              <a:gd name="connsiteY7" fmla="*/ 0 h 2928258"/>
              <a:gd name="connsiteX0" fmla="*/ 17417 w 9737559"/>
              <a:gd name="connsiteY0" fmla="*/ 0 h 2928258"/>
              <a:gd name="connsiteX1" fmla="*/ 9730598 w 9737559"/>
              <a:gd name="connsiteY1" fmla="*/ 0 h 2928258"/>
              <a:gd name="connsiteX2" fmla="*/ 9737559 w 9737559"/>
              <a:gd name="connsiteY2" fmla="*/ 1416289 h 2928258"/>
              <a:gd name="connsiteX3" fmla="*/ 7567865 w 9737559"/>
              <a:gd name="connsiteY3" fmla="*/ 1131672 h 2928258"/>
              <a:gd name="connsiteX4" fmla="*/ 5799419 w 9737559"/>
              <a:gd name="connsiteY4" fmla="*/ 2268889 h 2928258"/>
              <a:gd name="connsiteX5" fmla="*/ 5284953 w 9737559"/>
              <a:gd name="connsiteY5" fmla="*/ 2918193 h 2928258"/>
              <a:gd name="connsiteX6" fmla="*/ 0 w 9737559"/>
              <a:gd name="connsiteY6" fmla="*/ 2928258 h 2928258"/>
              <a:gd name="connsiteX7" fmla="*/ 17417 w 9737559"/>
              <a:gd name="connsiteY7" fmla="*/ 0 h 2928258"/>
              <a:gd name="connsiteX0" fmla="*/ 17417 w 9737559"/>
              <a:gd name="connsiteY0" fmla="*/ 0 h 2928258"/>
              <a:gd name="connsiteX1" fmla="*/ 9730598 w 9737559"/>
              <a:gd name="connsiteY1" fmla="*/ 0 h 2928258"/>
              <a:gd name="connsiteX2" fmla="*/ 9737559 w 9737559"/>
              <a:gd name="connsiteY2" fmla="*/ 1416289 h 2928258"/>
              <a:gd name="connsiteX3" fmla="*/ 8763001 w 9737559"/>
              <a:gd name="connsiteY3" fmla="*/ 2242457 h 2928258"/>
              <a:gd name="connsiteX4" fmla="*/ 5799419 w 9737559"/>
              <a:gd name="connsiteY4" fmla="*/ 2268889 h 2928258"/>
              <a:gd name="connsiteX5" fmla="*/ 5284953 w 9737559"/>
              <a:gd name="connsiteY5" fmla="*/ 2918193 h 2928258"/>
              <a:gd name="connsiteX6" fmla="*/ 0 w 9737559"/>
              <a:gd name="connsiteY6" fmla="*/ 2928258 h 2928258"/>
              <a:gd name="connsiteX7" fmla="*/ 17417 w 9737559"/>
              <a:gd name="connsiteY7" fmla="*/ 0 h 2928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37559" h="2928258">
                <a:moveTo>
                  <a:pt x="17417" y="0"/>
                </a:moveTo>
                <a:lnTo>
                  <a:pt x="9730598" y="0"/>
                </a:lnTo>
                <a:cubicBezTo>
                  <a:pt x="9732918" y="472096"/>
                  <a:pt x="9735239" y="944193"/>
                  <a:pt x="9737559" y="1416289"/>
                </a:cubicBezTo>
                <a:lnTo>
                  <a:pt x="8763001" y="2242457"/>
                </a:lnTo>
                <a:lnTo>
                  <a:pt x="5799419" y="2268889"/>
                </a:lnTo>
                <a:lnTo>
                  <a:pt x="5284953" y="2918193"/>
                </a:lnTo>
                <a:lnTo>
                  <a:pt x="0" y="2928258"/>
                </a:lnTo>
                <a:cubicBezTo>
                  <a:pt x="4354" y="1621972"/>
                  <a:pt x="0" y="1293223"/>
                  <a:pt x="17417" y="0"/>
                </a:cubicBezTo>
                <a:close/>
              </a:path>
            </a:pathLst>
          </a:custGeom>
          <a:gradFill>
            <a:gsLst>
              <a:gs pos="0">
                <a:srgbClr val="167ECC">
                  <a:alpha val="92000"/>
                </a:srgbClr>
              </a:gs>
              <a:gs pos="100000">
                <a:srgbClr val="00B8F2">
                  <a:alpha val="92000"/>
                </a:srgb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65100" dist="63500" dir="5400000" algn="t" rotWithShape="0">
              <a:prstClr val="black">
                <a:alpha val="48000"/>
              </a:prstClr>
            </a:outerShdw>
          </a:effectLst>
        </p:spPr>
        <p:txBody>
          <a:bodyPr vert="horz" wrap="square" lIns="63957" tIns="31980" rIns="63957" bIns="3198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 flipH="1">
            <a:off x="5530248" y="934082"/>
            <a:ext cx="3613752" cy="595587"/>
            <a:chOff x="0" y="1120898"/>
            <a:chExt cx="5782003" cy="714704"/>
          </a:xfrm>
          <a:effectLst>
            <a:outerShdw blurRad="1397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Freeform 7"/>
            <p:cNvSpPr/>
            <p:nvPr/>
          </p:nvSpPr>
          <p:spPr>
            <a:xfrm>
              <a:off x="0" y="1120899"/>
              <a:ext cx="5591503" cy="714703"/>
            </a:xfrm>
            <a:custGeom>
              <a:avLst/>
              <a:gdLst>
                <a:gd name="connsiteX0" fmla="*/ 0 w 5591503"/>
                <a:gd name="connsiteY0" fmla="*/ 241738 h 714703"/>
                <a:gd name="connsiteX1" fmla="*/ 441434 w 5591503"/>
                <a:gd name="connsiteY1" fmla="*/ 241738 h 714703"/>
                <a:gd name="connsiteX2" fmla="*/ 641131 w 5591503"/>
                <a:gd name="connsiteY2" fmla="*/ 0 h 714703"/>
                <a:gd name="connsiteX3" fmla="*/ 5591503 w 5591503"/>
                <a:gd name="connsiteY3" fmla="*/ 0 h 714703"/>
                <a:gd name="connsiteX4" fmla="*/ 5591503 w 5591503"/>
                <a:gd name="connsiteY4" fmla="*/ 714703 h 714703"/>
                <a:gd name="connsiteX5" fmla="*/ 42041 w 5591503"/>
                <a:gd name="connsiteY5" fmla="*/ 714703 h 714703"/>
                <a:gd name="connsiteX6" fmla="*/ 0 w 5591503"/>
                <a:gd name="connsiteY6" fmla="*/ 241738 h 714703"/>
                <a:gd name="connsiteX0" fmla="*/ 35858 w 5627361"/>
                <a:gd name="connsiteY0" fmla="*/ 241738 h 714703"/>
                <a:gd name="connsiteX1" fmla="*/ 477292 w 5627361"/>
                <a:gd name="connsiteY1" fmla="*/ 241738 h 714703"/>
                <a:gd name="connsiteX2" fmla="*/ 676989 w 5627361"/>
                <a:gd name="connsiteY2" fmla="*/ 0 h 714703"/>
                <a:gd name="connsiteX3" fmla="*/ 5627361 w 5627361"/>
                <a:gd name="connsiteY3" fmla="*/ 0 h 714703"/>
                <a:gd name="connsiteX4" fmla="*/ 5627361 w 5627361"/>
                <a:gd name="connsiteY4" fmla="*/ 714703 h 714703"/>
                <a:gd name="connsiteX5" fmla="*/ 0 w 5627361"/>
                <a:gd name="connsiteY5" fmla="*/ 714703 h 714703"/>
                <a:gd name="connsiteX6" fmla="*/ 35858 w 5627361"/>
                <a:gd name="connsiteY6" fmla="*/ 241738 h 714703"/>
                <a:gd name="connsiteX0" fmla="*/ 0 w 5591503"/>
                <a:gd name="connsiteY0" fmla="*/ 241738 h 714703"/>
                <a:gd name="connsiteX1" fmla="*/ 441434 w 5591503"/>
                <a:gd name="connsiteY1" fmla="*/ 241738 h 714703"/>
                <a:gd name="connsiteX2" fmla="*/ 641131 w 5591503"/>
                <a:gd name="connsiteY2" fmla="*/ 0 h 714703"/>
                <a:gd name="connsiteX3" fmla="*/ 5591503 w 5591503"/>
                <a:gd name="connsiteY3" fmla="*/ 0 h 714703"/>
                <a:gd name="connsiteX4" fmla="*/ 5591503 w 5591503"/>
                <a:gd name="connsiteY4" fmla="*/ 714703 h 714703"/>
                <a:gd name="connsiteX5" fmla="*/ 0 w 5591503"/>
                <a:gd name="connsiteY5" fmla="*/ 714703 h 714703"/>
                <a:gd name="connsiteX6" fmla="*/ 0 w 5591503"/>
                <a:gd name="connsiteY6" fmla="*/ 241738 h 714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91503" h="714703">
                  <a:moveTo>
                    <a:pt x="0" y="241738"/>
                  </a:moveTo>
                  <a:lnTo>
                    <a:pt x="441434" y="241738"/>
                  </a:lnTo>
                  <a:lnTo>
                    <a:pt x="641131" y="0"/>
                  </a:lnTo>
                  <a:lnTo>
                    <a:pt x="5591503" y="0"/>
                  </a:lnTo>
                  <a:lnTo>
                    <a:pt x="5591503" y="714703"/>
                  </a:lnTo>
                  <a:lnTo>
                    <a:pt x="0" y="714703"/>
                  </a:lnTo>
                  <a:lnTo>
                    <a:pt x="0" y="241738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5000"/>
                </a:lnSpc>
                <a:spcBef>
                  <a:spcPct val="30000"/>
                </a:spcBef>
                <a:buClr>
                  <a:srgbClr val="FFFFFF"/>
                </a:buClr>
              </a:pPr>
              <a:endParaRPr lang="en-US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</a:endParaRP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591503" y="1120898"/>
              <a:ext cx="190500" cy="714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3746258" y="1908900"/>
            <a:ext cx="4685647" cy="111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pPr marL="476704" algn="r"/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o Sans Intel Medium"/>
                <a:ea typeface="+mn-ea"/>
              </a:rPr>
              <a:t>Kendrick Peak</a:t>
            </a:r>
          </a:p>
        </p:txBody>
      </p:sp>
      <p:sp>
        <p:nvSpPr>
          <p:cNvPr id="11" name="Subtitle 4"/>
          <p:cNvSpPr txBox="1">
            <a:spLocks/>
          </p:cNvSpPr>
          <p:nvPr userDrawn="1"/>
        </p:nvSpPr>
        <p:spPr>
          <a:xfrm>
            <a:off x="5887003" y="1081063"/>
            <a:ext cx="2487749" cy="365125"/>
          </a:xfrm>
          <a:prstGeom prst="rect">
            <a:avLst/>
          </a:prstGeom>
        </p:spPr>
        <p:txBody>
          <a:bodyPr lIns="64005" tIns="32003" rIns="64005" bIns="32003"/>
          <a:lstStyle/>
          <a:p>
            <a:pPr marL="225392" indent="-225392" algn="r" defTabSz="637826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  <a:defRPr/>
            </a:pPr>
            <a:r>
              <a:rPr lang="en-US" altLang="ja-JP" sz="1400" kern="0" dirty="0" smtClean="0">
                <a:solidFill>
                  <a:srgbClr val="FFFFFF"/>
                </a:solidFill>
                <a:latin typeface="Neo Sans Intel"/>
                <a:ea typeface="+mn-ea"/>
              </a:rPr>
              <a:t>EMBEDDED WITH INNOVATION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382987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-10391" y="5735783"/>
            <a:ext cx="9154391" cy="1122218"/>
          </a:xfrm>
          <a:custGeom>
            <a:avLst/>
            <a:gdLst>
              <a:gd name="connsiteX0" fmla="*/ 16625 w 14647025"/>
              <a:gd name="connsiteY0" fmla="*/ 532014 h 1346661"/>
              <a:gd name="connsiteX1" fmla="*/ 12352712 w 14647025"/>
              <a:gd name="connsiteY1" fmla="*/ 532014 h 1346661"/>
              <a:gd name="connsiteX2" fmla="*/ 12718472 w 14647025"/>
              <a:gd name="connsiteY2" fmla="*/ 0 h 1346661"/>
              <a:gd name="connsiteX3" fmla="*/ 14647025 w 14647025"/>
              <a:gd name="connsiteY3" fmla="*/ 0 h 1346661"/>
              <a:gd name="connsiteX4" fmla="*/ 14647025 w 14647025"/>
              <a:gd name="connsiteY4" fmla="*/ 1346661 h 1346661"/>
              <a:gd name="connsiteX5" fmla="*/ 0 w 14647025"/>
              <a:gd name="connsiteY5" fmla="*/ 1346661 h 1346661"/>
              <a:gd name="connsiteX6" fmla="*/ 16625 w 14647025"/>
              <a:gd name="connsiteY6" fmla="*/ 532014 h 1346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7025" h="1346661">
                <a:moveTo>
                  <a:pt x="16625" y="532014"/>
                </a:moveTo>
                <a:lnTo>
                  <a:pt x="12352712" y="532014"/>
                </a:lnTo>
                <a:lnTo>
                  <a:pt x="12718472" y="0"/>
                </a:lnTo>
                <a:lnTo>
                  <a:pt x="14647025" y="0"/>
                </a:lnTo>
                <a:lnTo>
                  <a:pt x="14647025" y="1346661"/>
                </a:lnTo>
                <a:lnTo>
                  <a:pt x="0" y="1346661"/>
                </a:lnTo>
                <a:lnTo>
                  <a:pt x="16625" y="532014"/>
                </a:lnTo>
                <a:close/>
              </a:path>
            </a:pathLst>
          </a:custGeom>
          <a:gradFill>
            <a:gsLst>
              <a:gs pos="0">
                <a:srgbClr val="0AA6F4"/>
              </a:gs>
              <a:gs pos="10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3957" tIns="31980" rIns="63957" bIns="3198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  <p:sp>
        <p:nvSpPr>
          <p:cNvPr id="4" name="Freeform 3"/>
          <p:cNvSpPr/>
          <p:nvPr userDrawn="1"/>
        </p:nvSpPr>
        <p:spPr>
          <a:xfrm>
            <a:off x="-6928" y="5966692"/>
            <a:ext cx="2441864" cy="406400"/>
          </a:xfrm>
          <a:custGeom>
            <a:avLst/>
            <a:gdLst>
              <a:gd name="connsiteX0" fmla="*/ 11084 w 3906982"/>
              <a:gd name="connsiteY0" fmla="*/ 155170 h 487680"/>
              <a:gd name="connsiteX1" fmla="*/ 315884 w 3906982"/>
              <a:gd name="connsiteY1" fmla="*/ 155170 h 487680"/>
              <a:gd name="connsiteX2" fmla="*/ 443346 w 3906982"/>
              <a:gd name="connsiteY2" fmla="*/ 0 h 487680"/>
              <a:gd name="connsiteX3" fmla="*/ 3906982 w 3906982"/>
              <a:gd name="connsiteY3" fmla="*/ 0 h 487680"/>
              <a:gd name="connsiteX4" fmla="*/ 3906982 w 3906982"/>
              <a:gd name="connsiteY4" fmla="*/ 487680 h 487680"/>
              <a:gd name="connsiteX5" fmla="*/ 0 w 3906982"/>
              <a:gd name="connsiteY5" fmla="*/ 487680 h 487680"/>
              <a:gd name="connsiteX6" fmla="*/ 11084 w 3906982"/>
              <a:gd name="connsiteY6" fmla="*/ 15517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6982" h="487680">
                <a:moveTo>
                  <a:pt x="11084" y="155170"/>
                </a:moveTo>
                <a:lnTo>
                  <a:pt x="315884" y="155170"/>
                </a:lnTo>
                <a:lnTo>
                  <a:pt x="443346" y="0"/>
                </a:lnTo>
                <a:lnTo>
                  <a:pt x="3906982" y="0"/>
                </a:lnTo>
                <a:lnTo>
                  <a:pt x="3906982" y="487680"/>
                </a:lnTo>
                <a:lnTo>
                  <a:pt x="0" y="487680"/>
                </a:lnTo>
                <a:cubicBezTo>
                  <a:pt x="1847" y="371302"/>
                  <a:pt x="3695" y="254923"/>
                  <a:pt x="11084" y="155170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3957" tIns="31980" rIns="63957" bIns="3198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34936" y="5966692"/>
            <a:ext cx="76626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4"/>
          <p:cNvSpPr txBox="1">
            <a:spLocks/>
          </p:cNvSpPr>
          <p:nvPr userDrawn="1"/>
        </p:nvSpPr>
        <p:spPr>
          <a:xfrm>
            <a:off x="357624" y="5987329"/>
            <a:ext cx="2487749" cy="365125"/>
          </a:xfrm>
          <a:prstGeom prst="rect">
            <a:avLst/>
          </a:prstGeom>
        </p:spPr>
        <p:txBody>
          <a:bodyPr lIns="64005" tIns="32003" rIns="64005" bIns="32003" anchor="ctr"/>
          <a:lstStyle/>
          <a:p>
            <a:pPr marL="225392" indent="-225392" defTabSz="637826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  <a:defRPr/>
            </a:pPr>
            <a:r>
              <a:rPr lang="en-US" altLang="ja-JP" sz="1000" kern="0" dirty="0" smtClean="0">
                <a:solidFill>
                  <a:srgbClr val="FFFFFF"/>
                </a:solidFill>
                <a:latin typeface="Neo Sans Intel"/>
                <a:ea typeface="+mn-ea"/>
              </a:rPr>
              <a:t>EMBEDDED WITH INNOVATION</a:t>
            </a:r>
          </a:p>
        </p:txBody>
      </p:sp>
      <p:pic>
        <p:nvPicPr>
          <p:cNvPr id="11" name="Picture 10" descr="intEMB_rgb.png"/>
          <p:cNvPicPr>
            <a:picLocks noChangeAspect="1"/>
          </p:cNvPicPr>
          <p:nvPr userDrawn="1"/>
        </p:nvPicPr>
        <p:blipFill>
          <a:blip r:embed="rId3" cstate="email">
            <a:lum bright="100000"/>
          </a:blip>
          <a:stretch>
            <a:fillRect/>
          </a:stretch>
        </p:blipFill>
        <p:spPr>
          <a:xfrm>
            <a:off x="8120064" y="5888564"/>
            <a:ext cx="757905" cy="80723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4110" y="6493426"/>
            <a:ext cx="1333500" cy="304271"/>
          </a:xfrm>
          <a:prstGeom prst="rect">
            <a:avLst/>
          </a:prstGeom>
        </p:spPr>
        <p:txBody>
          <a:bodyPr vert="horz" lIns="64008" tIns="32004" rIns="64008" bIns="32004" rtlCol="0" anchor="ctr"/>
          <a:lstStyle>
            <a:lvl1pPr algn="l">
              <a:defRPr sz="1200">
                <a:solidFill>
                  <a:srgbClr val="2461A9"/>
                </a:solidFill>
              </a:defRPr>
            </a:lvl1pPr>
          </a:lstStyle>
          <a:p>
            <a:pPr defTabSz="640080">
              <a:defRPr/>
            </a:pPr>
            <a:fld id="{24021024-2FF8-CC4F-BFB1-8445B9BC7153}" type="slidenum">
              <a:rPr lang="en-US" sz="800" smtClean="0">
                <a:solidFill>
                  <a:srgbClr val="087EB9">
                    <a:lumMod val="20000"/>
                    <a:lumOff val="80000"/>
                  </a:srgbClr>
                </a:solidFill>
                <a:latin typeface="Arial" charset="0"/>
                <a:ea typeface="+mn-ea"/>
              </a:rPr>
              <a:pPr defTabSz="640080">
                <a:defRPr/>
              </a:pPr>
              <a:t>‹#›</a:t>
            </a:fld>
            <a:endParaRPr lang="en-US" sz="800" dirty="0">
              <a:solidFill>
                <a:srgbClr val="087EB9">
                  <a:lumMod val="20000"/>
                  <a:lumOff val="80000"/>
                </a:srgbClr>
              </a:solidFill>
              <a:latin typeface="Arial" charset="0"/>
              <a:ea typeface="+mn-ea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 userDrawn="1"/>
        </p:nvSpPr>
        <p:spPr bwMode="auto">
          <a:xfrm>
            <a:off x="426461" y="6545520"/>
            <a:ext cx="2518351" cy="153888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"/>
                <a:ea typeface="+mn-ea"/>
              </a:rPr>
              <a:t>INTEL CONFIDENTIAL</a:t>
            </a:r>
            <a:endParaRPr lang="en-US" sz="1000" b="1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113247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1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54036" y="1683187"/>
            <a:ext cx="4157133" cy="845741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54033" y="2632044"/>
            <a:ext cx="4157134" cy="352227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40404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4538" y="3075517"/>
            <a:ext cx="2133600" cy="36406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fld id="{909F707F-0090-AD42-AC66-096D92865587}" type="datetimeFigureOut">
              <a:rPr lang="en-US">
                <a:latin typeface="Arial"/>
                <a:ea typeface="ＭＳ Ｐゴシック" charset="0"/>
              </a:rPr>
              <a:pPr>
                <a:defRPr/>
              </a:pPr>
              <a:t>5/28/2013</a:t>
            </a:fld>
            <a:endParaRPr lang="en-US" dirty="0"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57075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33055" y="3158903"/>
            <a:ext cx="7096266" cy="1149397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27277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186238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531005" y="3203222"/>
            <a:ext cx="3372406" cy="2871444"/>
          </a:xfrm>
        </p:spPr>
        <p:txBody>
          <a:bodyPr anchor="t"/>
          <a:lstStyle>
            <a:lvl1pPr algn="l">
              <a:lnSpc>
                <a:spcPct val="100000"/>
              </a:lnSpc>
              <a:defRPr sz="2600" b="1" cap="none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1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752055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415572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33055" y="4827248"/>
            <a:ext cx="7096266" cy="1149397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0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92553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415572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1" name="Title 7"/>
          <p:cNvSpPr txBox="1">
            <a:spLocks/>
          </p:cNvSpPr>
          <p:nvPr userDrawn="1"/>
        </p:nvSpPr>
        <p:spPr bwMode="auto">
          <a:xfrm>
            <a:off x="2377721" y="4827248"/>
            <a:ext cx="6551599" cy="1149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2pPr>
            <a:lvl3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3pPr>
            <a:lvl4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4pPr>
            <a:lvl5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5pPr>
            <a:lvl6pPr marL="4572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6pPr>
            <a:lvl7pPr marL="9144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7pPr>
            <a:lvl8pPr marL="13716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8pPr>
            <a:lvl9pPr marL="18288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257363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415572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0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11" name="Title 7"/>
          <p:cNvSpPr txBox="1">
            <a:spLocks/>
          </p:cNvSpPr>
          <p:nvPr userDrawn="1"/>
        </p:nvSpPr>
        <p:spPr bwMode="auto">
          <a:xfrm>
            <a:off x="2377721" y="4827248"/>
            <a:ext cx="6551599" cy="1149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2pPr>
            <a:lvl3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3pPr>
            <a:lvl4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4pPr>
            <a:lvl5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5pPr>
            <a:lvl6pPr marL="4572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6pPr>
            <a:lvl7pPr marL="9144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7pPr>
            <a:lvl8pPr marL="13716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8pPr>
            <a:lvl9pPr marL="18288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049715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525463" y="6643688"/>
            <a:ext cx="2890837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chemeClr val="bg1"/>
                </a:solidFill>
                <a:latin typeface="Arial"/>
                <a:cs typeface="Arial"/>
              </a:rPr>
              <a:t>INTEL CONFIDENTIAL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975114" y="0"/>
            <a:ext cx="5168886" cy="6858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1"/>
            <a:ext cx="3542656" cy="1362075"/>
          </a:xfrm>
        </p:spPr>
        <p:txBody>
          <a:bodyPr anchor="ctr"/>
          <a:lstStyle>
            <a:lvl1pPr algn="l">
              <a:lnSpc>
                <a:spcPct val="100000"/>
              </a:lnSpc>
              <a:defRPr sz="3600" b="0" cap="none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76200" y="6553200"/>
            <a:ext cx="4159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smtClean="0">
                <a:solidFill>
                  <a:schemeClr val="bg1"/>
                </a:solidFill>
                <a:latin typeface="Neo Sans Intel Light" pitchFamily="34" charset="0"/>
              </a:defRPr>
            </a:lvl1pPr>
          </a:lstStyle>
          <a:p>
            <a:pPr>
              <a:defRPr/>
            </a:pPr>
            <a:fld id="{14E9E77A-92CD-4D8C-93F6-780F7360CCF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67408438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415572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4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15" name="Title 7"/>
          <p:cNvSpPr txBox="1">
            <a:spLocks/>
          </p:cNvSpPr>
          <p:nvPr userDrawn="1"/>
        </p:nvSpPr>
        <p:spPr bwMode="auto">
          <a:xfrm>
            <a:off x="2377721" y="4827248"/>
            <a:ext cx="6551599" cy="1149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2pPr>
            <a:lvl3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3pPr>
            <a:lvl4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4pPr>
            <a:lvl5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5pPr>
            <a:lvl6pPr marL="4572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6pPr>
            <a:lvl7pPr marL="9144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7pPr>
            <a:lvl8pPr marL="13716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8pPr>
            <a:lvl9pPr marL="18288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192667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vider-option 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4155722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6314380" y="6463006"/>
            <a:ext cx="26496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79008A"/>
                </a:solidFill>
                <a:latin typeface="Arial"/>
                <a:cs typeface="Arial"/>
              </a:rPr>
              <a:t>INTEL CONFIDENTIAL • SSG System Software Division</a:t>
            </a:r>
          </a:p>
        </p:txBody>
      </p:sp>
      <p:sp>
        <p:nvSpPr>
          <p:cNvPr id="11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6201" y="6390915"/>
            <a:ext cx="415925" cy="16461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bg1"/>
                </a:solidFill>
                <a:latin typeface="Neo Sans Intel Light" charset="0"/>
                <a:cs typeface="MS PGothic" charset="0"/>
              </a:defRPr>
            </a:lvl1pPr>
          </a:lstStyle>
          <a:p>
            <a:pPr>
              <a:defRPr/>
            </a:pPr>
            <a:fld id="{9A96957E-FA44-2B43-8635-4AEBDF492F41}" type="slidenum">
              <a:rPr lang="ja-JP" altLang="en-US">
                <a:solidFill>
                  <a:prstClr val="white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12" name="Title 7"/>
          <p:cNvSpPr txBox="1">
            <a:spLocks/>
          </p:cNvSpPr>
          <p:nvPr userDrawn="1"/>
        </p:nvSpPr>
        <p:spPr bwMode="auto">
          <a:xfrm>
            <a:off x="2377721" y="4827248"/>
            <a:ext cx="6551599" cy="1149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2pPr>
            <a:lvl3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3pPr>
            <a:lvl4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4pPr>
            <a:lvl5pPr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404040"/>
                </a:solidFill>
                <a:latin typeface="Arial" charset="0"/>
                <a:ea typeface="ＭＳ Ｐゴシック" charset="0"/>
                <a:cs typeface="Arial" pitchFamily="34" charset="0"/>
              </a:defRPr>
            </a:lvl5pPr>
            <a:lvl6pPr marL="4572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6pPr>
            <a:lvl7pPr marL="9144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7pPr>
            <a:lvl8pPr marL="13716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8pPr>
            <a:lvl9pPr marL="1828800" algn="l" rtl="0" eaLnBrk="1" fontAlgn="base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hlink"/>
                </a:solidFill>
                <a:latin typeface="Neo Sans Intel Medium" pitchFamily="34" charset="0"/>
                <a:cs typeface="Arial" pitchFamily="34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136289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  <a:latin typeface="Arial"/>
                <a:cs typeface="Arial"/>
              </a:defRPr>
            </a:lvl1pPr>
            <a:lvl2pPr marL="571500" indent="-342900">
              <a:spcBef>
                <a:spcPts val="200"/>
              </a:spcBef>
              <a:buClrTx/>
              <a:buFont typeface="Arial"/>
              <a:buChar char="•"/>
              <a:defRPr sz="1800">
                <a:solidFill>
                  <a:srgbClr val="464749"/>
                </a:solidFill>
                <a:latin typeface="Arial"/>
                <a:cs typeface="Arial"/>
              </a:defRPr>
            </a:lvl2pPr>
            <a:lvl3pPr marL="687388" indent="-342900">
              <a:spcBef>
                <a:spcPts val="384"/>
              </a:spcBef>
              <a:buFont typeface="Arial"/>
              <a:buChar char="•"/>
              <a:defRPr sz="1600">
                <a:solidFill>
                  <a:srgbClr val="464749"/>
                </a:solidFill>
                <a:latin typeface="Arial"/>
                <a:cs typeface="Arial"/>
              </a:defRPr>
            </a:lvl3pPr>
            <a:lvl4pPr marL="857250" indent="-342900">
              <a:buFont typeface="Arial"/>
              <a:buChar char="•"/>
              <a:defRPr baseline="0">
                <a:solidFill>
                  <a:srgbClr val="464749"/>
                </a:solidFill>
                <a:latin typeface="Arial"/>
                <a:cs typeface="Arial"/>
              </a:defRPr>
            </a:lvl4pPr>
            <a:lvl5pPr marL="1028700" indent="-342900" defTabSz="1027113">
              <a:buFont typeface="Arial"/>
              <a:buChar char="•"/>
              <a:defRPr baseline="0">
                <a:solidFill>
                  <a:srgbClr val="464749"/>
                </a:solidFill>
                <a:latin typeface="Arial"/>
                <a:cs typeface="Arial"/>
              </a:defRPr>
            </a:lvl5pPr>
            <a:lvl6pPr marL="1258888" indent="-285750">
              <a:defRPr sz="1400" baseline="0">
                <a:solidFill>
                  <a:srgbClr val="464749"/>
                </a:solidFill>
              </a:defRPr>
            </a:lvl6pPr>
            <a:lvl7pPr marL="1597025" indent="-292100">
              <a:buFont typeface="Arial"/>
              <a:buChar char="•"/>
              <a:defRPr sz="1400" baseline="0">
                <a:solidFill>
                  <a:srgbClr val="464749"/>
                </a:solidFill>
              </a:defRPr>
            </a:lvl7pPr>
            <a:lvl8pPr>
              <a:defRPr sz="1400" baseline="0">
                <a:solidFill>
                  <a:srgbClr val="464749"/>
                </a:solidFill>
              </a:defRPr>
            </a:lvl8pPr>
            <a:lvl9pPr>
              <a:defRPr sz="1400" baseline="0">
                <a:solidFill>
                  <a:srgbClr val="464749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943672294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9540"/>
            <a:ext cx="4037012" cy="4537075"/>
          </a:xfrm>
        </p:spPr>
        <p:txBody>
          <a:bodyPr/>
          <a:lstStyle>
            <a:lvl1pPr marL="0" indent="0"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9540"/>
            <a:ext cx="4038600" cy="4537075"/>
          </a:xfrm>
        </p:spPr>
        <p:txBody>
          <a:bodyPr/>
          <a:lstStyle>
            <a:lvl1pPr marL="0" indent="0"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745084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14303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9911150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White Logo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09843091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5532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91440" y="76200"/>
            <a:ext cx="8961120" cy="6172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0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57200"/>
            <a:ext cx="6515100" cy="1631216"/>
          </a:xfrm>
        </p:spPr>
        <p:txBody>
          <a:bodyPr vert="horz" wrap="square" lIns="91440" tIns="45720" rIns="91440" bIns="45720" rtlCol="0" anchor="t">
            <a:spAutoFit/>
          </a:bodyPr>
          <a:lstStyle>
            <a:lvl1pPr algn="l">
              <a:defRPr lang="en-US" sz="6000">
                <a:gradFill flip="none" rotWithShape="1">
                  <a:gsLst>
                    <a:gs pos="0">
                      <a:srgbClr val="005FA0"/>
                    </a:gs>
                    <a:gs pos="100000">
                      <a:srgbClr val="1D2F59"/>
                    </a:gs>
                  </a:gsLst>
                  <a:lin ang="0" scaled="1"/>
                  <a:tileRect/>
                </a:gradFill>
                <a:latin typeface="Neo Sans Intel Medium"/>
                <a:ea typeface="+mn-ea"/>
                <a:cs typeface="Neo Sans Intel Medium"/>
              </a:defRPr>
            </a:lvl1pPr>
          </a:lstStyle>
          <a:p>
            <a:pPr marL="0" lvl="0" algn="l">
              <a:lnSpc>
                <a:spcPts val="600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477000"/>
            <a:ext cx="533400" cy="365125"/>
          </a:xfrm>
          <a:prstGeom prst="rect">
            <a:avLst/>
          </a:prstGeom>
        </p:spPr>
        <p:txBody>
          <a:bodyPr/>
          <a:lstStyle/>
          <a:p>
            <a:fld id="{D137CEF9-22CC-4D3B-BECE-7EE7330519F8}" type="slidenum">
              <a:rPr lang="en-US">
                <a:solidFill>
                  <a:prstClr val="white">
                    <a:lumMod val="85000"/>
                  </a:prstClr>
                </a:solidFill>
                <a:latin typeface="Arial"/>
                <a:ea typeface="ＭＳ Ｐゴシック" charset="0"/>
              </a:rPr>
              <a:pPr/>
              <a:t>‹#›</a:t>
            </a:fld>
            <a:endParaRPr lang="en-US">
              <a:solidFill>
                <a:prstClr val="white">
                  <a:lumMod val="85000"/>
                </a:prstClr>
              </a:solidFill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3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3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525463" y="6643688"/>
            <a:ext cx="2890837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smtClean="0">
                <a:solidFill>
                  <a:schemeClr val="bg1"/>
                </a:solidFill>
                <a:latin typeface="Verdana" charset="0"/>
                <a:cs typeface="Verdana" charset="0"/>
              </a:rPr>
              <a:t>INTEL CONFIDENTIAL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2466" y="584201"/>
            <a:ext cx="4627756" cy="1362075"/>
          </a:xfrm>
        </p:spPr>
        <p:txBody>
          <a:bodyPr anchor="ctr"/>
          <a:lstStyle>
            <a:lvl1pPr algn="l">
              <a:lnSpc>
                <a:spcPct val="100000"/>
              </a:lnSpc>
              <a:defRPr sz="3200" b="0" cap="none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76200" y="6553200"/>
            <a:ext cx="4159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smtClean="0">
                <a:solidFill>
                  <a:schemeClr val="bg1"/>
                </a:solidFill>
                <a:latin typeface="Neo Sans Intel Light" pitchFamily="34" charset="0"/>
              </a:defRPr>
            </a:lvl1pPr>
          </a:lstStyle>
          <a:p>
            <a:pPr>
              <a:defRPr/>
            </a:pPr>
            <a:fld id="{616EBE12-C025-4527-AE0B-53E17819741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6887348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49956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9539"/>
            <a:ext cx="4037012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9539"/>
            <a:ext cx="4038600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72188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47074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958283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S-11_OTC_PPT_Footer-01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09575"/>
            <a:ext cx="82296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9538"/>
            <a:ext cx="8228012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122613" y="6519863"/>
            <a:ext cx="2890837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800" dirty="0" smtClean="0">
                <a:solidFill>
                  <a:schemeClr val="bg1"/>
                </a:solidFill>
                <a:latin typeface="Arial"/>
                <a:cs typeface="Arial"/>
              </a:rPr>
              <a:t>INTEL CONFIDENTIAL</a:t>
            </a:r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107950" y="6472238"/>
            <a:ext cx="360363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defRPr/>
            </a:pPr>
            <a:fld id="{9B1FF86C-034C-4288-9BAC-E2E0A6099C07}" type="slidenum">
              <a:rPr lang="en-US" sz="800">
                <a:solidFill>
                  <a:schemeClr val="bg1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en-US" sz="8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3029" y="6478767"/>
            <a:ext cx="27526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+mn-lt"/>
              </a:rPr>
              <a:t>Direction Check Only – NOT POR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57" r:id="rId1"/>
    <p:sldLayoutId id="2147486058" r:id="rId2"/>
    <p:sldLayoutId id="2147486059" r:id="rId3"/>
    <p:sldLayoutId id="2147486060" r:id="rId4"/>
    <p:sldLayoutId id="2147486053" r:id="rId5"/>
    <p:sldLayoutId id="2147486066" r:id="rId6"/>
    <p:sldLayoutId id="2147486054" r:id="rId7"/>
    <p:sldLayoutId id="2147486055" r:id="rId8"/>
    <p:sldLayoutId id="2147486056" r:id="rId9"/>
    <p:sldLayoutId id="2147486061" r:id="rId1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/>
          <a:ea typeface="ＭＳ Ｐゴシック" charset="0"/>
          <a:cs typeface="Arial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defRPr sz="2000">
          <a:solidFill>
            <a:srgbClr val="404040"/>
          </a:solidFill>
          <a:latin typeface="Arial"/>
          <a:ea typeface="ＭＳ Ｐゴシック" charset="0"/>
          <a:cs typeface="Arial"/>
        </a:defRPr>
      </a:lvl1pPr>
      <a:lvl2pPr marL="185738" indent="-1841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rgbClr val="404040"/>
          </a:solidFill>
          <a:latin typeface="Verdana"/>
          <a:ea typeface="ＭＳ Ｐゴシック" charset="0"/>
          <a:cs typeface="Verdana"/>
        </a:defRPr>
      </a:lvl2pPr>
      <a:lvl3pPr marL="414338" indent="-2270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>
          <a:solidFill>
            <a:srgbClr val="404040"/>
          </a:solidFill>
          <a:latin typeface="Arial"/>
          <a:ea typeface="ＭＳ Ｐゴシック" charset="0"/>
          <a:cs typeface="Arial"/>
        </a:defRPr>
      </a:lvl3pPr>
      <a:lvl4pPr marL="568325" indent="-1524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>
          <a:solidFill>
            <a:srgbClr val="404040"/>
          </a:solidFill>
          <a:latin typeface="Verdana"/>
          <a:ea typeface="ＭＳ Ｐゴシック" charset="0"/>
          <a:cs typeface="Verdana"/>
        </a:defRPr>
      </a:lvl4pPr>
      <a:lvl5pPr marL="762000" indent="-1920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rgbClr val="404040"/>
          </a:solidFill>
          <a:latin typeface="Verdana"/>
          <a:ea typeface="ＭＳ Ｐゴシック" charset="0"/>
          <a:cs typeface="Verdana"/>
        </a:defRPr>
      </a:lvl5pPr>
      <a:lvl6pPr marL="12192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6764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21336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5908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75ADE-9BB5-48CC-939D-EE0C1D51747C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D942-E37D-4443-A0AE-1BB52A632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68" r:id="rId1"/>
    <p:sldLayoutId id="2147486069" r:id="rId2"/>
    <p:sldLayoutId id="2147486070" r:id="rId3"/>
    <p:sldLayoutId id="2147486071" r:id="rId4"/>
    <p:sldLayoutId id="2147486072" r:id="rId5"/>
    <p:sldLayoutId id="2147486073" r:id="rId6"/>
    <p:sldLayoutId id="2147486074" r:id="rId7"/>
    <p:sldLayoutId id="2147486075" r:id="rId8"/>
    <p:sldLayoutId id="2147486076" r:id="rId9"/>
    <p:sldLayoutId id="2147486077" r:id="rId10"/>
    <p:sldLayoutId id="21474860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365126" y="381002"/>
            <a:ext cx="8410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93" tIns="45998" rIns="91993" bIns="45998" anchor="ctr" anchorCtr="1"/>
          <a:lstStyle/>
          <a:p>
            <a:pPr>
              <a:lnSpc>
                <a:spcPct val="90000"/>
              </a:lnSpc>
            </a:pP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Neo Sans Intel Medium" pitchFamily="34" charset="0"/>
              <a:ea typeface="+mn-ea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66713" y="1793878"/>
            <a:ext cx="84074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58" tIns="45681" rIns="91358" bIns="45681" anchorCtr="1"/>
          <a:lstStyle/>
          <a:p>
            <a:pPr marL="225392" indent="-225392">
              <a:buFont typeface="Wingdings" pitchFamily="2" charset="2"/>
              <a:buChar char=""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Neo Sans Intel" pitchFamily="34" charset="0"/>
              <a:ea typeface="+mn-ea"/>
            </a:endParaRP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6" tIns="45714" rIns="91426" bIns="457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0391" y="5735783"/>
            <a:ext cx="9154391" cy="1122218"/>
          </a:xfrm>
          <a:custGeom>
            <a:avLst/>
            <a:gdLst>
              <a:gd name="connsiteX0" fmla="*/ 16625 w 14647025"/>
              <a:gd name="connsiteY0" fmla="*/ 532014 h 1346661"/>
              <a:gd name="connsiteX1" fmla="*/ 12352712 w 14647025"/>
              <a:gd name="connsiteY1" fmla="*/ 532014 h 1346661"/>
              <a:gd name="connsiteX2" fmla="*/ 12718472 w 14647025"/>
              <a:gd name="connsiteY2" fmla="*/ 0 h 1346661"/>
              <a:gd name="connsiteX3" fmla="*/ 14647025 w 14647025"/>
              <a:gd name="connsiteY3" fmla="*/ 0 h 1346661"/>
              <a:gd name="connsiteX4" fmla="*/ 14647025 w 14647025"/>
              <a:gd name="connsiteY4" fmla="*/ 1346661 h 1346661"/>
              <a:gd name="connsiteX5" fmla="*/ 0 w 14647025"/>
              <a:gd name="connsiteY5" fmla="*/ 1346661 h 1346661"/>
              <a:gd name="connsiteX6" fmla="*/ 16625 w 14647025"/>
              <a:gd name="connsiteY6" fmla="*/ 532014 h 1346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7025" h="1346661">
                <a:moveTo>
                  <a:pt x="16625" y="532014"/>
                </a:moveTo>
                <a:lnTo>
                  <a:pt x="12352712" y="532014"/>
                </a:lnTo>
                <a:lnTo>
                  <a:pt x="12718472" y="0"/>
                </a:lnTo>
                <a:lnTo>
                  <a:pt x="14647025" y="0"/>
                </a:lnTo>
                <a:lnTo>
                  <a:pt x="14647025" y="1346661"/>
                </a:lnTo>
                <a:lnTo>
                  <a:pt x="0" y="1346661"/>
                </a:lnTo>
                <a:lnTo>
                  <a:pt x="16625" y="532014"/>
                </a:lnTo>
                <a:close/>
              </a:path>
            </a:pathLst>
          </a:custGeom>
          <a:gradFill>
            <a:gsLst>
              <a:gs pos="0">
                <a:srgbClr val="0AA6F4"/>
              </a:gs>
              <a:gs pos="10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3957" tIns="31980" rIns="63957" bIns="3198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-6928" y="5966692"/>
            <a:ext cx="2518490" cy="406400"/>
            <a:chOff x="-11085" y="7160030"/>
            <a:chExt cx="4029584" cy="487680"/>
          </a:xfrm>
          <a:effectLst>
            <a:outerShdw blurRad="1016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" name="Freeform 9"/>
            <p:cNvSpPr/>
            <p:nvPr userDrawn="1"/>
          </p:nvSpPr>
          <p:spPr>
            <a:xfrm>
              <a:off x="-11085" y="7160030"/>
              <a:ext cx="3906982" cy="487680"/>
            </a:xfrm>
            <a:custGeom>
              <a:avLst/>
              <a:gdLst>
                <a:gd name="connsiteX0" fmla="*/ 11084 w 3906982"/>
                <a:gd name="connsiteY0" fmla="*/ 155170 h 487680"/>
                <a:gd name="connsiteX1" fmla="*/ 315884 w 3906982"/>
                <a:gd name="connsiteY1" fmla="*/ 155170 h 487680"/>
                <a:gd name="connsiteX2" fmla="*/ 443346 w 3906982"/>
                <a:gd name="connsiteY2" fmla="*/ 0 h 487680"/>
                <a:gd name="connsiteX3" fmla="*/ 3906982 w 3906982"/>
                <a:gd name="connsiteY3" fmla="*/ 0 h 487680"/>
                <a:gd name="connsiteX4" fmla="*/ 3906982 w 3906982"/>
                <a:gd name="connsiteY4" fmla="*/ 487680 h 487680"/>
                <a:gd name="connsiteX5" fmla="*/ 0 w 3906982"/>
                <a:gd name="connsiteY5" fmla="*/ 487680 h 487680"/>
                <a:gd name="connsiteX6" fmla="*/ 11084 w 3906982"/>
                <a:gd name="connsiteY6" fmla="*/ 15517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06982" h="487680">
                  <a:moveTo>
                    <a:pt x="11084" y="155170"/>
                  </a:moveTo>
                  <a:lnTo>
                    <a:pt x="315884" y="155170"/>
                  </a:lnTo>
                  <a:lnTo>
                    <a:pt x="443346" y="0"/>
                  </a:lnTo>
                  <a:lnTo>
                    <a:pt x="3906982" y="0"/>
                  </a:lnTo>
                  <a:lnTo>
                    <a:pt x="3906982" y="487680"/>
                  </a:lnTo>
                  <a:lnTo>
                    <a:pt x="0" y="487680"/>
                  </a:lnTo>
                  <a:cubicBezTo>
                    <a:pt x="1847" y="371302"/>
                    <a:pt x="3695" y="254923"/>
                    <a:pt x="11084" y="15517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67" tIns="45686" rIns="91367" bIns="45686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5000"/>
                </a:lnSpc>
                <a:spcBef>
                  <a:spcPct val="30000"/>
                </a:spcBef>
                <a:buClr>
                  <a:srgbClr val="FFFFFF"/>
                </a:buClr>
              </a:pPr>
              <a:endParaRPr lang="en-US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</a:endParaRP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 userDrawn="1"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3895897" y="7160030"/>
              <a:ext cx="122602" cy="487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ubtitle 4"/>
          <p:cNvSpPr txBox="1">
            <a:spLocks/>
          </p:cNvSpPr>
          <p:nvPr/>
        </p:nvSpPr>
        <p:spPr>
          <a:xfrm>
            <a:off x="357624" y="5987329"/>
            <a:ext cx="2487749" cy="365125"/>
          </a:xfrm>
          <a:prstGeom prst="rect">
            <a:avLst/>
          </a:prstGeom>
        </p:spPr>
        <p:txBody>
          <a:bodyPr lIns="64005" tIns="32003" rIns="64005" bIns="32003" anchor="ctr"/>
          <a:lstStyle/>
          <a:p>
            <a:pPr marL="225392" indent="-225392" defTabSz="637826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  <a:defRPr/>
            </a:pPr>
            <a:r>
              <a:rPr lang="en-US" altLang="ja-JP" sz="1000" kern="0" dirty="0" smtClean="0">
                <a:solidFill>
                  <a:srgbClr val="FFFFFF"/>
                </a:solidFill>
                <a:latin typeface="Neo Sans Intel"/>
                <a:ea typeface="+mn-ea"/>
              </a:rPr>
              <a:t>EMBEDDED WITH INNOVATION</a:t>
            </a:r>
          </a:p>
        </p:txBody>
      </p:sp>
      <p:pic>
        <p:nvPicPr>
          <p:cNvPr id="15" name="Picture 14" descr="intEMB_rgb.png"/>
          <p:cNvPicPr>
            <a:picLocks noChangeAspect="1"/>
          </p:cNvPicPr>
          <p:nvPr/>
        </p:nvPicPr>
        <p:blipFill>
          <a:blip r:embed="rId5" cstate="email">
            <a:lum bright="100000"/>
          </a:blip>
          <a:stretch>
            <a:fillRect/>
          </a:stretch>
        </p:blipFill>
        <p:spPr>
          <a:xfrm>
            <a:off x="8120064" y="5888564"/>
            <a:ext cx="757905" cy="807230"/>
          </a:xfrm>
          <a:prstGeom prst="rect">
            <a:avLst/>
          </a:prstGeom>
        </p:spPr>
      </p:pic>
      <p:sp>
        <p:nvSpPr>
          <p:cNvPr id="17" name="Slide Number Placeholder 5"/>
          <p:cNvSpPr txBox="1">
            <a:spLocks/>
          </p:cNvSpPr>
          <p:nvPr/>
        </p:nvSpPr>
        <p:spPr>
          <a:xfrm>
            <a:off x="64110" y="6493426"/>
            <a:ext cx="1333500" cy="304271"/>
          </a:xfrm>
          <a:prstGeom prst="rect">
            <a:avLst/>
          </a:prstGeom>
        </p:spPr>
        <p:txBody>
          <a:bodyPr vert="horz" lIns="64008" tIns="32004" rIns="64008" bIns="32004" rtlCol="0" anchor="ctr"/>
          <a:lstStyle>
            <a:lvl1pPr algn="l">
              <a:defRPr sz="1200">
                <a:solidFill>
                  <a:srgbClr val="2461A9"/>
                </a:solidFill>
              </a:defRPr>
            </a:lvl1pPr>
          </a:lstStyle>
          <a:p>
            <a:pPr defTabSz="640080">
              <a:defRPr/>
            </a:pPr>
            <a:fld id="{24021024-2FF8-CC4F-BFB1-8445B9BC7153}" type="slidenum">
              <a:rPr lang="en-US" sz="800" smtClean="0">
                <a:solidFill>
                  <a:srgbClr val="087EB9">
                    <a:lumMod val="20000"/>
                    <a:lumOff val="80000"/>
                  </a:srgbClr>
                </a:solidFill>
                <a:latin typeface="Arial" charset="0"/>
                <a:ea typeface="+mn-ea"/>
              </a:rPr>
              <a:pPr defTabSz="640080">
                <a:defRPr/>
              </a:pPr>
              <a:t>‹#›</a:t>
            </a:fld>
            <a:endParaRPr lang="en-US" sz="800" dirty="0">
              <a:solidFill>
                <a:srgbClr val="087EB9">
                  <a:lumMod val="20000"/>
                  <a:lumOff val="80000"/>
                </a:srgbClr>
              </a:solidFill>
              <a:latin typeface="Arial" charset="0"/>
              <a:ea typeface="+mn-ea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26462" y="6556104"/>
            <a:ext cx="2020069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b="1" dirty="0" smtClean="0">
                <a:solidFill>
                  <a:srgbClr val="087EB9">
                    <a:lumMod val="20000"/>
                    <a:lumOff val="80000"/>
                  </a:srgbClr>
                </a:solidFill>
                <a:latin typeface="Arial"/>
                <a:ea typeface="+mn-ea"/>
              </a:rPr>
              <a:t>INTEL CONFIDENTIAL</a:t>
            </a:r>
            <a:endParaRPr lang="en-US" sz="800" b="1" dirty="0">
              <a:solidFill>
                <a:srgbClr val="087EB9">
                  <a:lumMod val="20000"/>
                  <a:lumOff val="80000"/>
                </a:srgbClr>
              </a:solidFill>
              <a:latin typeface="Arial"/>
              <a:ea typeface="+mn-ea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4790" y="5934449"/>
            <a:ext cx="1968326" cy="254000"/>
          </a:xfrm>
          <a:custGeom>
            <a:avLst/>
            <a:gdLst>
              <a:gd name="connsiteX0" fmla="*/ 3162300 w 3162300"/>
              <a:gd name="connsiteY0" fmla="*/ 0 h 304800"/>
              <a:gd name="connsiteX1" fmla="*/ 228600 w 3162300"/>
              <a:gd name="connsiteY1" fmla="*/ 0 h 304800"/>
              <a:gd name="connsiteX2" fmla="*/ 0 w 3162300"/>
              <a:gd name="connsiteY2" fmla="*/ 304800 h 304800"/>
              <a:gd name="connsiteX3" fmla="*/ 2921000 w 3162300"/>
              <a:gd name="connsiteY3" fmla="*/ 292100 h 304800"/>
              <a:gd name="connsiteX4" fmla="*/ 3162300 w 3162300"/>
              <a:gd name="connsiteY4" fmla="*/ 0 h 304800"/>
              <a:gd name="connsiteX0" fmla="*/ 3162300 w 3162300"/>
              <a:gd name="connsiteY0" fmla="*/ 0 h 304800"/>
              <a:gd name="connsiteX1" fmla="*/ 228600 w 3162300"/>
              <a:gd name="connsiteY1" fmla="*/ 0 h 304800"/>
              <a:gd name="connsiteX2" fmla="*/ 0 w 3162300"/>
              <a:gd name="connsiteY2" fmla="*/ 304800 h 304800"/>
              <a:gd name="connsiteX3" fmla="*/ 2953022 w 3162300"/>
              <a:gd name="connsiteY3" fmla="*/ 304800 h 304800"/>
              <a:gd name="connsiteX4" fmla="*/ 3162300 w 3162300"/>
              <a:gd name="connsiteY4" fmla="*/ 0 h 304800"/>
              <a:gd name="connsiteX0" fmla="*/ 3106625 w 3106625"/>
              <a:gd name="connsiteY0" fmla="*/ 0 h 304800"/>
              <a:gd name="connsiteX1" fmla="*/ 228600 w 3106625"/>
              <a:gd name="connsiteY1" fmla="*/ 0 h 304800"/>
              <a:gd name="connsiteX2" fmla="*/ 0 w 3106625"/>
              <a:gd name="connsiteY2" fmla="*/ 304800 h 304800"/>
              <a:gd name="connsiteX3" fmla="*/ 2953022 w 3106625"/>
              <a:gd name="connsiteY3" fmla="*/ 304800 h 304800"/>
              <a:gd name="connsiteX4" fmla="*/ 3106625 w 3106625"/>
              <a:gd name="connsiteY4" fmla="*/ 0 h 304800"/>
              <a:gd name="connsiteX0" fmla="*/ 3149322 w 3149322"/>
              <a:gd name="connsiteY0" fmla="*/ 0 h 304800"/>
              <a:gd name="connsiteX1" fmla="*/ 228600 w 3149322"/>
              <a:gd name="connsiteY1" fmla="*/ 0 h 304800"/>
              <a:gd name="connsiteX2" fmla="*/ 0 w 3149322"/>
              <a:gd name="connsiteY2" fmla="*/ 304800 h 304800"/>
              <a:gd name="connsiteX3" fmla="*/ 2953022 w 3149322"/>
              <a:gd name="connsiteY3" fmla="*/ 304800 h 304800"/>
              <a:gd name="connsiteX4" fmla="*/ 3149322 w 3149322"/>
              <a:gd name="connsiteY4" fmla="*/ 0 h 304800"/>
              <a:gd name="connsiteX0" fmla="*/ 3149322 w 3149322"/>
              <a:gd name="connsiteY0" fmla="*/ 0 h 304800"/>
              <a:gd name="connsiteX1" fmla="*/ 228600 w 3149322"/>
              <a:gd name="connsiteY1" fmla="*/ 0 h 304800"/>
              <a:gd name="connsiteX2" fmla="*/ 0 w 3149322"/>
              <a:gd name="connsiteY2" fmla="*/ 304800 h 304800"/>
              <a:gd name="connsiteX3" fmla="*/ 2938790 w 3149322"/>
              <a:gd name="connsiteY3" fmla="*/ 304800 h 304800"/>
              <a:gd name="connsiteX4" fmla="*/ 3149322 w 3149322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9322" h="304800">
                <a:moveTo>
                  <a:pt x="3149322" y="0"/>
                </a:moveTo>
                <a:lnTo>
                  <a:pt x="228600" y="0"/>
                </a:lnTo>
                <a:lnTo>
                  <a:pt x="0" y="304800"/>
                </a:lnTo>
                <a:lnTo>
                  <a:pt x="2938790" y="304800"/>
                </a:lnTo>
                <a:lnTo>
                  <a:pt x="3149322" y="0"/>
                </a:lnTo>
                <a:close/>
              </a:path>
            </a:pathLst>
          </a:custGeom>
          <a:gradFill>
            <a:gsLst>
              <a:gs pos="0">
                <a:srgbClr val="07589B"/>
              </a:gs>
              <a:gs pos="100000">
                <a:srgbClr val="076EA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3960" tIns="31982" rIns="63960" bIns="31982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  <a:spcBef>
                <a:spcPct val="30000"/>
              </a:spcBef>
              <a:buClr>
                <a:srgbClr val="FFFFFF"/>
              </a:buClr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8519" y="5946034"/>
            <a:ext cx="1434111" cy="187744"/>
          </a:xfrm>
          <a:prstGeom prst="rect">
            <a:avLst/>
          </a:prstGeom>
          <a:noFill/>
        </p:spPr>
        <p:txBody>
          <a:bodyPr wrap="none" lIns="64008" tIns="32004" rIns="64008" bIns="32004" rtlCol="0">
            <a:spAutoFit/>
          </a:bodyPr>
          <a:lstStyle/>
          <a:p>
            <a:r>
              <a:rPr lang="en-US" sz="800" dirty="0" smtClean="0">
                <a:solidFill>
                  <a:srgbClr val="FFFFFF"/>
                </a:solidFill>
                <a:latin typeface="Neo Sans Intel"/>
                <a:ea typeface="+mn-ea"/>
              </a:rPr>
              <a:t>Automotive Solutions Division</a:t>
            </a:r>
            <a:endParaRPr lang="en-US" sz="800" dirty="0">
              <a:solidFill>
                <a:srgbClr val="FFFFFF"/>
              </a:solidFill>
              <a:latin typeface="Neo Sans Inte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9591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6064" r:id="rId1"/>
    <p:sldLayoutId id="2147486065" r:id="rId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100" b="1">
          <a:solidFill>
            <a:schemeClr val="accent2"/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5pPr>
      <a:lvl6pPr marL="457131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6pPr>
      <a:lvl7pPr marL="914263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7pPr>
      <a:lvl8pPr marL="1371395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8pPr>
      <a:lvl9pPr marL="1828527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Neo Sans Intel Medium" pitchFamily="34" charset="0"/>
          <a:cs typeface="Arial" charset="0"/>
        </a:defRPr>
      </a:lvl9pPr>
    </p:titleStyle>
    <p:bodyStyle>
      <a:lvl1pPr marL="225392" indent="-225392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bg2">
            <a:lumMod val="90000"/>
            <a:lumOff val="10000"/>
          </a:schemeClr>
        </a:buClr>
        <a:buSzPct val="130000"/>
        <a:buFont typeface="Arial" pitchFamily="34" charset="0"/>
        <a:buChar char="•"/>
        <a:defRPr sz="2000" b="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+mn-cs"/>
        </a:defRPr>
      </a:lvl1pPr>
      <a:lvl2pPr marL="569829" indent="-225392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bg2">
            <a:lumMod val="90000"/>
            <a:lumOff val="10000"/>
          </a:schemeClr>
        </a:buClr>
        <a:buChar char="–"/>
        <a:defRPr sz="17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2pPr>
      <a:lvl3pPr marL="914263" indent="-225392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bg2">
            <a:lumMod val="90000"/>
            <a:lumOff val="10000"/>
          </a:schemeClr>
        </a:buClr>
        <a:buChar char="–"/>
        <a:defRPr sz="14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3pPr>
      <a:lvl4pPr marL="1382506" indent="-239677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4pPr>
      <a:lvl5pPr marL="1726941" indent="-23015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5pPr>
      <a:lvl6pPr marL="2184073" indent="-23015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6pPr>
      <a:lvl7pPr marL="2641204" indent="-23015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7pPr>
      <a:lvl8pPr marL="3098335" indent="-23015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8pPr>
      <a:lvl9pPr marL="3555466" indent="-23015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3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5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7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9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08517"/>
            <a:ext cx="82296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80068"/>
            <a:ext cx="8228012" cy="453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2"/>
            <a:r>
              <a:rPr lang="en-US" altLang="ja-JP" dirty="0"/>
              <a:t>Second level</a:t>
            </a:r>
          </a:p>
          <a:p>
            <a:pPr lvl="3"/>
            <a:r>
              <a:rPr lang="en-US" altLang="ja-JP" dirty="0"/>
              <a:t>Third level</a:t>
            </a:r>
          </a:p>
          <a:p>
            <a:pPr lvl="4"/>
            <a:r>
              <a:rPr lang="en-US" altLang="ja-JP" dirty="0"/>
              <a:t>Fourth level</a:t>
            </a:r>
          </a:p>
          <a:p>
            <a:pPr lvl="5"/>
            <a:r>
              <a:rPr lang="en-US" altLang="ja-JP" dirty="0"/>
              <a:t>Fifth </a:t>
            </a:r>
            <a:r>
              <a:rPr lang="en-US" altLang="ja-JP" dirty="0" smtClean="0"/>
              <a:t>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98525" y="6416405"/>
            <a:ext cx="139785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dirty="0" smtClean="0">
                <a:solidFill>
                  <a:prstClr val="white"/>
                </a:solidFill>
                <a:latin typeface="Arial"/>
                <a:cs typeface="Arial"/>
              </a:rPr>
              <a:t>INTEL CONFIDENTIAL</a:t>
            </a:r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26988" y="6363416"/>
            <a:ext cx="3617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CF594FA-3B15-0C4C-A0B5-E37CECAF5466}" type="slidenum">
              <a:rPr lang="en-US" sz="800" smtClean="0">
                <a:solidFill>
                  <a:prstClr val="white"/>
                </a:solidFill>
                <a:latin typeface="Verdana" charset="0"/>
                <a:cs typeface="Verdana" charset="0"/>
              </a:rPr>
              <a:pPr eaLnBrk="1" hangingPunct="1">
                <a:defRPr/>
              </a:pPr>
              <a:t>‹#›</a:t>
            </a:fld>
            <a:endParaRPr lang="en-US" sz="800" dirty="0" smtClean="0">
              <a:solidFill>
                <a:prstClr val="white"/>
              </a:solidFill>
              <a:latin typeface="Verdana" charset="0"/>
              <a:cs typeface="Verdana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343682" y="6416405"/>
            <a:ext cx="197055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800" dirty="0" smtClean="0">
                <a:solidFill>
                  <a:prstClr val="white"/>
                </a:solidFill>
                <a:latin typeface="Arial"/>
                <a:cs typeface="Arial"/>
              </a:rPr>
              <a:t>SSG System Software Division</a:t>
            </a:r>
          </a:p>
        </p:txBody>
      </p:sp>
    </p:spTree>
    <p:extLst>
      <p:ext uri="{BB962C8B-B14F-4D97-AF65-F5344CB8AC3E}">
        <p14:creationId xmlns:p14="http://schemas.microsoft.com/office/powerpoint/2010/main" xmlns="" val="169850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80" r:id="rId1"/>
    <p:sldLayoutId id="2147486081" r:id="rId2"/>
    <p:sldLayoutId id="2147486082" r:id="rId3"/>
    <p:sldLayoutId id="2147486083" r:id="rId4"/>
    <p:sldLayoutId id="2147486084" r:id="rId5"/>
    <p:sldLayoutId id="2147486085" r:id="rId6"/>
    <p:sldLayoutId id="2147486086" r:id="rId7"/>
    <p:sldLayoutId id="2147486087" r:id="rId8"/>
    <p:sldLayoutId id="2147486088" r:id="rId9"/>
    <p:sldLayoutId id="2147486089" r:id="rId10"/>
    <p:sldLayoutId id="2147486090" r:id="rId11"/>
    <p:sldLayoutId id="2147486091" r:id="rId12"/>
    <p:sldLayoutId id="2147486092" r:id="rId13"/>
    <p:sldLayoutId id="2147486093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/>
          <a:ea typeface="ＭＳ Ｐゴシック" charset="0"/>
          <a:cs typeface="Arial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  <a:ea typeface="ＭＳ Ｐゴシック" charset="0"/>
          <a:cs typeface="Arial" pitchFamily="34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  <a:ea typeface="ＭＳ Ｐゴシック" charset="0"/>
          <a:cs typeface="Arial" pitchFamily="34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  <a:ea typeface="ＭＳ Ｐゴシック" charset="0"/>
          <a:cs typeface="Arial" pitchFamily="34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600" b="1">
          <a:solidFill>
            <a:srgbClr val="404040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Font typeface="Arial"/>
        <a:buChar char="•"/>
        <a:defRPr sz="2000">
          <a:solidFill>
            <a:srgbClr val="464749"/>
          </a:solidFill>
          <a:latin typeface="Arial"/>
          <a:ea typeface="ＭＳ Ｐゴシック" charset="0"/>
          <a:cs typeface="Arial"/>
        </a:defRPr>
      </a:lvl1pPr>
      <a:lvl2pPr marL="185738" indent="-1841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rgbClr val="404040"/>
          </a:solidFill>
          <a:latin typeface="Arial"/>
          <a:ea typeface="ＭＳ Ｐゴシック" charset="0"/>
          <a:cs typeface="Arial"/>
        </a:defRPr>
      </a:lvl2pPr>
      <a:lvl3pPr marL="411480" indent="-227013" algn="l" rtl="0" eaLnBrk="0" fontAlgn="base" hangingPunct="0">
        <a:spcBef>
          <a:spcPts val="300"/>
        </a:spcBef>
        <a:spcAft>
          <a:spcPct val="0"/>
        </a:spcAft>
        <a:buClr>
          <a:schemeClr val="bg2"/>
        </a:buClr>
        <a:buFont typeface="Arial"/>
        <a:buChar char="•"/>
        <a:defRPr spc="0">
          <a:solidFill>
            <a:srgbClr val="464749"/>
          </a:solidFill>
          <a:latin typeface="Arial"/>
          <a:ea typeface="ＭＳ Ｐゴシック" charset="0"/>
          <a:cs typeface="Arial"/>
        </a:defRPr>
      </a:lvl3pPr>
      <a:lvl4pPr marL="568325" indent="-1524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/>
        <a:buChar char="•"/>
        <a:defRPr sz="1600">
          <a:solidFill>
            <a:srgbClr val="464749"/>
          </a:solidFill>
          <a:latin typeface="Arial"/>
          <a:ea typeface="ＭＳ Ｐゴシック" charset="0"/>
          <a:cs typeface="Arial"/>
        </a:defRPr>
      </a:lvl4pPr>
      <a:lvl5pPr marL="762000" indent="-1920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/>
        <a:buChar char="•"/>
        <a:defRPr sz="1600">
          <a:solidFill>
            <a:srgbClr val="464749"/>
          </a:solidFill>
          <a:latin typeface="Arial"/>
          <a:ea typeface="Verdana" charset="0"/>
          <a:cs typeface="Arial"/>
        </a:defRPr>
      </a:lvl5pPr>
      <a:lvl6pPr marL="1312862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/>
        <a:buChar char="•"/>
        <a:defRPr sz="1600">
          <a:solidFill>
            <a:srgbClr val="464749"/>
          </a:solidFill>
          <a:latin typeface="+mn-lt"/>
          <a:cs typeface="+mn-cs"/>
        </a:defRPr>
      </a:lvl6pPr>
      <a:lvl7pPr marL="1484312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None/>
        <a:defRPr sz="1600">
          <a:solidFill>
            <a:schemeClr val="tx1"/>
          </a:solidFill>
          <a:latin typeface="+mn-lt"/>
          <a:cs typeface="+mn-cs"/>
        </a:defRPr>
      </a:lvl7pPr>
      <a:lvl8pPr marL="21336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5908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vcs.w3.org/hg/speech-api/raw-file/9a0075d25326/speechapi.html" TargetMode="External"/><Relationship Id="rId2" Type="http://schemas.openxmlformats.org/officeDocument/2006/relationships/hyperlink" Target="http://www.w3.org/TR/2013/WD-runtime-20130321/" TargetMode="External"/><Relationship Id="rId1" Type="http://schemas.openxmlformats.org/officeDocument/2006/relationships/slideLayout" Target="../slideLayouts/slideLayout32.xml"/><Relationship Id="rId5" Type="http://schemas.openxmlformats.org/officeDocument/2006/relationships/hyperlink" Target="http://darobin.github.io/api-design-cookbook/" TargetMode="External"/><Relationship Id="rId4" Type="http://schemas.openxmlformats.org/officeDocument/2006/relationships/hyperlink" Target="http://www.w3.org/TR/2012/PR-geolocation-API-20120510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community/autowebplatform/wiki/Main_Page/CollectionOfApis" TargetMode="External"/><Relationship Id="rId2" Type="http://schemas.openxmlformats.org/officeDocument/2006/relationships/hyperlink" Target="http://www.w3.org/2012/08/web-and-automotive/summary.html" TargetMode="External"/><Relationship Id="rId1" Type="http://schemas.openxmlformats.org/officeDocument/2006/relationships/slideLayout" Target="../slideLayouts/slideLayout32.xml"/><Relationship Id="rId5" Type="http://schemas.openxmlformats.org/officeDocument/2006/relationships/hyperlink" Target="http://www.w3.org/community/autowebplatform/wiki/Main_Page" TargetMode="External"/><Relationship Id="rId4" Type="http://schemas.openxmlformats.org/officeDocument/2006/relationships/hyperlink" Target="http://www.w3.org/2011/webtv/wiki/TF_handling_rul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rc.w3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nal-autowebplatform@w3.org" TargetMode="External"/><Relationship Id="rId2" Type="http://schemas.openxmlformats.org/officeDocument/2006/relationships/hyperlink" Target="mailto:public-autowebplatform@w3.org" TargetMode="External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webinos.org/specifications/api/vehicle.html" TargetMode="External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ctrTitle"/>
          </p:nvPr>
        </p:nvSpPr>
        <p:spPr>
          <a:xfrm>
            <a:off x="310551" y="1376236"/>
            <a:ext cx="8298611" cy="151524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W3C Automotive and Web Platform Business Group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957014" y="3802517"/>
            <a:ext cx="2760685" cy="352227"/>
          </a:xfrm>
        </p:spPr>
        <p:txBody>
          <a:bodyPr/>
          <a:lstStyle/>
          <a:p>
            <a:r>
              <a:rPr lang="en-US" dirty="0" smtClean="0"/>
              <a:t>May 29, 2013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27" y="1078906"/>
            <a:ext cx="8228012" cy="4536017"/>
          </a:xfrm>
        </p:spPr>
        <p:txBody>
          <a:bodyPr/>
          <a:lstStyle/>
          <a:p>
            <a:r>
              <a:rPr lang="en-US" sz="1900" dirty="0" smtClean="0"/>
              <a:t>All participants are encouraged to</a:t>
            </a:r>
          </a:p>
          <a:p>
            <a:pPr lvl="1"/>
            <a:r>
              <a:rPr lang="en-US" sz="1900" dirty="0" smtClean="0"/>
              <a:t>Attend group’s </a:t>
            </a:r>
            <a:r>
              <a:rPr lang="en-US" sz="1900" dirty="0"/>
              <a:t>formal meetings</a:t>
            </a:r>
          </a:p>
          <a:p>
            <a:pPr lvl="1"/>
            <a:r>
              <a:rPr lang="en-US" sz="1900" dirty="0" smtClean="0"/>
              <a:t>Follow and participate in mailing </a:t>
            </a:r>
            <a:r>
              <a:rPr lang="en-US" sz="1900" dirty="0"/>
              <a:t>list </a:t>
            </a:r>
            <a:r>
              <a:rPr lang="en-US" sz="1900" dirty="0" smtClean="0"/>
              <a:t>(+IRC) discussions – all </a:t>
            </a:r>
            <a:r>
              <a:rPr lang="en-US" sz="1900" dirty="0"/>
              <a:t>technical </a:t>
            </a:r>
            <a:r>
              <a:rPr lang="en-US" sz="1900" dirty="0" smtClean="0"/>
              <a:t>discussions should happen on the group’s mailing list(s)</a:t>
            </a:r>
          </a:p>
          <a:p>
            <a:pPr lvl="1"/>
            <a:r>
              <a:rPr lang="en-US" sz="1900" dirty="0"/>
              <a:t>Review draft proposals, </a:t>
            </a:r>
            <a:r>
              <a:rPr lang="en-US" sz="1900" dirty="0" smtClean="0"/>
              <a:t>propose </a:t>
            </a:r>
            <a:r>
              <a:rPr lang="en-US" sz="1900" dirty="0"/>
              <a:t>changes, </a:t>
            </a:r>
            <a:r>
              <a:rPr lang="en-US" sz="1900" dirty="0" smtClean="0"/>
              <a:t>fix </a:t>
            </a:r>
            <a:r>
              <a:rPr lang="en-US" sz="1900" dirty="0"/>
              <a:t>spec bugs</a:t>
            </a:r>
          </a:p>
          <a:p>
            <a:r>
              <a:rPr lang="en-US" sz="1900" dirty="0" smtClean="0"/>
              <a:t>Editor’s responsibilities</a:t>
            </a:r>
            <a:endParaRPr lang="en-US" sz="1900" dirty="0"/>
          </a:p>
          <a:p>
            <a:pPr lvl="1"/>
            <a:r>
              <a:rPr lang="en-US" sz="1900" dirty="0" smtClean="0"/>
              <a:t>Edits the spec based on group consensus</a:t>
            </a:r>
          </a:p>
          <a:p>
            <a:pPr lvl="1"/>
            <a:r>
              <a:rPr lang="en-US" sz="1900" dirty="0" smtClean="0"/>
              <a:t>Follows group’s technical discussion and integrate proposed changes</a:t>
            </a:r>
          </a:p>
          <a:p>
            <a:pPr lvl="1"/>
            <a:r>
              <a:rPr lang="en-US" sz="1900" dirty="0" smtClean="0"/>
              <a:t>Makes sure someone in the group responds to comments submitted to the spec(s)</a:t>
            </a:r>
            <a:endParaRPr lang="en-US" sz="1900" dirty="0"/>
          </a:p>
          <a:p>
            <a:r>
              <a:rPr lang="en-US" sz="1900" dirty="0"/>
              <a:t>Practicalities</a:t>
            </a:r>
          </a:p>
          <a:p>
            <a:pPr lvl="1"/>
            <a:r>
              <a:rPr lang="en-US" sz="1900" dirty="0"/>
              <a:t>Each spec needs at least one active editor</a:t>
            </a:r>
          </a:p>
          <a:p>
            <a:pPr lvl="1"/>
            <a:r>
              <a:rPr lang="en-US" sz="1900" dirty="0"/>
              <a:t>The group agrees on the work mode such as “commit-then-review” vs. “review-then-commit” together with the editor(s)</a:t>
            </a:r>
          </a:p>
          <a:p>
            <a:pPr lvl="1"/>
            <a:endParaRPr lang="en-US" sz="19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857956" y="6393616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805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928861"/>
            <a:ext cx="8228012" cy="525441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the problem to solve, list use cases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 requirements for each use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Share the use cases and requirements with the group, adjust based on feedback from the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existing proposals, come up with new proposals, keep the proposal as simple as possible and defer “nice to haves” for later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how well the proposals address the use cases and meet the requirements, choose/create/merge a proposal that the group thinks is the best fit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smtClean="0"/>
              <a:t>draft spec, </a:t>
            </a:r>
            <a:r>
              <a:rPr lang="en-US" dirty="0" smtClean="0"/>
              <a:t>tests, publish spec snapshot(s)</a:t>
            </a:r>
          </a:p>
          <a:p>
            <a:pPr marL="0" indent="0">
              <a:buNone/>
            </a:pPr>
            <a:r>
              <a:rPr lang="en-US" b="1" dirty="0" smtClean="0"/>
              <a:t>Finally: “</a:t>
            </a:r>
            <a:r>
              <a:rPr lang="en-US" b="1" dirty="0"/>
              <a:t>Some (but not all) Business Group Specifications are expected to serve as input to a Working Group.”</a:t>
            </a:r>
          </a:p>
          <a:p>
            <a:pPr marL="457200" indent="-457200">
              <a:buFont typeface="+mj-lt"/>
              <a:buAutoNum type="arabicPeriod"/>
            </a:pPr>
            <a:endParaRPr lang="en-US" i="1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85665" y="6365908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39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Organization of a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52717"/>
            <a:ext cx="8228012" cy="5153854"/>
          </a:xfrm>
        </p:spPr>
        <p:txBody>
          <a:bodyPr/>
          <a:lstStyle/>
          <a:p>
            <a:r>
              <a:rPr lang="en-US" dirty="0" smtClean="0"/>
              <a:t>Introduction – an overview of the technology</a:t>
            </a:r>
          </a:p>
          <a:p>
            <a:r>
              <a:rPr lang="en-US" dirty="0"/>
              <a:t>Conformance – </a:t>
            </a:r>
            <a:r>
              <a:rPr lang="en-US" dirty="0" smtClean="0"/>
              <a:t>how </a:t>
            </a:r>
            <a:r>
              <a:rPr lang="en-US" dirty="0"/>
              <a:t>conformance is determined in </a:t>
            </a:r>
            <a:r>
              <a:rPr lang="en-US" dirty="0" smtClean="0"/>
              <a:t>the spec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“Everything in this specification is normative except for diagrams, examples, notes and sections marked non-</a:t>
            </a:r>
            <a:r>
              <a:rPr lang="en-US" dirty="0" smtClean="0"/>
              <a:t>normative. […] A </a:t>
            </a:r>
            <a:r>
              <a:rPr lang="en-US" dirty="0"/>
              <a:t>user agent must also be a conforming implementation of DOM4.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Terminology – definitions of terms used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/>
              <a:t>“The </a:t>
            </a:r>
            <a:r>
              <a:rPr lang="en-US" dirty="0"/>
              <a:t>term </a:t>
            </a:r>
            <a:r>
              <a:rPr lang="en-US" i="1" dirty="0"/>
              <a:t>user credentials</a:t>
            </a:r>
            <a:r>
              <a:rPr lang="en-US" dirty="0"/>
              <a:t> for the purposes of this specification means cookies, HTTP authentication, and client-side SSL </a:t>
            </a:r>
            <a:r>
              <a:rPr lang="en-US" dirty="0" smtClean="0"/>
              <a:t>certificates.”</a:t>
            </a:r>
          </a:p>
          <a:p>
            <a:r>
              <a:rPr lang="en-US" b="1" dirty="0" smtClean="0"/>
              <a:t>Content</a:t>
            </a:r>
          </a:p>
          <a:p>
            <a:pPr lvl="1"/>
            <a:r>
              <a:rPr lang="en-US" b="1" dirty="0" smtClean="0"/>
              <a:t>Normative – requirements and definitions</a:t>
            </a:r>
          </a:p>
          <a:p>
            <a:pPr lvl="1"/>
            <a:r>
              <a:rPr lang="en-US" b="1" dirty="0" smtClean="0"/>
              <a:t>Informative – everything else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Acknowledgements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75270" y="4438876"/>
            <a:ext cx="2644836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/>
              <a:t>Specs should follow </a:t>
            </a:r>
            <a:r>
              <a:rPr lang="en-US" sz="2000" dirty="0"/>
              <a:t>the patterns and style established by other </a:t>
            </a:r>
            <a:r>
              <a:rPr lang="en-US" sz="2000" dirty="0" smtClean="0"/>
              <a:t>specs.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1" y="6407471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0520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</a:t>
            </a:r>
            <a:r>
              <a:rPr lang="en-US" dirty="0" smtClean="0"/>
              <a:t>Organization </a:t>
            </a:r>
            <a:r>
              <a:rPr lang="en-US" dirty="0"/>
              <a:t>of a S</a:t>
            </a:r>
            <a:r>
              <a:rPr lang="en-US" dirty="0" smtClean="0"/>
              <a:t>pec: Content (detailed)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52716"/>
            <a:ext cx="8228012" cy="5153855"/>
          </a:xfrm>
        </p:spPr>
        <p:txBody>
          <a:bodyPr/>
          <a:lstStyle/>
          <a:p>
            <a:r>
              <a:rPr lang="en-US" dirty="0" smtClean="0"/>
              <a:t>Normative</a:t>
            </a:r>
          </a:p>
          <a:p>
            <a:pPr lvl="1"/>
            <a:r>
              <a:rPr lang="en-US" dirty="0"/>
              <a:t>Interface </a:t>
            </a:r>
            <a:r>
              <a:rPr lang="en-US" dirty="0" smtClean="0"/>
              <a:t>definition – Web </a:t>
            </a:r>
            <a:r>
              <a:rPr lang="en-US" dirty="0"/>
              <a:t>APIs are defined using Web IDL, e.g.: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Requirements and definitions</a:t>
            </a:r>
          </a:p>
          <a:p>
            <a:pPr lvl="2"/>
            <a:r>
              <a:rPr lang="en-US" dirty="0" smtClean="0"/>
              <a:t>“</a:t>
            </a:r>
            <a:r>
              <a:rPr lang="en-US" dirty="0"/>
              <a:t>The </a:t>
            </a:r>
            <a:r>
              <a:rPr lang="en-US" dirty="0" err="1"/>
              <a:t>XMLHttpRequest</a:t>
            </a:r>
            <a:r>
              <a:rPr lang="en-US" dirty="0"/>
              <a:t>(options) constructor MUST run these steps”</a:t>
            </a:r>
          </a:p>
          <a:p>
            <a:pPr lvl="1"/>
            <a:r>
              <a:rPr lang="en-US" dirty="0" smtClean="0"/>
              <a:t>Use RFC2119 terms </a:t>
            </a:r>
            <a:r>
              <a:rPr lang="en-US" i="1" dirty="0" smtClean="0"/>
              <a:t>must</a:t>
            </a:r>
            <a:r>
              <a:rPr lang="en-US" dirty="0" smtClean="0"/>
              <a:t>, </a:t>
            </a:r>
            <a:r>
              <a:rPr lang="en-US" i="1" dirty="0" smtClean="0"/>
              <a:t>should</a:t>
            </a:r>
            <a:r>
              <a:rPr lang="en-US" dirty="0" smtClean="0"/>
              <a:t>, </a:t>
            </a:r>
            <a:r>
              <a:rPr lang="en-US" i="1" dirty="0" smtClean="0"/>
              <a:t>may</a:t>
            </a:r>
          </a:p>
          <a:p>
            <a:pPr lvl="1"/>
            <a:r>
              <a:rPr lang="en-US" dirty="0" smtClean="0"/>
              <a:t>Normative </a:t>
            </a:r>
            <a:r>
              <a:rPr lang="en-US" i="1" dirty="0" smtClean="0"/>
              <a:t>must</a:t>
            </a:r>
            <a:r>
              <a:rPr lang="en-US" dirty="0" smtClean="0"/>
              <a:t> statements should be testable</a:t>
            </a:r>
          </a:p>
          <a:p>
            <a:r>
              <a:rPr lang="en-US" dirty="0" smtClean="0"/>
              <a:t>Informative</a:t>
            </a:r>
          </a:p>
          <a:p>
            <a:pPr lvl="1"/>
            <a:r>
              <a:rPr lang="en-US" dirty="0"/>
              <a:t>Everything that is not normative, e.g. </a:t>
            </a:r>
            <a:r>
              <a:rPr lang="en-US" dirty="0" smtClean="0"/>
              <a:t>use cases, code </a:t>
            </a:r>
            <a:r>
              <a:rPr lang="en-US" dirty="0"/>
              <a:t>examples, diagrams</a:t>
            </a:r>
          </a:p>
          <a:p>
            <a:pPr lvl="1"/>
            <a:r>
              <a:rPr lang="en-US" dirty="0" smtClean="0"/>
              <a:t>Must not use RFC2119 keywords, use “can” or “is” instead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5238" y="1772629"/>
            <a:ext cx="6002590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ndale Mono"/>
                <a:cs typeface="Andale Mono"/>
              </a:rPr>
              <a:t>[Constructor(optional </a:t>
            </a:r>
            <a:r>
              <a:rPr lang="en-US" sz="1400" dirty="0" err="1">
                <a:latin typeface="Andale Mono"/>
                <a:cs typeface="Andale Mono"/>
              </a:rPr>
              <a:t>XMLHttpRequestOptions</a:t>
            </a:r>
            <a:r>
              <a:rPr lang="en-US" sz="1400" dirty="0">
                <a:latin typeface="Andale Mono"/>
                <a:cs typeface="Andale Mono"/>
              </a:rPr>
              <a:t> options)]</a:t>
            </a:r>
            <a:br>
              <a:rPr lang="en-US" sz="1400" dirty="0">
                <a:latin typeface="Andale Mono"/>
                <a:cs typeface="Andale Mono"/>
              </a:rPr>
            </a:br>
            <a:r>
              <a:rPr lang="en-US" sz="1400" dirty="0">
                <a:latin typeface="Andale Mono"/>
                <a:cs typeface="Andale Mono"/>
              </a:rPr>
              <a:t>interface </a:t>
            </a:r>
            <a:r>
              <a:rPr lang="en-US" sz="1400" dirty="0" err="1">
                <a:latin typeface="Andale Mono"/>
                <a:cs typeface="Andale Mono"/>
              </a:rPr>
              <a:t>XMLHttpRequest</a:t>
            </a:r>
            <a:r>
              <a:rPr lang="en-US" sz="1400" dirty="0">
                <a:latin typeface="Andale Mono"/>
                <a:cs typeface="Andale Mono"/>
              </a:rPr>
              <a:t> : </a:t>
            </a:r>
            <a:r>
              <a:rPr lang="en-US" sz="1400" dirty="0" err="1">
                <a:latin typeface="Andale Mono"/>
                <a:cs typeface="Andale Mono"/>
              </a:rPr>
              <a:t>XMLHttpRequestEventTarget</a:t>
            </a:r>
            <a:r>
              <a:rPr lang="en-US" sz="1400" dirty="0">
                <a:latin typeface="Andale Mono"/>
                <a:cs typeface="Andale Mono"/>
              </a:rPr>
              <a:t> {</a:t>
            </a:r>
            <a:br>
              <a:rPr lang="en-US" sz="1400" dirty="0">
                <a:latin typeface="Andale Mono"/>
                <a:cs typeface="Andale Mono"/>
              </a:rPr>
            </a:br>
            <a:r>
              <a:rPr lang="en-US" sz="1400" dirty="0">
                <a:latin typeface="Andale Mono"/>
                <a:cs typeface="Andale Mono"/>
              </a:rPr>
              <a:t>   // event handler</a:t>
            </a:r>
            <a:br>
              <a:rPr lang="en-US" sz="1400" dirty="0">
                <a:latin typeface="Andale Mono"/>
                <a:cs typeface="Andale Mono"/>
              </a:rPr>
            </a:br>
            <a:r>
              <a:rPr lang="en-US" sz="1400" dirty="0">
                <a:latin typeface="Andale Mono"/>
                <a:cs typeface="Andale Mono"/>
              </a:rPr>
              <a:t>   attribute </a:t>
            </a:r>
            <a:r>
              <a:rPr lang="en-US" sz="1400" dirty="0" err="1">
                <a:latin typeface="Andale Mono"/>
                <a:cs typeface="Andale Mono"/>
              </a:rPr>
              <a:t>EventHandler</a:t>
            </a:r>
            <a:r>
              <a:rPr lang="en-US" sz="1400" dirty="0">
                <a:latin typeface="Andale Mono"/>
                <a:cs typeface="Andale Mono"/>
              </a:rPr>
              <a:t> </a:t>
            </a:r>
            <a:r>
              <a:rPr lang="en-US" sz="1400" dirty="0" err="1">
                <a:latin typeface="Andale Mono"/>
                <a:cs typeface="Andale Mono"/>
              </a:rPr>
              <a:t>onreadystatechange</a:t>
            </a:r>
            <a:r>
              <a:rPr lang="en-US" sz="1400" dirty="0">
                <a:latin typeface="Andale Mono"/>
                <a:cs typeface="Andale Mono"/>
              </a:rPr>
              <a:t>;</a:t>
            </a:r>
            <a:br>
              <a:rPr lang="en-US" sz="1400" dirty="0">
                <a:latin typeface="Andale Mono"/>
                <a:cs typeface="Andale Mono"/>
              </a:rPr>
            </a:br>
            <a:r>
              <a:rPr lang="en-US" sz="1400" dirty="0">
                <a:latin typeface="Andale Mono"/>
                <a:cs typeface="Andale Mono"/>
              </a:rPr>
              <a:t>   // …</a:t>
            </a:r>
            <a:br>
              <a:rPr lang="en-US" sz="1400" dirty="0">
                <a:latin typeface="Andale Mono"/>
                <a:cs typeface="Andale Mono"/>
              </a:rPr>
            </a:br>
            <a:r>
              <a:rPr lang="en-US" sz="1400" dirty="0">
                <a:latin typeface="Andale Mono"/>
                <a:cs typeface="Andale Mono"/>
              </a:rPr>
              <a:t>}</a:t>
            </a:r>
            <a:r>
              <a:rPr lang="en-US" sz="1400" dirty="0" smtClean="0">
                <a:latin typeface="Andale Mono"/>
                <a:cs typeface="Andale Mono"/>
              </a:rPr>
              <a:t>;</a:t>
            </a:r>
            <a:endParaRPr lang="en-US" sz="1400" dirty="0">
              <a:latin typeface="Andale Mono"/>
              <a:cs typeface="Andale Mono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79762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3817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Examples and Tools for Specs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Draft spec should follow existing W3C specs like:</a:t>
            </a:r>
          </a:p>
          <a:p>
            <a:pPr lvl="3">
              <a:buFont typeface="Wingdings" pitchFamily="2" charset="2"/>
              <a:buChar char="§"/>
            </a:pPr>
            <a:r>
              <a:rPr lang="en-US" sz="1400" dirty="0" smtClean="0">
                <a:hlinkClick r:id="rId2"/>
              </a:rPr>
              <a:t>http://www.w3.org/TR/2013/WD-runtime-20130321/</a:t>
            </a:r>
            <a:r>
              <a:rPr lang="en-US" sz="1400" dirty="0" smtClean="0"/>
              <a:t> (Runtime and Security Model for Web Apps)</a:t>
            </a:r>
          </a:p>
          <a:p>
            <a:pPr lvl="3">
              <a:buFont typeface="Wingdings" pitchFamily="2" charset="2"/>
              <a:buChar char="§"/>
            </a:pPr>
            <a:r>
              <a:rPr lang="en-US" sz="1400" dirty="0" smtClean="0">
                <a:hlinkClick r:id="rId3"/>
              </a:rPr>
              <a:t>https://dvcs.w3.org/hg/speech-api/raw-file/9a0075d25326/speechapi.html</a:t>
            </a:r>
            <a:r>
              <a:rPr lang="en-US" sz="1400" dirty="0" smtClean="0"/>
              <a:t> (Web Speech API from a W3C Community Group)</a:t>
            </a:r>
          </a:p>
          <a:p>
            <a:pPr lvl="3">
              <a:buFont typeface="Wingdings" pitchFamily="2" charset="2"/>
              <a:buChar char="§"/>
            </a:pPr>
            <a:r>
              <a:rPr lang="en-US" sz="1400" dirty="0" smtClean="0">
                <a:hlinkClick r:id="rId4"/>
              </a:rPr>
              <a:t>http://www.w3.org/TR/2012/PR-geolocation-API-20120510/</a:t>
            </a:r>
            <a:r>
              <a:rPr lang="en-US" sz="1400" dirty="0" smtClean="0"/>
              <a:t> (</a:t>
            </a:r>
            <a:r>
              <a:rPr lang="en-US" sz="1400" dirty="0" err="1" smtClean="0"/>
              <a:t>Geolocation</a:t>
            </a:r>
            <a:r>
              <a:rPr lang="en-US" sz="1400" dirty="0" smtClean="0"/>
              <a:t> API)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Good tool to use as an editor of a spec: </a:t>
            </a:r>
            <a:r>
              <a:rPr lang="en-US" u="sng" dirty="0" smtClean="0">
                <a:hlinkClick r:id="rId5"/>
              </a:rPr>
              <a:t>http://darobin.github.io/api-design-cookbook/</a:t>
            </a:r>
            <a:endParaRPr lang="en-US" u="sng" dirty="0" smtClean="0"/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Helps to understand “how to use </a:t>
            </a:r>
            <a:r>
              <a:rPr lang="en-US" dirty="0" err="1" smtClean="0"/>
              <a:t>WebIDL</a:t>
            </a:r>
            <a:r>
              <a:rPr lang="en-US" dirty="0" smtClean="0"/>
              <a:t> to design Web APIs”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It’s not officially supported or endorsed by W3C but it’s still a good reference doc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Food for thought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Think about your interest in being an editor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899520" y="6365907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Next Gen Navigation Web </a:t>
            </a:r>
            <a:r>
              <a:rPr lang="en-US" dirty="0" smtClean="0"/>
              <a:t>APIs - Intel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ISO 13185 Intelligent Transport Systems – </a:t>
            </a:r>
            <a:br>
              <a:rPr lang="en-US" dirty="0" smtClean="0"/>
            </a:br>
            <a:r>
              <a:rPr lang="en-US" dirty="0" smtClean="0"/>
              <a:t>Vehicle Interface </a:t>
            </a:r>
            <a:r>
              <a:rPr lang="en-US" dirty="0" smtClean="0"/>
              <a:t> - JARI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6953" y="745834"/>
            <a:ext cx="8764171" cy="5251714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sz="1800" dirty="0" smtClean="0"/>
              <a:t>Looking beyond vehicle data, what’s to tackle next?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 smtClean="0"/>
              <a:t>Recommend looking at all of the papers and presentations from the W3C Automotive and Web Workshop last fall: </a:t>
            </a:r>
            <a:r>
              <a:rPr lang="en-US" sz="1200" dirty="0" smtClean="0">
                <a:hlinkClick r:id="rId2"/>
              </a:rPr>
              <a:t>http://www.w3.org/2012/08/web-and-automotive/summary.html </a:t>
            </a:r>
            <a:endParaRPr lang="en-US" sz="1200" dirty="0" smtClean="0"/>
          </a:p>
          <a:p>
            <a:pPr lvl="4">
              <a:buFont typeface="Wingdings" pitchFamily="2" charset="2"/>
              <a:buChar char="§"/>
            </a:pPr>
            <a:r>
              <a:rPr lang="en-US" sz="1200" dirty="0" smtClean="0"/>
              <a:t>UI Constraints (driver safety, distraction and adjusting the GUI)</a:t>
            </a:r>
          </a:p>
          <a:p>
            <a:pPr lvl="4">
              <a:buFont typeface="Wingdings" pitchFamily="2" charset="2"/>
              <a:buChar char="§"/>
            </a:pPr>
            <a:r>
              <a:rPr lang="en-US" sz="1200" dirty="0" smtClean="0"/>
              <a:t>Application Security and Safety (handling different input controls)</a:t>
            </a:r>
          </a:p>
          <a:p>
            <a:pPr lvl="4">
              <a:buFont typeface="Wingdings" pitchFamily="2" charset="2"/>
              <a:buChar char="§"/>
            </a:pPr>
            <a:r>
              <a:rPr lang="en-US" sz="1200" dirty="0" smtClean="0"/>
              <a:t>Navigation (see W3C </a:t>
            </a:r>
            <a:r>
              <a:rPr lang="en-US" sz="1200" dirty="0" err="1" smtClean="0"/>
              <a:t>Geolocation</a:t>
            </a:r>
            <a:r>
              <a:rPr lang="en-US" sz="1200" dirty="0" smtClean="0"/>
              <a:t> API)</a:t>
            </a:r>
          </a:p>
          <a:p>
            <a:pPr lvl="4">
              <a:buFont typeface="Wingdings" pitchFamily="2" charset="2"/>
              <a:buChar char="§"/>
            </a:pPr>
            <a:r>
              <a:rPr lang="en-US" sz="1200" dirty="0" smtClean="0"/>
              <a:t>Voice Recognition (see W3C Web Speech API)</a:t>
            </a:r>
          </a:p>
          <a:p>
            <a:pPr lvl="4">
              <a:buFont typeface="Wingdings" pitchFamily="2" charset="2"/>
              <a:buChar char="§"/>
            </a:pPr>
            <a:r>
              <a:rPr lang="en-US" sz="1200" dirty="0" smtClean="0"/>
              <a:t>Audio Policy Management (addressing policy and management of multiple sinks and sources)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smtClean="0"/>
              <a:t>List of potential areas (15 of them) to focus on next:</a:t>
            </a:r>
          </a:p>
          <a:p>
            <a:pPr lvl="2">
              <a:buFont typeface="Wingdings" pitchFamily="2" charset="2"/>
              <a:buChar char="§"/>
            </a:pPr>
            <a:r>
              <a:rPr lang="en-US" sz="1400" dirty="0" smtClean="0">
                <a:hlinkClick r:id="rId3"/>
              </a:rPr>
              <a:t>http://www.w3.org/community/autowebplatform/wiki/Main_Page/CollectionOfApis</a:t>
            </a:r>
            <a:r>
              <a:rPr lang="en-US" sz="14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smtClean="0"/>
              <a:t>Should we break into task forces to research various topics?</a:t>
            </a:r>
          </a:p>
          <a:p>
            <a:pPr lvl="2">
              <a:buFont typeface="Wingdings" pitchFamily="2" charset="2"/>
              <a:buChar char="§"/>
            </a:pPr>
            <a:r>
              <a:rPr lang="en-US" sz="1400" dirty="0" smtClean="0"/>
              <a:t>Example model we could follow: </a:t>
            </a:r>
            <a:r>
              <a:rPr lang="en-US" sz="1400" u="sng" dirty="0" smtClean="0">
                <a:hlinkClick r:id="rId4"/>
              </a:rPr>
              <a:t>http://www.w3.org/2011/webtv/wiki/TF_handling_rule</a:t>
            </a:r>
            <a:endParaRPr lang="en-US" sz="1400" u="sng" dirty="0" smtClean="0"/>
          </a:p>
          <a:p>
            <a:pPr lvl="2">
              <a:buFont typeface="Wingdings" pitchFamily="2" charset="2"/>
              <a:buChar char="§"/>
            </a:pPr>
            <a:r>
              <a:rPr lang="en-US" sz="1400" dirty="0" smtClean="0"/>
              <a:t>Task force area specific Wiki pages: </a:t>
            </a:r>
            <a:r>
              <a:rPr lang="en-US" sz="1400" dirty="0" smtClean="0">
                <a:hlinkClick r:id="rId5"/>
              </a:rPr>
              <a:t>http://www.w3.org/community/autowebplatform/wiki/Main_Page#Sub_Task_Teams</a:t>
            </a:r>
            <a:r>
              <a:rPr lang="en-US" sz="14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smtClean="0"/>
              <a:t>Conf Calls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 smtClean="0"/>
              <a:t>How often should we have them?  Every 2 weeks, every month?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 smtClean="0"/>
              <a:t>Next F2F?  If so, where? When?</a:t>
            </a:r>
          </a:p>
          <a:p>
            <a:pPr lvl="0">
              <a:buFont typeface="Wingdings" pitchFamily="2" charset="2"/>
              <a:buChar char="§"/>
            </a:pPr>
            <a:r>
              <a:rPr lang="en-US" sz="1800" dirty="0" smtClean="0"/>
              <a:t>Decisions should be discussed and made online and through the email </a:t>
            </a:r>
            <a:r>
              <a:rPr lang="en-US" sz="1800" dirty="0" err="1" smtClean="0"/>
              <a:t>distro</a:t>
            </a:r>
            <a:r>
              <a:rPr lang="en-US" sz="1800" dirty="0" smtClean="0"/>
              <a:t> list</a:t>
            </a:r>
          </a:p>
          <a:p>
            <a:pPr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Group Photo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err="1" smtClean="0"/>
              <a:t>Practicals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 lvl="0">
              <a:buNone/>
            </a:pPr>
            <a:r>
              <a:rPr lang="en-US" sz="2400" dirty="0" smtClean="0"/>
              <a:t>Meeting Minutes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IRC - </a:t>
            </a:r>
            <a:r>
              <a:rPr lang="en-US" sz="2400" u="sng" dirty="0" smtClean="0">
                <a:hlinkClick r:id="rId3"/>
              </a:rPr>
              <a:t>http://irc.w3.org</a:t>
            </a:r>
            <a:r>
              <a:rPr lang="en-US" sz="2400" dirty="0" smtClean="0"/>
              <a:t> with a web browsers and we can specify the channel name "#auto" on that portal page to join the channel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Need volunteers to take notes for each topic area (primary/secondary):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Intros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Public v Private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IVI to Smartphone API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Vehicle Data Web API Specs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Scope of Spec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Roles and Responsibilities/Process/Organization of a Spec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Intelligent Transport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Next Gen Web Navigation APIs (?/?)</a:t>
            </a:r>
          </a:p>
          <a:p>
            <a:pPr lvl="3">
              <a:buFont typeface="Wingdings" pitchFamily="2" charset="2"/>
              <a:buChar char="§"/>
            </a:pPr>
            <a:r>
              <a:rPr lang="en-US" sz="1800" dirty="0" smtClean="0"/>
              <a:t>Next Steps (?/?)</a:t>
            </a:r>
          </a:p>
          <a:p>
            <a:pPr lvl="3">
              <a:buFont typeface="Wingdings" pitchFamily="2" charset="2"/>
              <a:buChar char="§"/>
            </a:pPr>
            <a:endParaRPr lang="en-US" sz="2000" dirty="0" smtClean="0"/>
          </a:p>
          <a:p>
            <a:pPr lvl="3">
              <a:buFont typeface="Wingdings" pitchFamily="2" charset="2"/>
              <a:buChar char="§"/>
            </a:pPr>
            <a:endParaRPr lang="en-US" sz="2000" dirty="0" smtClean="0"/>
          </a:p>
          <a:p>
            <a:pPr lvl="0">
              <a:buNone/>
            </a:pPr>
            <a:r>
              <a:rPr lang="en-US" sz="2200" dirty="0" smtClean="0"/>
              <a:t>	</a:t>
            </a:r>
          </a:p>
          <a:p>
            <a:pPr lvl="0">
              <a:buNone/>
            </a:pP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857956" y="6365907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 lvl="0">
              <a:buNone/>
            </a:pPr>
            <a:r>
              <a:rPr lang="en-US" sz="2400" dirty="0" smtClean="0"/>
              <a:t>Chairs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Andy Gryc - QNX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Adam Abramski - Intel</a:t>
            </a:r>
          </a:p>
          <a:p>
            <a:pPr lvl="0">
              <a:buNone/>
            </a:pPr>
            <a:r>
              <a:rPr lang="en-US" sz="2400" dirty="0" smtClean="0"/>
              <a:t>Introductions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Position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Company</a:t>
            </a:r>
          </a:p>
          <a:p>
            <a:pPr lvl="0">
              <a:buNone/>
            </a:pP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871811" y="6352052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Public </a:t>
            </a:r>
            <a:r>
              <a:rPr lang="en-US" dirty="0" err="1" smtClean="0"/>
              <a:t>vs</a:t>
            </a:r>
            <a:r>
              <a:rPr lang="en-US" dirty="0" smtClean="0"/>
              <a:t> Private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Meeting agenda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Private</a:t>
            </a:r>
          </a:p>
          <a:p>
            <a:pPr lvl="3">
              <a:buFont typeface="Wingdings" pitchFamily="2" charset="2"/>
              <a:buChar char="§"/>
            </a:pPr>
            <a:r>
              <a:rPr lang="en-US" b="1" dirty="0" smtClean="0"/>
              <a:t>Public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Meeting minutes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Private</a:t>
            </a:r>
          </a:p>
          <a:p>
            <a:pPr lvl="3">
              <a:buFont typeface="Wingdings" pitchFamily="2" charset="2"/>
              <a:buChar char="§"/>
            </a:pPr>
            <a:r>
              <a:rPr lang="en-US" b="1" dirty="0" smtClean="0"/>
              <a:t>Public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Technical/Use Case conversations</a:t>
            </a:r>
          </a:p>
          <a:p>
            <a:pPr lvl="3">
              <a:buFont typeface="Wingdings" pitchFamily="2" charset="2"/>
              <a:buChar char="§"/>
            </a:pPr>
            <a:r>
              <a:rPr lang="en-US" b="1" dirty="0" smtClean="0"/>
              <a:t>Private</a:t>
            </a:r>
            <a:endParaRPr lang="en-US" dirty="0" smtClean="0"/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Public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Reports (including draft specs, test suites and draft use cases)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Private</a:t>
            </a:r>
          </a:p>
          <a:p>
            <a:pPr lvl="3">
              <a:buFont typeface="Wingdings" pitchFamily="2" charset="2"/>
              <a:buChar char="§"/>
            </a:pPr>
            <a:r>
              <a:rPr lang="en-US" b="1" dirty="0" smtClean="0"/>
              <a:t>Public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Discussion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Public - </a:t>
            </a:r>
            <a:r>
              <a:rPr lang="en-US" sz="1600" dirty="0" smtClean="0">
                <a:hlinkClick r:id="rId2" tooltip="http://lists.w3.org/Archives/Public/public-autowebplatform/"/>
              </a:rPr>
              <a:t>public-autowebplatform@w3.org</a:t>
            </a:r>
            <a:r>
              <a:rPr lang="en-US" sz="1600" dirty="0" smtClean="0"/>
              <a:t> Private - </a:t>
            </a:r>
            <a:r>
              <a:rPr lang="en-US" sz="1600" dirty="0" smtClean="0">
                <a:hlinkClick r:id="rId3"/>
              </a:rPr>
              <a:t>internal-autowebplatform@w3.org</a:t>
            </a:r>
            <a:r>
              <a:rPr lang="en-US" sz="1600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85665" y="6393616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Charter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Goals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Create specs, starting with Vehicle Data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Create conformance tests to cover new specs (optional)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Provide use cases and other reports to identify </a:t>
            </a:r>
            <a:r>
              <a:rPr lang="en-US" sz="1600" dirty="0" err="1" smtClean="0"/>
              <a:t>add’l</a:t>
            </a:r>
            <a:r>
              <a:rPr lang="en-US" sz="1600" dirty="0" smtClean="0"/>
              <a:t> needed standards work &amp; to drive successful automotive web deployments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830247" y="6379762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IVI to Smartphone </a:t>
            </a:r>
            <a:r>
              <a:rPr lang="en-US" dirty="0" smtClean="0"/>
              <a:t>API - KDDI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Vehicle Data Web API Specs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dirty="0" smtClean="0"/>
              <a:t>QNX (30 min)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Tizen (30 min)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GENIVI/LGE (30 min)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err="1" smtClean="0"/>
              <a:t>Webinos</a:t>
            </a:r>
            <a:r>
              <a:rPr lang="en-US" dirty="0" smtClean="0"/>
              <a:t> – No presentation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/>
              <a:t>Spec - </a:t>
            </a:r>
            <a:r>
              <a:rPr lang="en-US" sz="1600" dirty="0" smtClean="0">
                <a:hlinkClick r:id="rId2"/>
              </a:rPr>
              <a:t>http://dev.webinos.org/specifications/api/vehicle.html</a:t>
            </a:r>
            <a:r>
              <a:rPr lang="en-US" sz="16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/>
              <a:t>Previous presentation from the W3C Automotive and Web Workshop Fall 2012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Q&amp;A - Discussion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47120" y="6352052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19695"/>
            <a:ext cx="8229600" cy="889000"/>
          </a:xfrm>
        </p:spPr>
        <p:txBody>
          <a:bodyPr/>
          <a:lstStyle/>
          <a:p>
            <a:r>
              <a:rPr lang="en-US" dirty="0" smtClean="0"/>
              <a:t>Sound and Vehicle Data Presentation - ACCESS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71810" y="6324344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0375"/>
            <a:ext cx="8229600" cy="889000"/>
          </a:xfrm>
        </p:spPr>
        <p:txBody>
          <a:bodyPr/>
          <a:lstStyle/>
          <a:p>
            <a:r>
              <a:rPr lang="en-US" dirty="0" smtClean="0"/>
              <a:t>Scope of the Spec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065" y="881958"/>
            <a:ext cx="8547099" cy="5251714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dirty="0" smtClean="0"/>
              <a:t>Spec does not include an implementation as there is proprietary issues in the protocol used by CAN and MOST data networks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What is the contentious vehicle data that should NOT be exposed in this first version of the draft spec?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What about reading </a:t>
            </a:r>
            <a:r>
              <a:rPr lang="en-US" dirty="0" err="1" smtClean="0"/>
              <a:t>vs</a:t>
            </a:r>
            <a:r>
              <a:rPr lang="en-US" dirty="0" smtClean="0"/>
              <a:t> writing vehicle data?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Discussion</a:t>
            </a:r>
          </a:p>
          <a:p>
            <a:pPr lvl="0">
              <a:buFont typeface="Wingdings" pitchFamily="2" charset="2"/>
              <a:buChar char="§"/>
            </a:pPr>
            <a:endParaRPr lang="en-US" dirty="0" smtClean="0"/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Food for thought: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Which spec do we start from or do we start it from scratch or use a combination?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about starting with OBDII since it’s a </a:t>
            </a:r>
            <a:r>
              <a:rPr lang="en-US" dirty="0" err="1" smtClean="0"/>
              <a:t>gov’t</a:t>
            </a:r>
            <a:r>
              <a:rPr lang="en-US" dirty="0" smtClean="0"/>
              <a:t> regulation?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71811" y="6365907"/>
            <a:ext cx="1286933" cy="203200"/>
          </a:xfrm>
          <a:prstGeom prst="rect">
            <a:avLst/>
          </a:prstGeom>
          <a:solidFill>
            <a:srgbClr val="A900C0"/>
          </a:solidFill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738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l_LTtemplate_121410">
  <a:themeElements>
    <a:clrScheme name="Custom 1">
      <a:dk1>
        <a:srgbClr val="061922"/>
      </a:dk1>
      <a:lt1>
        <a:srgbClr val="FFFFFF"/>
      </a:lt1>
      <a:dk2>
        <a:srgbClr val="939598"/>
      </a:dk2>
      <a:lt2>
        <a:srgbClr val="B4BABD"/>
      </a:lt2>
      <a:accent1>
        <a:srgbClr val="760088"/>
      </a:accent1>
      <a:accent2>
        <a:srgbClr val="2498E0"/>
      </a:accent2>
      <a:accent3>
        <a:srgbClr val="5ACE30"/>
      </a:accent3>
      <a:accent4>
        <a:srgbClr val="454649"/>
      </a:accent4>
      <a:accent5>
        <a:srgbClr val="808285"/>
      </a:accent5>
      <a:accent6>
        <a:srgbClr val="FD6D09"/>
      </a:accent6>
      <a:hlink>
        <a:srgbClr val="8C189A"/>
      </a:hlink>
      <a:folHlink>
        <a:srgbClr val="8C189A"/>
      </a:folHlink>
    </a:clrScheme>
    <a:fontScheme name="Intel Verdana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eaLnBrk="0" hangingPunct="0">
          <a:defRPr sz="2000" b="1" smtClean="0">
            <a:latin typeface="Neo Sans Inte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eo Sans Intel" pitchFamily="34" charset="0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2_intel_template_1_111605_BLU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el_template_1_111605_BLU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el_template_1_111605_BLUE 3">
        <a:dk1>
          <a:srgbClr val="000000"/>
        </a:dk1>
        <a:lt1>
          <a:srgbClr val="FFFFFF"/>
        </a:lt1>
        <a:dk2>
          <a:srgbClr val="DDDDDD"/>
        </a:dk2>
        <a:lt2>
          <a:srgbClr val="5F5F5F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00000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0C2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ltemplate2007-16x9">
  <a:themeElements>
    <a:clrScheme name="intel">
      <a:dk1>
        <a:srgbClr val="111111"/>
      </a:dk1>
      <a:lt1>
        <a:srgbClr val="FFFFFF"/>
      </a:lt1>
      <a:dk2>
        <a:srgbClr val="087EB9"/>
      </a:dk2>
      <a:lt2>
        <a:srgbClr val="FDDE92"/>
      </a:lt2>
      <a:accent1>
        <a:srgbClr val="FF5C00"/>
      </a:accent1>
      <a:accent2>
        <a:srgbClr val="0860A8"/>
      </a:accent2>
      <a:accent3>
        <a:srgbClr val="FDB605"/>
      </a:accent3>
      <a:accent4>
        <a:srgbClr val="AA014C"/>
      </a:accent4>
      <a:accent5>
        <a:srgbClr val="610179"/>
      </a:accent5>
      <a:accent6>
        <a:srgbClr val="379900"/>
      </a:accent6>
      <a:hlink>
        <a:srgbClr val="BFE0FB"/>
      </a:hlink>
      <a:folHlink>
        <a:srgbClr val="0B7DDB"/>
      </a:folHlink>
    </a:clrScheme>
    <a:fontScheme name="2_Architecture">
      <a:majorFont>
        <a:latin typeface="Neo Sans Intel Medium"/>
        <a:ea typeface=""/>
        <a:cs typeface="Arial"/>
      </a:majorFont>
      <a:minorFont>
        <a:latin typeface="Neo Sans Inte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372" tIns="45688" rIns="91372" bIns="45688" numCol="1" anchor="t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5000"/>
          </a:lnSpc>
          <a:spcBef>
            <a:spcPct val="30000"/>
          </a:spcBef>
          <a:spcAft>
            <a:spcPct val="0"/>
          </a:spcAft>
          <a:buClr>
            <a:schemeClr val="tx1"/>
          </a:buClr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2_Architectur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chitecture 8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5BB3B9"/>
        </a:hlink>
        <a:folHlink>
          <a:srgbClr val="CC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9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FFCC00"/>
        </a:hlink>
        <a:folHlink>
          <a:srgbClr val="CC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0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009999"/>
        </a:hlink>
        <a:folHlink>
          <a:srgbClr val="CC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1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009999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2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009999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3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66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C00"/>
        </a:accent6>
        <a:hlink>
          <a:srgbClr val="00C5C0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4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5C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300"/>
        </a:accent6>
        <a:hlink>
          <a:srgbClr val="00C5C0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5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5C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300"/>
        </a:accent6>
        <a:hlink>
          <a:srgbClr val="10C8E1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chitecture 16">
        <a:dk1>
          <a:srgbClr val="000000"/>
        </a:dk1>
        <a:lt1>
          <a:srgbClr val="FFFFFF"/>
        </a:lt1>
        <a:dk2>
          <a:srgbClr val="0034FF"/>
        </a:dk2>
        <a:lt2>
          <a:srgbClr val="FDB605"/>
        </a:lt2>
        <a:accent1>
          <a:srgbClr val="66CC33"/>
        </a:accent1>
        <a:accent2>
          <a:srgbClr val="FF5C00"/>
        </a:accent2>
        <a:accent3>
          <a:srgbClr val="AAAEFF"/>
        </a:accent3>
        <a:accent4>
          <a:srgbClr val="DADADA"/>
        </a:accent4>
        <a:accent5>
          <a:srgbClr val="B8E2AD"/>
        </a:accent5>
        <a:accent6>
          <a:srgbClr val="E75300"/>
        </a:accent6>
        <a:hlink>
          <a:srgbClr val="10C8E1"/>
        </a:hlink>
        <a:folHlink>
          <a:srgbClr val="F3016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Intel_LTtemplate_121410">
  <a:themeElements>
    <a:clrScheme name="OTC Colors">
      <a:dk1>
        <a:sysClr val="windowText" lastClr="000000"/>
      </a:dk1>
      <a:lt1>
        <a:sysClr val="window" lastClr="FFFFFF"/>
      </a:lt1>
      <a:dk2>
        <a:srgbClr val="464749"/>
      </a:dk2>
      <a:lt2>
        <a:srgbClr val="AEB0B3"/>
      </a:lt2>
      <a:accent1>
        <a:srgbClr val="79008A"/>
      </a:accent1>
      <a:accent2>
        <a:srgbClr val="56D026"/>
      </a:accent2>
      <a:accent3>
        <a:srgbClr val="1B96E3"/>
      </a:accent3>
      <a:accent4>
        <a:srgbClr val="FF6D00"/>
      </a:accent4>
      <a:accent5>
        <a:srgbClr val="464749"/>
      </a:accent5>
      <a:accent6>
        <a:srgbClr val="818386"/>
      </a:accent6>
      <a:hlink>
        <a:srgbClr val="79008A"/>
      </a:hlink>
      <a:folHlink>
        <a:srgbClr val="79008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eaLnBrk="0" hangingPunct="0">
          <a:defRPr sz="2000" b="1" smtClean="0">
            <a:latin typeface="Neo Sans Inte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eo Sans Intel" pitchFamily="34" charset="0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2_intel_template_1_111605_BLU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el_template_1_111605_BLU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el_template_1_111605_BLUE 3">
        <a:dk1>
          <a:srgbClr val="000000"/>
        </a:dk1>
        <a:lt1>
          <a:srgbClr val="FFFFFF"/>
        </a:lt1>
        <a:dk2>
          <a:srgbClr val="DDDDDD"/>
        </a:dk2>
        <a:lt2>
          <a:srgbClr val="5F5F5F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00000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0C2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1D0DBA18DFE4A9588A22127651D8D" ma:contentTypeVersion="0" ma:contentTypeDescription="Create a new document." ma:contentTypeScope="" ma:versionID="1ebc7cc79299bbe35efb12354b47e8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588450-B5E0-4EDD-B01C-E0A5670C5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0D2E6A-9629-495D-B2F5-9342A14CDA4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CC5FB6-44E0-47C0-972B-EBB94824D4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31745</TotalTime>
  <Words>1058</Words>
  <Application>Microsoft Office PowerPoint</Application>
  <PresentationFormat>On-screen Show (4:3)</PresentationFormat>
  <Paragraphs>151</Paragraphs>
  <Slides>18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Intel_LTtemplate_121410</vt:lpstr>
      <vt:lpstr>Custom Design</vt:lpstr>
      <vt:lpstr>inteltemplate2007-16x9</vt:lpstr>
      <vt:lpstr>1_Intel_LTtemplate_121410</vt:lpstr>
      <vt:lpstr>W3C Automotive and Web Platform Business Group</vt:lpstr>
      <vt:lpstr>Practicals</vt:lpstr>
      <vt:lpstr>Introductions</vt:lpstr>
      <vt:lpstr>Public vs Private</vt:lpstr>
      <vt:lpstr>Charter</vt:lpstr>
      <vt:lpstr>IVI to Smartphone API - KDDI </vt:lpstr>
      <vt:lpstr>Vehicle Data Web API Specs</vt:lpstr>
      <vt:lpstr>Sound and Vehicle Data Presentation - ACCESS </vt:lpstr>
      <vt:lpstr>Scope of the Spec</vt:lpstr>
      <vt:lpstr>Roles and Responsibilities</vt:lpstr>
      <vt:lpstr>Process </vt:lpstr>
      <vt:lpstr>Top-level Organization of a Spec</vt:lpstr>
      <vt:lpstr>Top-level Organization of a Spec: Content (detailed)</vt:lpstr>
      <vt:lpstr>Examples and Tools for Specs</vt:lpstr>
      <vt:lpstr>Next Gen Navigation Web APIs - Intel</vt:lpstr>
      <vt:lpstr>ISO 13185 Intelligent Transport Systems –  Vehicle Interface  - JARI </vt:lpstr>
      <vt:lpstr>Next Steps</vt:lpstr>
      <vt:lpstr>Group Photo</vt:lpstr>
    </vt:vector>
  </TitlesOfParts>
  <Company>Red Peak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 Title</dc:title>
  <dc:creator>Red Peak</dc:creator>
  <cp:lastModifiedBy>amabrams</cp:lastModifiedBy>
  <cp:revision>1714</cp:revision>
  <dcterms:created xsi:type="dcterms:W3CDTF">2010-12-14T21:35:33Z</dcterms:created>
  <dcterms:modified xsi:type="dcterms:W3CDTF">2013-05-29T06:54:50Z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0x0101001D31D0DBA18DFE4A9588A22127651D8D</vt:lpwstr>
  </property>
</Properties>
</file>