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9" r:id="rId4"/>
  </p:sldMasterIdLst>
  <p:notesMasterIdLst>
    <p:notesMasterId r:id="rId9"/>
  </p:notesMasterIdLst>
  <p:sldIdLst>
    <p:sldId id="268" r:id="rId5"/>
    <p:sldId id="269" r:id="rId6"/>
    <p:sldId id="270" r:id="rId7"/>
    <p:sldId id="271" r:id="rId8"/>
  </p:sldIdLst>
  <p:sldSz cx="10160000" cy="5715000"/>
  <p:notesSz cx="6735763" cy="9866313"/>
  <p:defaultTextStyle>
    <a:defPPr>
      <a:defRPr lang="sv-SE"/>
    </a:defPPr>
    <a:lvl1pPr marL="0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1pPr>
    <a:lvl2pPr marL="405201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2pPr>
    <a:lvl3pPr marL="810401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3pPr>
    <a:lvl4pPr marL="12156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4pPr>
    <a:lvl5pPr marL="16208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5pPr>
    <a:lvl6pPr marL="20260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6pPr>
    <a:lvl7pPr marL="2431202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7pPr>
    <a:lvl8pPr marL="28364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8pPr>
    <a:lvl9pPr marL="3241603" algn="l" defTabSz="810401" rtl="0" eaLnBrk="1" latinLnBrk="0" hangingPunct="1">
      <a:defRPr sz="15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zell, Peter" initials="WP" lastIdx="1" clrIdx="0">
    <p:extLst/>
  </p:cmAuthor>
  <p:cmAuthor id="2" name="Winzell, Peter" initials="WP [2]" lastIdx="1" clrIdx="1">
    <p:extLst/>
  </p:cmAuthor>
  <p:cmAuthor id="3" name="Winzell, Peter" initials="WP [3]" lastIdx="1" clrIdx="2">
    <p:extLst/>
  </p:cmAuthor>
  <p:cmAuthor id="4" name="Winzell, Peter" initials="WP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43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4-29T16:11:13.805" idx="1">
    <p:pos x="10" y="10"/>
    <p:text>Volvo Signal Broker runs on a rpi with a can shield on top.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9-04-29T16:11:49.773" idx="1">
    <p:pos x="10" y="10"/>
    <p:text> The signal broker communicates with the outside world using gPRC (Protobuf v3). 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9-04-29T16:19:04.286" idx="1">
    <p:pos x="10" y="10"/>
    <p:text>Volvo Signal Broker is open source, w3C gen 2 reference implementation is written in go.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9-04-29T16:19:04.286" idx="1">
    <p:pos x="10" y="10"/>
    <p:text>Volvo Signal Broker is open source, w3C gen 2 reference implementation is written in go.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A1A942C2-2B0E-4348-A779-75C6EC8BB84D}" type="datetimeFigureOut">
              <a:rPr lang="sv-SE" smtClean="0"/>
              <a:t>2019-05-09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748114"/>
            <a:ext cx="5388610" cy="388510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7692B0D0-35E0-4DC8-B4A6-118214BEA3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962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89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160000" cy="5715000"/>
          </a:xfrm>
        </p:spPr>
        <p:txBody>
          <a:bodyPr tIns="108000" rIns="2268000" anchor="ctr"/>
          <a:lstStyle>
            <a:lvl1pPr marL="0" indent="0" algn="r">
              <a:buNone/>
              <a:defRPr i="1" baseline="0">
                <a:latin typeface="+mn-lt"/>
              </a:defRPr>
            </a:lvl1pPr>
          </a:lstStyle>
          <a:p>
            <a:r>
              <a:rPr lang="en-GB" noProof="0" dirty="0" smtClean="0"/>
              <a:t>&lt;&lt; Click icon to insert </a:t>
            </a:r>
            <a:br>
              <a:rPr lang="en-GB" noProof="0" dirty="0" smtClean="0"/>
            </a:br>
            <a:r>
              <a:rPr lang="en-GB" noProof="0" dirty="0" smtClean="0"/>
              <a:t>background picture </a:t>
            </a:r>
            <a:endParaRPr lang="en-GB" noProof="0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4000" y="1331318"/>
            <a:ext cx="4266743" cy="2920425"/>
          </a:xfrm>
          <a:prstGeom prst="rect">
            <a:avLst/>
          </a:prstGeom>
        </p:spPr>
        <p:txBody>
          <a:bodyPr wrap="square"/>
          <a:lstStyle>
            <a:lvl1pPr>
              <a:defRPr sz="5670" baseline="0"/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0565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 with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4000" y="1331318"/>
            <a:ext cx="4266743" cy="2920425"/>
          </a:xfrm>
          <a:prstGeom prst="rect">
            <a:avLst/>
          </a:prstGeom>
        </p:spPr>
        <p:txBody>
          <a:bodyPr wrap="square"/>
          <a:lstStyle>
            <a:lvl1pPr>
              <a:defRPr sz="5670"/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5" name="Rak 4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399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504000" y="1469635"/>
            <a:ext cx="9133200" cy="3676808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r>
              <a:rPr lang="en-US" dirty="0" smtClean="0"/>
              <a:t>Click icon below to add picture</a:t>
            </a:r>
            <a:endParaRPr lang="sv-SE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3999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row</a:t>
            </a:r>
            <a:endParaRPr lang="en-US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2" name="Rak 11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909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on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4000" y="1469639"/>
            <a:ext cx="9133200" cy="3456000"/>
          </a:xfrm>
        </p:spPr>
        <p:txBody>
          <a:bodyPr/>
          <a:lstStyle>
            <a:lvl1pPr>
              <a:defRPr i="0" baseline="0"/>
            </a:lvl1pPr>
          </a:lstStyle>
          <a:p>
            <a:pPr lvl="0"/>
            <a:r>
              <a:rPr lang="en-US" dirty="0" smtClean="0"/>
              <a:t>Click corresponding icon to insert media or click here to add bullet list or to insert previously copied objects or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/>
            </a:lvl1pPr>
          </a:lstStyle>
          <a:p>
            <a:r>
              <a:rPr lang="en-GB" noProof="0" dirty="0" smtClean="0"/>
              <a:t>add title, one row</a:t>
            </a:r>
            <a:endParaRPr lang="en-GB" noProof="0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2" name="Rak 11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197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s txt+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000" y="1468438"/>
            <a:ext cx="4500000" cy="3528000"/>
          </a:xfrm>
        </p:spPr>
        <p:txBody>
          <a:bodyPr/>
          <a:lstStyle>
            <a:lvl1pPr>
              <a:defRPr i="0"/>
            </a:lvl1pPr>
          </a:lstStyle>
          <a:p>
            <a:pPr lvl="0"/>
            <a:r>
              <a:rPr lang="en-US" dirty="0" smtClean="0"/>
              <a:t>Click here to add bullet list or click corresponding icon to insert media or click to insert previously copied objects or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2" hasCustomPrompt="1"/>
          </p:nvPr>
        </p:nvSpPr>
        <p:spPr>
          <a:xfrm>
            <a:off x="5148000" y="1474513"/>
            <a:ext cx="4500000" cy="3529012"/>
          </a:xfrm>
        </p:spPr>
        <p:txBody>
          <a:bodyPr/>
          <a:lstStyle>
            <a:lvl1pPr marL="0" marR="0" indent="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i="1" baseline="0"/>
            </a:lvl1pPr>
          </a:lstStyle>
          <a:p>
            <a:pPr marL="0" marR="0" lvl="0" indent="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corresponding icon to insert media or click here to insert previously copied objects.</a:t>
            </a:r>
          </a:p>
          <a:p>
            <a:pPr lvl="0"/>
            <a:endParaRPr lang="en-GB" noProof="0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 baseline="0"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slide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text + media</a:t>
            </a:r>
            <a:endParaRPr lang="en-US" dirty="0"/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cxnSp>
        <p:nvCxnSpPr>
          <p:cNvPr id="14" name="Rak 13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 userDrawn="1"/>
        </p:nvCxnSpPr>
        <p:spPr>
          <a:xfrm>
            <a:off x="504000" y="5289160"/>
            <a:ext cx="9109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5957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000" y="1468800"/>
            <a:ext cx="4356000" cy="3456000"/>
          </a:xfrm>
        </p:spPr>
        <p:txBody>
          <a:bodyPr/>
          <a:lstStyle>
            <a:lvl1pPr marL="342900" marR="0" indent="-34290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i="0"/>
            </a:lvl1pPr>
            <a:lvl2pPr marL="631411" indent="-285750">
              <a:buFont typeface="Arial" panose="020B0604020202020204" pitchFamily="34" charset="0"/>
              <a:buChar char="•"/>
              <a:defRPr/>
            </a:lvl2pPr>
            <a:lvl3pPr marL="977073" indent="-285750">
              <a:buFont typeface="Arial" panose="020B0604020202020204" pitchFamily="34" charset="0"/>
              <a:buChar char="•"/>
              <a:defRPr/>
            </a:lvl3pPr>
            <a:lvl4pPr marL="1208434" indent="-171450">
              <a:buFont typeface="Arial" panose="020B0604020202020204" pitchFamily="34" charset="0"/>
              <a:buChar char="•"/>
              <a:defRPr/>
            </a:lvl4pPr>
            <a:lvl5pPr marL="1554095" indent="-171450">
              <a:buFont typeface="Arial" panose="020B0604020202020204" pitchFamily="34" charset="0"/>
              <a:buChar char="•"/>
              <a:defRPr/>
            </a:lvl5pPr>
          </a:lstStyle>
          <a:p>
            <a:pPr marL="172830" marR="0" lvl="0" indent="-172830" algn="l" defTabSz="691323" rtl="0" eaLnBrk="1" fontAlgn="auto" latinLnBrk="0" hangingPunct="1">
              <a:lnSpc>
                <a:spcPct val="90000"/>
              </a:lnSpc>
              <a:spcBef>
                <a:spcPts val="75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here to add bullet list or to insert previously copied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504000" y="5359857"/>
            <a:ext cx="684187" cy="136078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200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7" name="Rak 16"/>
          <p:cNvCxnSpPr/>
          <p:nvPr userDrawn="1"/>
        </p:nvCxnSpPr>
        <p:spPr>
          <a:xfrm>
            <a:off x="504000" y="1306061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 userDrawn="1"/>
        </p:nvCxnSpPr>
        <p:spPr>
          <a:xfrm>
            <a:off x="504000" y="5289160"/>
            <a:ext cx="913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000" y="360000"/>
            <a:ext cx="720000" cy="720000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03799" y="1468800"/>
            <a:ext cx="4356000" cy="34560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631411" indent="-285750">
              <a:buFont typeface="Arial" panose="020B0604020202020204" pitchFamily="34" charset="0"/>
              <a:buChar char="•"/>
              <a:defRPr/>
            </a:lvl2pPr>
            <a:lvl3pPr marL="977073" indent="-285750">
              <a:buFont typeface="Arial" panose="020B0604020202020204" pitchFamily="34" charset="0"/>
              <a:buChar char="•"/>
              <a:defRPr/>
            </a:lvl3pPr>
            <a:lvl4pPr marL="1208434" indent="-171450">
              <a:buFont typeface="Arial" panose="020B0604020202020204" pitchFamily="34" charset="0"/>
              <a:buChar char="•"/>
              <a:defRPr/>
            </a:lvl4pPr>
            <a:lvl5pPr marL="1554095" indent="-1714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here to add bullet list or to insert previously copied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4000" y="474349"/>
            <a:ext cx="8053200" cy="6480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 baseline="0"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slide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parts </a:t>
            </a:r>
            <a:r>
              <a:rPr lang="sv-SE" dirty="0" err="1" smtClean="0"/>
              <a:t>of</a:t>
            </a:r>
            <a:r>
              <a:rPr lang="sv-SE" dirty="0" smtClean="0"/>
              <a:t> text</a:t>
            </a: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211" y="5359857"/>
            <a:ext cx="5400000" cy="136078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72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504000" y="1469640"/>
            <a:ext cx="9432000" cy="345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your</a:t>
            </a:r>
            <a:r>
              <a:rPr lang="sv-SE" dirty="0" smtClean="0"/>
              <a:t> </a:t>
            </a:r>
            <a:r>
              <a:rPr lang="sv-SE" dirty="0" err="1" smtClean="0"/>
              <a:t>bulletlist</a:t>
            </a:r>
            <a:endParaRPr lang="sv-SE" dirty="0" smtClean="0"/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504000" y="5359857"/>
            <a:ext cx="684187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68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ISSUE DATE</a:t>
            </a:r>
            <a:endParaRPr lang="sv-S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3583" y="5359857"/>
            <a:ext cx="3924101" cy="13607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80" cap="all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7318" y="5359857"/>
            <a:ext cx="1440000" cy="136078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906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780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2" r:id="rId3"/>
    <p:sldLayoutId id="2147483671" r:id="rId4"/>
    <p:sldLayoutId id="2147483674" r:id="rId5"/>
    <p:sldLayoutId id="2147483673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691323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30" indent="-172830" algn="l" defTabSz="691323" rtl="0" eaLnBrk="1" latinLnBrk="0" hangingPunct="1">
        <a:lnSpc>
          <a:spcPct val="90000"/>
        </a:lnSpc>
        <a:spcBef>
          <a:spcPts val="7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8491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64153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9814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55475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901137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246798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592459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938119" indent="-172830" algn="l" defTabSz="691323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1pPr>
      <a:lvl2pPr marL="345661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2pPr>
      <a:lvl3pPr marL="691323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3pPr>
      <a:lvl4pPr marL="1036984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4pPr>
      <a:lvl5pPr marL="1382645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5pPr>
      <a:lvl6pPr marL="1728305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6pPr>
      <a:lvl7pPr marL="2073967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7pPr>
      <a:lvl8pPr marL="2419628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8pPr>
      <a:lvl9pPr marL="2765289" algn="l" defTabSz="691323" rtl="0" eaLnBrk="1" latinLnBrk="0" hangingPunct="1">
        <a:defRPr sz="1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348" y="154882"/>
            <a:ext cx="3860924" cy="842175"/>
          </a:xfrm>
        </p:spPr>
        <p:txBody>
          <a:bodyPr/>
          <a:lstStyle/>
          <a:p>
            <a:r>
              <a:rPr lang="en-GB" dirty="0" smtClean="0"/>
              <a:t>Ideas for Gen2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46093" y="1676300"/>
            <a:ext cx="6836599" cy="1108229"/>
          </a:xfrm>
          <a:prstGeom prst="rect">
            <a:avLst/>
          </a:prstGeom>
        </p:spPr>
        <p:txBody>
          <a:bodyPr wrap="square"/>
          <a:lstStyle>
            <a:lvl1pPr algn="l" defTabSz="6913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7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Tx/>
              <a:buChar char="-"/>
            </a:pPr>
            <a:r>
              <a:rPr lang="en-GB" sz="1600" dirty="0" smtClean="0">
                <a:latin typeface="+mn-lt"/>
              </a:rPr>
              <a:t>WS/HTTP alignment of access restriction handling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+mn-lt"/>
              </a:rPr>
              <a:t>Access restriction tagging of resources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+mn-lt"/>
              </a:rPr>
              <a:t> Array data type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311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000" y="481187"/>
            <a:ext cx="8542800" cy="648000"/>
          </a:xfrm>
        </p:spPr>
        <p:txBody>
          <a:bodyPr/>
          <a:lstStyle/>
          <a:p>
            <a:r>
              <a:rPr lang="en-GB" dirty="0" smtClean="0"/>
              <a:t>WS/http access restriction pattern alignment</a:t>
            </a:r>
            <a:endParaRPr lang="en-GB" dirty="0"/>
          </a:p>
        </p:txBody>
      </p:sp>
      <p:sp>
        <p:nvSpPr>
          <p:cNvPr id="23" name="Content Placeholder 6"/>
          <p:cNvSpPr>
            <a:spLocks noGrp="1"/>
          </p:cNvSpPr>
          <p:nvPr>
            <p:ph sz="half" idx="1"/>
          </p:nvPr>
        </p:nvSpPr>
        <p:spPr>
          <a:xfrm>
            <a:off x="411010" y="1638918"/>
            <a:ext cx="8914320" cy="241647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en-GB" dirty="0"/>
              <a:t>The request messages over the </a:t>
            </a:r>
            <a:r>
              <a:rPr lang="en-GB" dirty="0" err="1"/>
              <a:t>Websocket</a:t>
            </a:r>
            <a:r>
              <a:rPr lang="en-GB" dirty="0"/>
              <a:t> protocol has a specific payload for sending the token.</a:t>
            </a:r>
          </a:p>
          <a:p>
            <a:pPr>
              <a:buFontTx/>
              <a:buChar char="-"/>
            </a:pPr>
            <a:r>
              <a:rPr lang="sv-SE" dirty="0"/>
              <a:t>Over HTTP the token is ”</a:t>
            </a:r>
            <a:r>
              <a:rPr lang="sv-SE" dirty="0" err="1"/>
              <a:t>inserted</a:t>
            </a:r>
            <a:r>
              <a:rPr lang="sv-SE" dirty="0"/>
              <a:t>” </a:t>
            </a:r>
            <a:r>
              <a:rPr lang="sv-SE" dirty="0" err="1"/>
              <a:t>into</a:t>
            </a:r>
            <a:r>
              <a:rPr lang="sv-SE" dirty="0"/>
              <a:t> the get/set </a:t>
            </a:r>
            <a:r>
              <a:rPr lang="sv-SE" dirty="0" err="1"/>
              <a:t>request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r>
              <a:rPr lang="sv-SE" dirty="0"/>
              <a:t>The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in HTTP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 smtClean="0"/>
              <a:t>modelled</a:t>
            </a:r>
            <a:r>
              <a:rPr lang="sv-SE" dirty="0" smtClean="0"/>
              <a:t> </a:t>
            </a:r>
            <a:r>
              <a:rPr lang="sv-SE" dirty="0"/>
              <a:t>on WS </a:t>
            </a:r>
            <a:r>
              <a:rPr lang="sv-SE" dirty="0" smtClean="0"/>
              <a:t>by:</a:t>
            </a:r>
          </a:p>
          <a:p>
            <a:pPr lvl="1">
              <a:buFontTx/>
              <a:buChar char="-"/>
            </a:pPr>
            <a:r>
              <a:rPr lang="sv-SE" dirty="0" err="1" smtClean="0"/>
              <a:t>Adding</a:t>
            </a:r>
            <a:r>
              <a:rPr lang="sv-SE" dirty="0" smtClean="0"/>
              <a:t> the </a:t>
            </a:r>
            <a:r>
              <a:rPr lang="sv-SE" dirty="0" err="1" smtClean="0"/>
              <a:t>existing</a:t>
            </a:r>
            <a:r>
              <a:rPr lang="sv-SE" dirty="0" smtClean="0"/>
              <a:t> ”tokens” </a:t>
            </a:r>
            <a:r>
              <a:rPr lang="sv-SE" dirty="0" err="1" smtClean="0"/>
              <a:t>key-value</a:t>
            </a:r>
            <a:r>
              <a:rPr lang="sv-SE" dirty="0" smtClean="0"/>
              <a:t> pair as </a:t>
            </a:r>
            <a:r>
              <a:rPr lang="sv-SE" dirty="0" err="1" smtClean="0"/>
              <a:t>optional</a:t>
            </a:r>
            <a:r>
              <a:rPr lang="sv-SE" dirty="0" smtClean="0"/>
              <a:t> in the get/set </a:t>
            </a:r>
            <a:r>
              <a:rPr lang="sv-SE" dirty="0" err="1" smtClean="0"/>
              <a:t>payloads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r>
              <a:rPr lang="sv-SE" dirty="0" err="1" smtClean="0"/>
              <a:t>Benefits</a:t>
            </a:r>
            <a:r>
              <a:rPr lang="sv-SE" dirty="0" smtClean="0"/>
              <a:t>:</a:t>
            </a:r>
          </a:p>
          <a:p>
            <a:pPr lvl="1">
              <a:buFontTx/>
              <a:buChar char="-"/>
            </a:pPr>
            <a:r>
              <a:rPr lang="sv-SE" dirty="0" smtClean="0"/>
              <a:t>Same </a:t>
            </a:r>
            <a:r>
              <a:rPr lang="sv-SE" dirty="0" err="1" smtClean="0"/>
              <a:t>pattern</a:t>
            </a:r>
            <a:r>
              <a:rPr lang="sv-SE" dirty="0" smtClean="0"/>
              <a:t> over </a:t>
            </a:r>
            <a:r>
              <a:rPr lang="sv-SE" dirty="0" err="1" smtClean="0"/>
              <a:t>both</a:t>
            </a:r>
            <a:r>
              <a:rPr lang="sv-SE" dirty="0" smtClean="0"/>
              <a:t> </a:t>
            </a:r>
            <a:r>
              <a:rPr lang="sv-SE" dirty="0" err="1" smtClean="0"/>
              <a:t>protocols</a:t>
            </a:r>
            <a:r>
              <a:rPr lang="sv-SE" dirty="0" smtClean="0"/>
              <a:t>.</a:t>
            </a:r>
          </a:p>
          <a:p>
            <a:pPr lvl="1">
              <a:buFontTx/>
              <a:buChar char="-"/>
            </a:pPr>
            <a:r>
              <a:rPr lang="sv-SE" dirty="0" err="1" smtClean="0"/>
              <a:t>Simplifies</a:t>
            </a:r>
            <a:r>
              <a:rPr lang="sv-SE" dirty="0" smtClean="0"/>
              <a:t> access </a:t>
            </a:r>
            <a:r>
              <a:rPr lang="sv-SE" dirty="0" err="1" smtClean="0"/>
              <a:t>restriction</a:t>
            </a:r>
            <a:r>
              <a:rPr lang="sv-SE" dirty="0" smtClean="0"/>
              <a:t> server implementation.</a:t>
            </a:r>
            <a:endParaRPr lang="en-GB" dirty="0"/>
          </a:p>
          <a:p>
            <a:pPr>
              <a:buFontTx/>
              <a:buChar char="-"/>
            </a:pPr>
            <a:r>
              <a:rPr lang="sv-SE" dirty="0" smtClean="0"/>
              <a:t>Risks:</a:t>
            </a:r>
          </a:p>
          <a:p>
            <a:pPr lvl="1">
              <a:buFontTx/>
              <a:buChar char="-"/>
            </a:pPr>
            <a:r>
              <a:rPr lang="sv-SE" dirty="0" err="1" smtClean="0"/>
              <a:t>Future</a:t>
            </a:r>
            <a:r>
              <a:rPr lang="sv-SE" dirty="0" smtClean="0"/>
              <a:t> </a:t>
            </a:r>
            <a:r>
              <a:rPr lang="sv-SE" dirty="0" err="1" smtClean="0"/>
              <a:t>protocols</a:t>
            </a:r>
            <a:r>
              <a:rPr lang="sv-SE" dirty="0" smtClean="0"/>
              <a:t> to be </a:t>
            </a:r>
            <a:r>
              <a:rPr lang="sv-SE" dirty="0" err="1" smtClean="0"/>
              <a:t>supported</a:t>
            </a:r>
            <a:r>
              <a:rPr lang="sv-SE" dirty="0" smtClean="0"/>
              <a:t> </a:t>
            </a:r>
            <a:r>
              <a:rPr lang="sv-SE" dirty="0" err="1" smtClean="0"/>
              <a:t>may</a:t>
            </a:r>
            <a:r>
              <a:rPr lang="sv-SE" dirty="0" smtClean="0"/>
              <a:t> not support the </a:t>
            </a:r>
            <a:r>
              <a:rPr lang="sv-SE" dirty="0" err="1" smtClean="0"/>
              <a:t>ability</a:t>
            </a:r>
            <a:r>
              <a:rPr lang="sv-SE" dirty="0" smtClean="0"/>
              <a:t> to ”</a:t>
            </a:r>
            <a:r>
              <a:rPr lang="sv-SE" dirty="0" err="1" smtClean="0"/>
              <a:t>insert</a:t>
            </a:r>
            <a:r>
              <a:rPr lang="sv-SE" dirty="0" smtClean="0"/>
              <a:t>” token </a:t>
            </a:r>
            <a:r>
              <a:rPr lang="sv-SE" dirty="0" err="1" smtClean="0"/>
              <a:t>into</a:t>
            </a:r>
            <a:r>
              <a:rPr lang="sv-SE" dirty="0" smtClean="0"/>
              <a:t> get/set(/</a:t>
            </a:r>
            <a:r>
              <a:rPr lang="sv-SE" dirty="0" err="1" smtClean="0"/>
              <a:t>subscribe</a:t>
            </a:r>
            <a:r>
              <a:rPr lang="sv-SE" dirty="0" smtClean="0"/>
              <a:t>) </a:t>
            </a:r>
            <a:r>
              <a:rPr lang="sv-SE" dirty="0" err="1" smtClean="0"/>
              <a:t>requests</a:t>
            </a:r>
            <a:r>
              <a:rPr lang="sv-SE" dirty="0" smtClean="0"/>
              <a:t>.</a:t>
            </a:r>
          </a:p>
          <a:p>
            <a:pPr lvl="2">
              <a:buFontTx/>
              <a:buChar char="-"/>
            </a:pP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solved</a:t>
            </a:r>
            <a:r>
              <a:rPr lang="sv-SE" dirty="0" smtClean="0"/>
              <a:t>, to the </a:t>
            </a:r>
            <a:r>
              <a:rPr lang="sv-SE" dirty="0" err="1" smtClean="0"/>
              <a:t>cost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server implementation </a:t>
            </a:r>
            <a:r>
              <a:rPr lang="sv-SE" dirty="0" err="1" smtClean="0"/>
              <a:t>complexity</a:t>
            </a:r>
            <a:r>
              <a:rPr lang="sv-SE" dirty="0" smtClean="0"/>
              <a:t> (in the transport manager for </a:t>
            </a:r>
            <a:r>
              <a:rPr lang="sv-SE" dirty="0" err="1" smtClean="0"/>
              <a:t>this</a:t>
            </a:r>
            <a:r>
              <a:rPr lang="sv-SE" dirty="0" smtClean="0"/>
              <a:t> new </a:t>
            </a:r>
            <a:r>
              <a:rPr lang="sv-SE" dirty="0" err="1" smtClean="0"/>
              <a:t>protocol</a:t>
            </a:r>
            <a:r>
              <a:rPr lang="sv-SE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08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04000" y="1363857"/>
            <a:ext cx="8914320" cy="375449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sv-SE" dirty="0" smtClean="0"/>
              <a:t>The Gen2 server </a:t>
            </a:r>
            <a:r>
              <a:rPr lang="sv-SE" dirty="0" err="1" smtClean="0"/>
              <a:t>needs</a:t>
            </a:r>
            <a:r>
              <a:rPr lang="sv-SE" dirty="0" smtClean="0"/>
              <a:t> to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which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require</a:t>
            </a:r>
            <a:r>
              <a:rPr lang="sv-SE" dirty="0" smtClean="0"/>
              <a:t> </a:t>
            </a:r>
            <a:r>
              <a:rPr lang="sv-SE" dirty="0" err="1" smtClean="0"/>
              <a:t>authorization</a:t>
            </a:r>
            <a:r>
              <a:rPr lang="sv-SE" dirty="0" smtClean="0"/>
              <a:t> </a:t>
            </a:r>
            <a:r>
              <a:rPr lang="sv-SE" dirty="0" err="1" smtClean="0"/>
              <a:t>verification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access. </a:t>
            </a:r>
          </a:p>
          <a:p>
            <a:pPr>
              <a:buFontTx/>
              <a:buChar char="-"/>
            </a:pPr>
            <a:r>
              <a:rPr lang="sv-SE" dirty="0" smtClean="0"/>
              <a:t>The </a:t>
            </a:r>
            <a:r>
              <a:rPr lang="sv-SE" dirty="0" err="1" smtClean="0"/>
              <a:t>natural</a:t>
            </a:r>
            <a:r>
              <a:rPr lang="sv-SE" dirty="0" smtClean="0"/>
              <a:t> </a:t>
            </a:r>
            <a:r>
              <a:rPr lang="sv-SE" dirty="0" err="1" smtClean="0"/>
              <a:t>place</a:t>
            </a:r>
            <a:r>
              <a:rPr lang="sv-SE" dirty="0" smtClean="0"/>
              <a:t> for </a:t>
            </a:r>
            <a:r>
              <a:rPr lang="sv-SE" dirty="0" err="1" smtClean="0"/>
              <a:t>this</a:t>
            </a:r>
            <a:r>
              <a:rPr lang="sv-SE" dirty="0" smtClean="0"/>
              <a:t> information is in the VSS </a:t>
            </a:r>
            <a:r>
              <a:rPr lang="sv-SE" dirty="0" err="1" smtClean="0"/>
              <a:t>tree</a:t>
            </a:r>
            <a:r>
              <a:rPr lang="sv-SE" dirty="0" smtClean="0"/>
              <a:t>. </a:t>
            </a:r>
          </a:p>
          <a:p>
            <a:pPr>
              <a:buFontTx/>
              <a:buChar char="-"/>
            </a:pPr>
            <a:r>
              <a:rPr lang="sv-SE" dirty="0" err="1" smtClean="0"/>
              <a:t>Proposal</a:t>
            </a:r>
            <a:r>
              <a:rPr lang="sv-SE" dirty="0" smtClean="0"/>
              <a:t>:</a:t>
            </a:r>
          </a:p>
          <a:p>
            <a:pPr lvl="1">
              <a:buFontTx/>
              <a:buChar char="-"/>
            </a:pPr>
            <a:r>
              <a:rPr lang="sv-SE" dirty="0" smtClean="0"/>
              <a:t>New </a:t>
            </a:r>
            <a:r>
              <a:rPr lang="sv-SE" dirty="0" err="1" smtClean="0"/>
              <a:t>optional</a:t>
            </a:r>
            <a:r>
              <a:rPr lang="sv-SE" dirty="0" smtClean="0"/>
              <a:t> </a:t>
            </a:r>
            <a:r>
              <a:rPr lang="sv-SE" dirty="0" err="1" smtClean="0"/>
              <a:t>property</a:t>
            </a:r>
            <a:r>
              <a:rPr lang="sv-SE" dirty="0" smtClean="0"/>
              <a:t> ”</a:t>
            </a:r>
            <a:r>
              <a:rPr lang="sv-SE" dirty="0" err="1" smtClean="0"/>
              <a:t>restricted</a:t>
            </a:r>
            <a:r>
              <a:rPr lang="sv-SE" dirty="0" smtClean="0"/>
              <a:t>”: ”</a:t>
            </a:r>
            <a:r>
              <a:rPr lang="sv-SE" dirty="0" err="1" smtClean="0"/>
              <a:t>none</a:t>
            </a:r>
            <a:r>
              <a:rPr lang="sv-SE" dirty="0" smtClean="0"/>
              <a:t>”/”</a:t>
            </a:r>
            <a:r>
              <a:rPr lang="sv-SE" dirty="0" err="1" smtClean="0"/>
              <a:t>write</a:t>
            </a:r>
            <a:r>
              <a:rPr lang="sv-SE" dirty="0" smtClean="0"/>
              <a:t>”/”</a:t>
            </a:r>
            <a:r>
              <a:rPr lang="sv-SE" dirty="0" err="1" smtClean="0"/>
              <a:t>readwrite</a:t>
            </a:r>
            <a:r>
              <a:rPr lang="sv-SE" dirty="0" smtClean="0"/>
              <a:t>”</a:t>
            </a:r>
          </a:p>
          <a:p>
            <a:pPr lvl="1">
              <a:buFontTx/>
              <a:buChar char="-"/>
            </a:pPr>
            <a:r>
              <a:rPr lang="sv-SE" dirty="0" err="1" smtClean="0"/>
              <a:t>Only</a:t>
            </a:r>
            <a:r>
              <a:rPr lang="sv-SE" dirty="0" smtClean="0"/>
              <a:t> to be </a:t>
            </a:r>
            <a:r>
              <a:rPr lang="sv-SE" dirty="0" err="1" smtClean="0"/>
              <a:t>used</a:t>
            </a:r>
            <a:r>
              <a:rPr lang="sv-SE" dirty="0" smtClean="0"/>
              <a:t> in </a:t>
            </a:r>
            <a:r>
              <a:rPr lang="sv-SE" dirty="0" err="1" smtClean="0"/>
              <a:t>leaf</a:t>
            </a:r>
            <a:r>
              <a:rPr lang="sv-SE" dirty="0" smtClean="0"/>
              <a:t> </a:t>
            </a:r>
            <a:r>
              <a:rPr lang="sv-SE" dirty="0" err="1" smtClean="0"/>
              <a:t>nodes</a:t>
            </a:r>
            <a:endParaRPr lang="sv-SE" dirty="0" smtClean="0"/>
          </a:p>
          <a:p>
            <a:pPr lvl="1">
              <a:buFontTx/>
              <a:buChar char="-"/>
            </a:pPr>
            <a:r>
              <a:rPr lang="sv-SE" dirty="0" smtClean="0"/>
              <a:t>If not present, </a:t>
            </a:r>
            <a:r>
              <a:rPr lang="sv-SE" dirty="0" err="1" smtClean="0"/>
              <a:t>then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is a default </a:t>
            </a:r>
            <a:r>
              <a:rPr lang="sv-SE" dirty="0" err="1" smtClean="0"/>
              <a:t>rule</a:t>
            </a:r>
            <a:r>
              <a:rPr lang="sv-SE" dirty="0" smtClean="0"/>
              <a:t>.</a:t>
            </a:r>
          </a:p>
          <a:p>
            <a:pPr lvl="1">
              <a:buFontTx/>
              <a:buChar char="-"/>
            </a:pPr>
            <a:r>
              <a:rPr lang="sv-SE" dirty="0" smtClean="0"/>
              <a:t>Default </a:t>
            </a:r>
            <a:r>
              <a:rPr lang="sv-SE" dirty="0" err="1" smtClean="0"/>
              <a:t>rule</a:t>
            </a:r>
            <a:r>
              <a:rPr lang="sv-SE" dirty="0" smtClean="0"/>
              <a:t> is set in a </a:t>
            </a:r>
            <a:r>
              <a:rPr lang="sv-SE" dirty="0" err="1" smtClean="0"/>
              <a:t>branch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property</a:t>
            </a:r>
            <a:r>
              <a:rPr lang="sv-SE" dirty="0" smtClean="0"/>
              <a:t> </a:t>
            </a:r>
          </a:p>
          <a:p>
            <a:pPr lvl="2">
              <a:buFontTx/>
              <a:buChar char="-"/>
            </a:pPr>
            <a:r>
              <a:rPr lang="sv-SE" dirty="0" smtClean="0"/>
              <a:t>”</a:t>
            </a:r>
            <a:r>
              <a:rPr lang="sv-SE" dirty="0" err="1" smtClean="0"/>
              <a:t>restricted</a:t>
            </a:r>
            <a:r>
              <a:rPr lang="sv-SE" dirty="0" smtClean="0"/>
              <a:t>-default”: </a:t>
            </a:r>
            <a:r>
              <a:rPr lang="sv-SE" dirty="0"/>
              <a:t>”</a:t>
            </a:r>
            <a:r>
              <a:rPr lang="sv-SE" dirty="0" err="1"/>
              <a:t>none</a:t>
            </a:r>
            <a:r>
              <a:rPr lang="sv-SE" dirty="0"/>
              <a:t>”/”</a:t>
            </a:r>
            <a:r>
              <a:rPr lang="sv-SE" dirty="0" err="1"/>
              <a:t>write</a:t>
            </a:r>
            <a:r>
              <a:rPr lang="sv-SE" dirty="0"/>
              <a:t>”/”</a:t>
            </a:r>
            <a:r>
              <a:rPr lang="sv-SE" dirty="0" err="1" smtClean="0"/>
              <a:t>readwrite</a:t>
            </a:r>
            <a:r>
              <a:rPr lang="sv-SE" dirty="0" smtClean="0"/>
              <a:t>”</a:t>
            </a:r>
          </a:p>
          <a:p>
            <a:pPr lvl="2">
              <a:buFontTx/>
              <a:buChar char="-"/>
            </a:pPr>
            <a:r>
              <a:rPr lang="sv-SE" dirty="0" smtClean="0"/>
              <a:t>It is </a:t>
            </a:r>
            <a:r>
              <a:rPr lang="sv-SE" dirty="0" err="1" smtClean="0"/>
              <a:t>then</a:t>
            </a:r>
            <a:r>
              <a:rPr lang="sv-SE" dirty="0" smtClean="0"/>
              <a:t> valid as default for all </a:t>
            </a:r>
            <a:r>
              <a:rPr lang="sv-SE" dirty="0" err="1" smtClean="0"/>
              <a:t>direct</a:t>
            </a:r>
            <a:r>
              <a:rPr lang="sv-SE" dirty="0" smtClean="0"/>
              <a:t> </a:t>
            </a:r>
            <a:r>
              <a:rPr lang="sv-SE" dirty="0" err="1" smtClean="0"/>
              <a:t>children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branch</a:t>
            </a:r>
            <a:endParaRPr lang="sv-SE" dirty="0" smtClean="0"/>
          </a:p>
          <a:p>
            <a:pPr lvl="2">
              <a:buFontTx/>
              <a:buChar char="-"/>
            </a:pPr>
            <a:r>
              <a:rPr lang="sv-SE" dirty="0" smtClean="0"/>
              <a:t>Default for default is ”</a:t>
            </a:r>
            <a:r>
              <a:rPr lang="sv-SE" dirty="0" err="1" smtClean="0"/>
              <a:t>none</a:t>
            </a:r>
            <a:r>
              <a:rPr lang="sv-SE" dirty="0" smtClean="0"/>
              <a:t>”</a:t>
            </a:r>
          </a:p>
          <a:p>
            <a:pPr lvl="3">
              <a:buFontTx/>
              <a:buChar char="-"/>
            </a:pPr>
            <a:r>
              <a:rPr lang="sv-SE" dirty="0" smtClean="0"/>
              <a:t>I.e. a </a:t>
            </a:r>
            <a:r>
              <a:rPr lang="sv-SE" dirty="0" err="1" smtClean="0"/>
              <a:t>tree</a:t>
            </a:r>
            <a:r>
              <a:rPr lang="sv-SE" dirty="0" smtClean="0"/>
              <a:t> </a:t>
            </a:r>
            <a:r>
              <a:rPr lang="sv-SE" dirty="0" err="1" smtClean="0"/>
              <a:t>without</a:t>
            </a:r>
            <a:r>
              <a:rPr lang="sv-SE" dirty="0" smtClean="0"/>
              <a:t> </a:t>
            </a:r>
            <a:r>
              <a:rPr lang="sv-SE" dirty="0" err="1" smtClean="0"/>
              <a:t>any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mentioned</a:t>
            </a:r>
            <a:r>
              <a:rPr lang="sv-SE" dirty="0" smtClean="0"/>
              <a:t> </a:t>
            </a:r>
            <a:r>
              <a:rPr lang="sv-SE" dirty="0" err="1" smtClean="0"/>
              <a:t>properties</a:t>
            </a:r>
            <a:r>
              <a:rPr lang="sv-SE" dirty="0" smtClean="0"/>
              <a:t> has no access </a:t>
            </a:r>
            <a:r>
              <a:rPr lang="sv-SE" dirty="0" err="1" smtClean="0"/>
              <a:t>restrictions</a:t>
            </a:r>
            <a:endParaRPr lang="sv-SE" dirty="0" smtClean="0"/>
          </a:p>
          <a:p>
            <a:pPr lvl="1">
              <a:buFontTx/>
              <a:buChar char="-"/>
            </a:pPr>
            <a:r>
              <a:rPr lang="sv-SE" dirty="0" smtClean="0"/>
              <a:t>Access </a:t>
            </a:r>
            <a:r>
              <a:rPr lang="sv-SE" dirty="0" err="1" smtClean="0"/>
              <a:t>restriction</a:t>
            </a:r>
            <a:r>
              <a:rPr lang="sv-SE" dirty="0" smtClean="0"/>
              <a:t> </a:t>
            </a:r>
            <a:r>
              <a:rPr lang="sv-SE" dirty="0" err="1" smtClean="0"/>
              <a:t>properties</a:t>
            </a:r>
            <a:r>
              <a:rPr lang="sv-SE" dirty="0" smtClean="0"/>
              <a:t> </a:t>
            </a:r>
            <a:r>
              <a:rPr lang="sv-SE" dirty="0" err="1" smtClean="0"/>
              <a:t>would</a:t>
            </a:r>
            <a:r>
              <a:rPr lang="sv-SE" dirty="0" smtClean="0"/>
              <a:t> </a:t>
            </a:r>
            <a:r>
              <a:rPr lang="sv-SE" dirty="0" err="1" smtClean="0"/>
              <a:t>typically</a:t>
            </a:r>
            <a:r>
              <a:rPr lang="sv-SE" dirty="0" smtClean="0"/>
              <a:t> be </a:t>
            </a:r>
            <a:r>
              <a:rPr lang="sv-SE" dirty="0" err="1" smtClean="0"/>
              <a:t>provisioned</a:t>
            </a:r>
            <a:r>
              <a:rPr lang="sv-SE" dirty="0" smtClean="0"/>
              <a:t> </a:t>
            </a:r>
            <a:r>
              <a:rPr lang="sv-SE" dirty="0" smtClean="0"/>
              <a:t>to the </a:t>
            </a:r>
            <a:r>
              <a:rPr lang="sv-SE" dirty="0" err="1" smtClean="0"/>
              <a:t>tree</a:t>
            </a:r>
            <a:r>
              <a:rPr lang="sv-SE" dirty="0" smtClean="0"/>
              <a:t> by the </a:t>
            </a:r>
            <a:r>
              <a:rPr lang="sv-SE" smtClean="0"/>
              <a:t>OEMs before</a:t>
            </a:r>
            <a:r>
              <a:rPr lang="sv-SE" dirty="0" smtClean="0"/>
              <a:t> </a:t>
            </a:r>
            <a:r>
              <a:rPr lang="sv-SE" dirty="0" err="1" smtClean="0"/>
              <a:t>vehicle</a:t>
            </a:r>
            <a:r>
              <a:rPr lang="sv-SE" dirty="0" smtClean="0"/>
              <a:t> </a:t>
            </a:r>
            <a:r>
              <a:rPr lang="sv-SE" dirty="0" err="1" smtClean="0"/>
              <a:t>deployment</a:t>
            </a:r>
            <a:r>
              <a:rPr lang="sv-SE" dirty="0" smtClean="0"/>
              <a:t>.</a:t>
            </a:r>
            <a:endParaRPr lang="sv-SE" dirty="0" smtClean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restriction tagging of resources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9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04000" y="1468438"/>
            <a:ext cx="8914320" cy="2044512"/>
          </a:xfrm>
        </p:spPr>
        <p:txBody>
          <a:bodyPr/>
          <a:lstStyle/>
          <a:p>
            <a:pPr>
              <a:buFontTx/>
              <a:buChar char="-"/>
            </a:pPr>
            <a:r>
              <a:rPr lang="sv-SE" dirty="0" err="1" smtClean="0"/>
              <a:t>There</a:t>
            </a:r>
            <a:r>
              <a:rPr lang="sv-SE" dirty="0" smtClean="0"/>
              <a:t> is </a:t>
            </a:r>
            <a:r>
              <a:rPr lang="sv-SE" dirty="0" err="1" smtClean="0"/>
              <a:t>currently</a:t>
            </a:r>
            <a:r>
              <a:rPr lang="sv-SE" dirty="0" smtClean="0"/>
              <a:t> no support in VSS for </a:t>
            </a:r>
            <a:r>
              <a:rPr lang="sv-SE" dirty="0" err="1" smtClean="0"/>
              <a:t>arrays</a:t>
            </a:r>
            <a:r>
              <a:rPr lang="sv-SE" dirty="0"/>
              <a:t> </a:t>
            </a:r>
            <a:r>
              <a:rPr lang="sv-SE" dirty="0" err="1" smtClean="0"/>
              <a:t>specified</a:t>
            </a:r>
            <a:r>
              <a:rPr lang="sv-SE" dirty="0" smtClean="0"/>
              <a:t> in a </a:t>
            </a:r>
            <a:r>
              <a:rPr lang="sv-SE" dirty="0" err="1" smtClean="0"/>
              <a:t>single</a:t>
            </a:r>
            <a:r>
              <a:rPr lang="sv-SE" dirty="0" smtClean="0"/>
              <a:t> </a:t>
            </a:r>
            <a:r>
              <a:rPr lang="sv-SE" dirty="0" err="1" smtClean="0"/>
              <a:t>node</a:t>
            </a:r>
            <a:r>
              <a:rPr lang="sv-SE" dirty="0" smtClean="0"/>
              <a:t>.</a:t>
            </a:r>
          </a:p>
          <a:p>
            <a:pPr>
              <a:buFontTx/>
              <a:buChar char="-"/>
            </a:pP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supported</a:t>
            </a:r>
            <a:r>
              <a:rPr lang="sv-SE" dirty="0" smtClean="0"/>
              <a:t> by the </a:t>
            </a:r>
            <a:r>
              <a:rPr lang="sv-SE" dirty="0" err="1" smtClean="0"/>
              <a:t>following</a:t>
            </a:r>
            <a:r>
              <a:rPr lang="sv-SE" dirty="0" smtClean="0"/>
              <a:t>:</a:t>
            </a:r>
          </a:p>
          <a:p>
            <a:pPr lvl="1">
              <a:buFontTx/>
              <a:buChar char="-"/>
            </a:pPr>
            <a:r>
              <a:rPr lang="sv-SE" dirty="0" err="1" smtClean="0"/>
              <a:t>Adding</a:t>
            </a:r>
            <a:r>
              <a:rPr lang="sv-SE" dirty="0" smtClean="0"/>
              <a:t> a new </a:t>
            </a:r>
            <a:r>
              <a:rPr lang="sv-SE" dirty="0" err="1" smtClean="0"/>
              <a:t>property</a:t>
            </a:r>
            <a:r>
              <a:rPr lang="sv-SE" dirty="0" smtClean="0"/>
              <a:t>: ”elements”: X</a:t>
            </a:r>
          </a:p>
          <a:p>
            <a:pPr lvl="2">
              <a:buFontTx/>
              <a:buChar char="-"/>
            </a:pPr>
            <a:r>
              <a:rPr lang="sv-SE" dirty="0" smtClean="0"/>
              <a:t>X &gt; 1  (default for </a:t>
            </a:r>
            <a:r>
              <a:rPr lang="sv-SE" dirty="0" err="1" smtClean="0"/>
              <a:t>missing</a:t>
            </a:r>
            <a:r>
              <a:rPr lang="sv-SE" dirty="0" smtClean="0"/>
              <a:t> </a:t>
            </a:r>
            <a:r>
              <a:rPr lang="sv-SE" dirty="0" err="1" smtClean="0"/>
              <a:t>property</a:t>
            </a:r>
            <a:r>
              <a:rPr lang="sv-SE" dirty="0" smtClean="0"/>
              <a:t> is ”elements”:1)</a:t>
            </a:r>
          </a:p>
          <a:p>
            <a:pPr lvl="1">
              <a:buFontTx/>
              <a:buChar char="-"/>
            </a:pPr>
            <a:r>
              <a:rPr lang="sv-SE" dirty="0" smtClean="0"/>
              <a:t>Syntax for the </a:t>
            </a:r>
            <a:r>
              <a:rPr lang="sv-SE" dirty="0" err="1" smtClean="0"/>
              <a:t>value-property</a:t>
            </a:r>
            <a:r>
              <a:rPr lang="sv-SE" dirty="0" smtClean="0"/>
              <a:t> in set </a:t>
            </a:r>
            <a:r>
              <a:rPr lang="sv-SE" dirty="0" err="1" smtClean="0"/>
              <a:t>request</a:t>
            </a:r>
            <a:r>
              <a:rPr lang="sv-SE" dirty="0" smtClean="0"/>
              <a:t>/get </a:t>
            </a:r>
            <a:r>
              <a:rPr lang="sv-SE" dirty="0" err="1" smtClean="0"/>
              <a:t>response</a:t>
            </a:r>
            <a:r>
              <a:rPr lang="sv-SE" dirty="0" smtClean="0"/>
              <a:t>/</a:t>
            </a:r>
            <a:r>
              <a:rPr lang="sv-SE" dirty="0" err="1" smtClean="0"/>
              <a:t>subscription</a:t>
            </a:r>
            <a:r>
              <a:rPr lang="sv-SE" dirty="0" smtClean="0"/>
              <a:t> </a:t>
            </a:r>
            <a:r>
              <a:rPr lang="sv-SE" dirty="0" err="1" smtClean="0"/>
              <a:t>notification</a:t>
            </a:r>
            <a:r>
              <a:rPr lang="sv-SE" dirty="0"/>
              <a:t>:</a:t>
            </a:r>
            <a:endParaRPr lang="sv-SE" dirty="0" smtClean="0"/>
          </a:p>
          <a:p>
            <a:pPr lvl="2">
              <a:buFontTx/>
              <a:buChar char="-"/>
            </a:pPr>
            <a:r>
              <a:rPr lang="sv-SE" dirty="0" smtClean="0"/>
              <a:t>”</a:t>
            </a:r>
            <a:r>
              <a:rPr lang="sv-SE" dirty="0" err="1" smtClean="0"/>
              <a:t>value</a:t>
            </a:r>
            <a:r>
              <a:rPr lang="sv-SE" dirty="0" smtClean="0"/>
              <a:t>”: [x, y, z,..]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Array data type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78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Volvo">
      <a:dk1>
        <a:sysClr val="windowText" lastClr="000000"/>
      </a:dk1>
      <a:lt1>
        <a:sysClr val="window" lastClr="FFFFFF"/>
      </a:lt1>
      <a:dk2>
        <a:srgbClr val="1D3342"/>
      </a:dk2>
      <a:lt2>
        <a:srgbClr val="C3D5E5"/>
      </a:lt2>
      <a:accent1>
        <a:srgbClr val="4E5054"/>
      </a:accent1>
      <a:accent2>
        <a:srgbClr val="99999B"/>
      </a:accent2>
      <a:accent3>
        <a:srgbClr val="495662"/>
      </a:accent3>
      <a:accent4>
        <a:srgbClr val="5B7F95"/>
      </a:accent4>
      <a:accent5>
        <a:srgbClr val="4BACC6"/>
      </a:accent5>
      <a:accent6>
        <a:srgbClr val="D4D1C3"/>
      </a:accent6>
      <a:hlink>
        <a:srgbClr val="000000"/>
      </a:hlink>
      <a:folHlink>
        <a:srgbClr val="000000"/>
      </a:folHlink>
    </a:clrScheme>
    <a:fontScheme name="Volvo">
      <a:majorFont>
        <a:latin typeface="Volvo Broad Pr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(Read-Only)" id="{E239C94D-0A1C-CD4D-B116-BE757F064612}" vid="{5F9ACF4E-951E-6A43-B2B0-E11FE1787D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d21ccb4b815483ea1c19947a1514187 xmlns="68d3db9d-8c6c-45f9-8167-a0dc58e8d029">
      <Terms xmlns="http://schemas.microsoft.com/office/infopath/2007/PartnerControls"/>
    </pd21ccb4b815483ea1c19947a1514187>
    <TaxCatchAll xmlns="68d3db9d-8c6c-45f9-8167-a0dc58e8d029"/>
    <SharedWithUsers xmlns="68d3db9d-8c6c-45f9-8167-a0dc58e8d029">
      <UserInfo>
        <DisplayName>De Volder, Walter (W.)</DisplayName>
        <AccountId>3546</AccountId>
        <AccountType/>
      </UserInfo>
      <UserInfo>
        <DisplayName>Hanumanthegowda, Bharath</DisplayName>
        <AccountId>3779</AccountId>
        <AccountType/>
      </UserInfo>
      <UserInfo>
        <DisplayName>Su, Yuan</DisplayName>
        <AccountId>3823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95352AFF5B2941B5DA4025B976F119" ma:contentTypeVersion="9" ma:contentTypeDescription="Create a new document." ma:contentTypeScope="" ma:versionID="3abade9dd72051c55f614727286c7214">
  <xsd:schema xmlns:xsd="http://www.w3.org/2001/XMLSchema" xmlns:xs="http://www.w3.org/2001/XMLSchema" xmlns:p="http://schemas.microsoft.com/office/2006/metadata/properties" xmlns:ns2="68d3db9d-8c6c-45f9-8167-a0dc58e8d029" xmlns:ns3="2270e278-1d4e-48af-a0b8-2e29c83c1629" targetNamespace="http://schemas.microsoft.com/office/2006/metadata/properties" ma:root="true" ma:fieldsID="244de09c7c92e0395a4c5cb5e4fc2423" ns2:_="" ns3:_="">
    <xsd:import namespace="68d3db9d-8c6c-45f9-8167-a0dc58e8d029"/>
    <xsd:import namespace="2270e278-1d4e-48af-a0b8-2e29c83c1629"/>
    <xsd:element name="properties">
      <xsd:complexType>
        <xsd:sequence>
          <xsd:element name="documentManagement">
            <xsd:complexType>
              <xsd:all>
                <xsd:element ref="ns2:pd21ccb4b815483ea1c19947a1514187" minOccurs="0"/>
                <xsd:element ref="ns2:TaxCatchAl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3db9d-8c6c-45f9-8167-a0dc58e8d029" elementFormDefault="qualified">
    <xsd:import namespace="http://schemas.microsoft.com/office/2006/documentManagement/types"/>
    <xsd:import namespace="http://schemas.microsoft.com/office/infopath/2007/PartnerControls"/>
    <xsd:element name="pd21ccb4b815483ea1c19947a1514187" ma:index="9" nillable="true" ma:taxonomy="true" ma:internalName="pd21ccb4b815483ea1c19947a1514187" ma:taxonomyFieldName="VCGCategory" ma:displayName="Category" ma:fieldId="{9d21ccb4-b815-483e-a1c1-9947a1514187}" ma:taxonomyMulti="true" ma:sspId="70f575ab-cd0f-439a-9978-eda457400cea" ma:termSetId="b892967f-a7f1-459b-b338-458ac2f2c7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5f7927d1-6dbf-408a-9bb2-04a6a12a7406}" ma:internalName="TaxCatchAll" ma:showField="CatchAllData" ma:web="68d3db9d-8c6c-45f9-8167-a0dc58e8d0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70e278-1d4e-48af-a0b8-2e29c83c16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6202D-86E3-4AB7-87A8-0E5BCE2725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017F36-7042-4080-AED3-02A1DA81E42A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270e278-1d4e-48af-a0b8-2e29c83c1629"/>
    <ds:schemaRef ds:uri="68d3db9d-8c6c-45f9-8167-a0dc58e8d029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0EDC211-DDD1-4980-9EBC-1938160BC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d3db9d-8c6c-45f9-8167-a0dc58e8d029"/>
    <ds:schemaRef ds:uri="2270e278-1d4e-48af-a0b8-2e29c83c16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Volvotemplate</Template>
  <TotalTime>489</TotalTime>
  <Words>348</Words>
  <Application>Microsoft Office PowerPoint</Application>
  <PresentationFormat>Custom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Volvo Broad Pro</vt:lpstr>
      <vt:lpstr>Anpassad formgivning</vt:lpstr>
      <vt:lpstr>Ideas for Gen2</vt:lpstr>
      <vt:lpstr>WS/http access restriction pattern alignment</vt:lpstr>
      <vt:lpstr>Access restriction tagging of resources</vt:lpstr>
      <vt:lpstr>Array data type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Volvo Signal Broker Peter Winzell Ulf Bjorkengren</dc:title>
  <dc:creator>Winzell, Peter</dc:creator>
  <cp:keywords/>
  <dc:description/>
  <cp:lastModifiedBy>Björkengren, Ulf</cp:lastModifiedBy>
  <cp:revision>20</cp:revision>
  <cp:lastPrinted>2014-07-03T08:43:28Z</cp:lastPrinted>
  <dcterms:created xsi:type="dcterms:W3CDTF">2019-04-29T21:11:34Z</dcterms:created>
  <dcterms:modified xsi:type="dcterms:W3CDTF">2019-05-09T12:13:17Z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0x0101006C95352AFF5B2941B5DA4025B976F119</vt:lpwstr>
  </property>
  <property fmtid="{D5CDD505-2E9C-101B-9397-08002B2CF9AE}" pid="3" name="VCGCategory">
    <vt:lpwstr/>
  </property>
  <property fmtid="{D5CDD505-2E9C-101B-9397-08002B2CF9AE}" pid="4" name="MSIP_Label_7fea2623-af8f-4fb8-b1cf-b63cc8e496aa_Enabled">
    <vt:lpwstr>True</vt:lpwstr>
  </property>
  <property fmtid="{D5CDD505-2E9C-101B-9397-08002B2CF9AE}" pid="5" name="MSIP_Label_7fea2623-af8f-4fb8-b1cf-b63cc8e496aa_SiteId">
    <vt:lpwstr>81fa766e-a349-4867-8bf4-ab35e250a08f</vt:lpwstr>
  </property>
  <property fmtid="{D5CDD505-2E9C-101B-9397-08002B2CF9AE}" pid="6" name="MSIP_Label_7fea2623-af8f-4fb8-b1cf-b63cc8e496aa_Owner">
    <vt:lpwstr>UBJORKEN@volvocars.com</vt:lpwstr>
  </property>
  <property fmtid="{D5CDD505-2E9C-101B-9397-08002B2CF9AE}" pid="7" name="MSIP_Label_7fea2623-af8f-4fb8-b1cf-b63cc8e496aa_SetDate">
    <vt:lpwstr>2019-04-30T07:33:26.1857345Z</vt:lpwstr>
  </property>
  <property fmtid="{D5CDD505-2E9C-101B-9397-08002B2CF9AE}" pid="8" name="MSIP_Label_7fea2623-af8f-4fb8-b1cf-b63cc8e496aa_Name">
    <vt:lpwstr>Proprietary</vt:lpwstr>
  </property>
  <property fmtid="{D5CDD505-2E9C-101B-9397-08002B2CF9AE}" pid="9" name="MSIP_Label_7fea2623-af8f-4fb8-b1cf-b63cc8e496aa_Application">
    <vt:lpwstr>Microsoft Azure Information Protection</vt:lpwstr>
  </property>
  <property fmtid="{D5CDD505-2E9C-101B-9397-08002B2CF9AE}" pid="10" name="MSIP_Label_7fea2623-af8f-4fb8-b1cf-b63cc8e496aa_Extended_MSFT_Method">
    <vt:lpwstr>Automatic</vt:lpwstr>
  </property>
  <property fmtid="{D5CDD505-2E9C-101B-9397-08002B2CF9AE}" pid="11" name="Sensitivity">
    <vt:lpwstr>Proprietary</vt:lpwstr>
  </property>
</Properties>
</file>