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70" r:id="rId3"/>
    <p:sldId id="268" r:id="rId4"/>
    <p:sldId id="272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A749A-41F1-41E2-8721-643023B79A18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1629E-0EA5-461C-B8CB-C26F859FE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70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While</a:t>
            </a:r>
            <a:r>
              <a:rPr lang="sv-SE" baseline="0" dirty="0" smtClean="0"/>
              <a:t> the Driving and Motion API </a:t>
            </a:r>
            <a:r>
              <a:rPr lang="sv-SE" baseline="0" dirty="0" err="1" smtClean="0"/>
              <a:t>shall</a:t>
            </a:r>
            <a:r>
              <a:rPr lang="sv-SE" baseline="0" dirty="0" smtClean="0"/>
              <a:t> be re-</a:t>
            </a:r>
            <a:r>
              <a:rPr lang="sv-SE" baseline="0" dirty="0" err="1" smtClean="0"/>
              <a:t>usable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Zenuity</a:t>
            </a:r>
            <a:r>
              <a:rPr lang="sv-SE" baseline="0" dirty="0" smtClean="0"/>
              <a:t>/HAD, the </a:t>
            </a:r>
            <a:r>
              <a:rPr lang="sv-SE" baseline="0" dirty="0" err="1" smtClean="0"/>
              <a:t>Convenience</a:t>
            </a:r>
            <a:r>
              <a:rPr lang="sv-SE" baseline="0" dirty="0" smtClean="0"/>
              <a:t> API has a potential to </a:t>
            </a:r>
            <a:r>
              <a:rPr lang="sv-SE" baseline="0" dirty="0" err="1" smtClean="0"/>
              <a:t>fulfill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needs</a:t>
            </a:r>
            <a:r>
              <a:rPr lang="sv-SE" baseline="0" dirty="0" smtClean="0"/>
              <a:t> from all over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organisation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developing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apps</a:t>
            </a:r>
            <a:r>
              <a:rPr lang="sv-SE" baseline="0" dirty="0" smtClean="0"/>
              <a:t>, services,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B0D0-35E0-4DC8-B4A6-118214BEA3B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379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While</a:t>
            </a:r>
            <a:r>
              <a:rPr lang="sv-SE" baseline="0" dirty="0" smtClean="0"/>
              <a:t> the Driving and Motion API </a:t>
            </a:r>
            <a:r>
              <a:rPr lang="sv-SE" baseline="0" dirty="0" err="1" smtClean="0"/>
              <a:t>shall</a:t>
            </a:r>
            <a:r>
              <a:rPr lang="sv-SE" baseline="0" dirty="0" smtClean="0"/>
              <a:t> be re-</a:t>
            </a:r>
            <a:r>
              <a:rPr lang="sv-SE" baseline="0" dirty="0" err="1" smtClean="0"/>
              <a:t>usable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Zenuity</a:t>
            </a:r>
            <a:r>
              <a:rPr lang="sv-SE" baseline="0" dirty="0" smtClean="0"/>
              <a:t>/HAD, the </a:t>
            </a:r>
            <a:r>
              <a:rPr lang="sv-SE" baseline="0" dirty="0" err="1" smtClean="0"/>
              <a:t>Convenience</a:t>
            </a:r>
            <a:r>
              <a:rPr lang="sv-SE" baseline="0" dirty="0" smtClean="0"/>
              <a:t> API has a potential to </a:t>
            </a:r>
            <a:r>
              <a:rPr lang="sv-SE" baseline="0" dirty="0" err="1" smtClean="0"/>
              <a:t>fulfill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needs</a:t>
            </a:r>
            <a:r>
              <a:rPr lang="sv-SE" baseline="0" dirty="0" smtClean="0"/>
              <a:t> from all over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organisation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developing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apps</a:t>
            </a:r>
            <a:r>
              <a:rPr lang="sv-SE" baseline="0" dirty="0" smtClean="0"/>
              <a:t>, services,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B0D0-35E0-4DC8-B4A6-118214BEA3B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46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While</a:t>
            </a:r>
            <a:r>
              <a:rPr lang="sv-SE" baseline="0" dirty="0" smtClean="0"/>
              <a:t> the Driving and Motion API </a:t>
            </a:r>
            <a:r>
              <a:rPr lang="sv-SE" baseline="0" dirty="0" err="1" smtClean="0"/>
              <a:t>shall</a:t>
            </a:r>
            <a:r>
              <a:rPr lang="sv-SE" baseline="0" dirty="0" smtClean="0"/>
              <a:t> be re-</a:t>
            </a:r>
            <a:r>
              <a:rPr lang="sv-SE" baseline="0" dirty="0" err="1" smtClean="0"/>
              <a:t>usable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Zenuity</a:t>
            </a:r>
            <a:r>
              <a:rPr lang="sv-SE" baseline="0" dirty="0" smtClean="0"/>
              <a:t>/HAD, the </a:t>
            </a:r>
            <a:r>
              <a:rPr lang="sv-SE" baseline="0" dirty="0" err="1" smtClean="0"/>
              <a:t>Convenience</a:t>
            </a:r>
            <a:r>
              <a:rPr lang="sv-SE" baseline="0" dirty="0" smtClean="0"/>
              <a:t> API has a potential to </a:t>
            </a:r>
            <a:r>
              <a:rPr lang="sv-SE" baseline="0" dirty="0" err="1" smtClean="0"/>
              <a:t>fulfill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needs</a:t>
            </a:r>
            <a:r>
              <a:rPr lang="sv-SE" baseline="0" dirty="0" smtClean="0"/>
              <a:t> from all over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organisation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developing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apps</a:t>
            </a:r>
            <a:r>
              <a:rPr lang="sv-SE" baseline="0" dirty="0" smtClean="0"/>
              <a:t>, services,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B0D0-35E0-4DC8-B4A6-118214BEA3B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7139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While</a:t>
            </a:r>
            <a:r>
              <a:rPr lang="sv-SE" baseline="0" dirty="0" smtClean="0"/>
              <a:t> the Driving and Motion API </a:t>
            </a:r>
            <a:r>
              <a:rPr lang="sv-SE" baseline="0" dirty="0" err="1" smtClean="0"/>
              <a:t>shall</a:t>
            </a:r>
            <a:r>
              <a:rPr lang="sv-SE" baseline="0" dirty="0" smtClean="0"/>
              <a:t> be re-</a:t>
            </a:r>
            <a:r>
              <a:rPr lang="sv-SE" baseline="0" dirty="0" err="1" smtClean="0"/>
              <a:t>usable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Zenuity</a:t>
            </a:r>
            <a:r>
              <a:rPr lang="sv-SE" baseline="0" dirty="0" smtClean="0"/>
              <a:t>/HAD, the </a:t>
            </a:r>
            <a:r>
              <a:rPr lang="sv-SE" baseline="0" dirty="0" err="1" smtClean="0"/>
              <a:t>Convenience</a:t>
            </a:r>
            <a:r>
              <a:rPr lang="sv-SE" baseline="0" dirty="0" smtClean="0"/>
              <a:t> API has a potential to </a:t>
            </a:r>
            <a:r>
              <a:rPr lang="sv-SE" baseline="0" dirty="0" err="1" smtClean="0"/>
              <a:t>fulfill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needs</a:t>
            </a:r>
            <a:r>
              <a:rPr lang="sv-SE" baseline="0" dirty="0" smtClean="0"/>
              <a:t> from all over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organisation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developing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apps</a:t>
            </a:r>
            <a:r>
              <a:rPr lang="sv-SE" baseline="0" dirty="0" smtClean="0"/>
              <a:t>, services,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B0D0-35E0-4DC8-B4A6-118214BEA3B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592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While</a:t>
            </a:r>
            <a:r>
              <a:rPr lang="sv-SE" baseline="0" dirty="0" smtClean="0"/>
              <a:t> the Driving and Motion API </a:t>
            </a:r>
            <a:r>
              <a:rPr lang="sv-SE" baseline="0" dirty="0" err="1" smtClean="0"/>
              <a:t>shall</a:t>
            </a:r>
            <a:r>
              <a:rPr lang="sv-SE" baseline="0" dirty="0" smtClean="0"/>
              <a:t> be re-</a:t>
            </a:r>
            <a:r>
              <a:rPr lang="sv-SE" baseline="0" dirty="0" err="1" smtClean="0"/>
              <a:t>usable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Zenuity</a:t>
            </a:r>
            <a:r>
              <a:rPr lang="sv-SE" baseline="0" dirty="0" smtClean="0"/>
              <a:t>/HAD, the </a:t>
            </a:r>
            <a:r>
              <a:rPr lang="sv-SE" baseline="0" dirty="0" err="1" smtClean="0"/>
              <a:t>Convenience</a:t>
            </a:r>
            <a:r>
              <a:rPr lang="sv-SE" baseline="0" dirty="0" smtClean="0"/>
              <a:t> API has a potential to </a:t>
            </a:r>
            <a:r>
              <a:rPr lang="sv-SE" baseline="0" dirty="0" err="1" smtClean="0"/>
              <a:t>fulfill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needs</a:t>
            </a:r>
            <a:r>
              <a:rPr lang="sv-SE" baseline="0" dirty="0" smtClean="0"/>
              <a:t> from all over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organisation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developing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apps</a:t>
            </a:r>
            <a:r>
              <a:rPr lang="sv-SE" baseline="0" dirty="0" smtClean="0"/>
              <a:t>, services,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B0D0-35E0-4DC8-B4A6-118214BEA3B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258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1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0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8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arts txt+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4800" y="1762126"/>
            <a:ext cx="5400000" cy="4233600"/>
          </a:xfrm>
        </p:spPr>
        <p:txBody>
          <a:bodyPr/>
          <a:lstStyle>
            <a:lvl1pPr>
              <a:defRPr i="0"/>
            </a:lvl1pPr>
          </a:lstStyle>
          <a:p>
            <a:pPr lvl="0"/>
            <a:r>
              <a:rPr lang="en-US" dirty="0" smtClean="0"/>
              <a:t>Click here to add bullet list or click corresponding icon to insert media or click to insert previously copied objects or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2" hasCustomPrompt="1"/>
          </p:nvPr>
        </p:nvSpPr>
        <p:spPr>
          <a:xfrm>
            <a:off x="6177600" y="1769416"/>
            <a:ext cx="5400000" cy="4234814"/>
          </a:xfrm>
        </p:spPr>
        <p:txBody>
          <a:bodyPr/>
          <a:lstStyle>
            <a:lvl1pPr marL="0" marR="0" indent="0" algn="l" defTabSz="829588" rtl="0" eaLnBrk="1" fontAlgn="auto" latinLnBrk="0" hangingPunct="1">
              <a:lnSpc>
                <a:spcPct val="90000"/>
              </a:lnSpc>
              <a:spcBef>
                <a:spcPts val="90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i="1" baseline="0"/>
            </a:lvl1pPr>
          </a:lstStyle>
          <a:p>
            <a:pPr marL="0" marR="0" lvl="0" indent="0" algn="l" defTabSz="829588" rtl="0" eaLnBrk="1" fontAlgn="auto" latinLnBrk="0" hangingPunct="1">
              <a:lnSpc>
                <a:spcPct val="90000"/>
              </a:lnSpc>
              <a:spcBef>
                <a:spcPts val="906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corresponding icon to insert media or click here to insert previously copied objects.</a:t>
            </a:r>
          </a:p>
          <a:p>
            <a:pPr lvl="0"/>
            <a:endParaRPr lang="en-GB" noProof="0" dirty="0"/>
          </a:p>
        </p:txBody>
      </p:sp>
      <p:sp>
        <p:nvSpPr>
          <p:cNvPr id="2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4800" y="569219"/>
            <a:ext cx="9663840" cy="777600"/>
          </a:xfrm>
          <a:prstGeom prst="rect">
            <a:avLst/>
          </a:prstGeom>
        </p:spPr>
        <p:txBody>
          <a:bodyPr vert="horz" wrap="none" lIns="0" tIns="0" rIns="0" bIns="0" rtlCol="0" anchor="b">
            <a:noAutofit/>
          </a:bodyPr>
          <a:lstStyle>
            <a:lvl1pPr>
              <a:defRPr baseline="0"/>
            </a:lvl1pPr>
          </a:lstStyle>
          <a:p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r>
              <a:rPr lang="sv-SE" dirty="0" smtClean="0"/>
              <a:t>, </a:t>
            </a:r>
            <a:r>
              <a:rPr lang="sv-SE" dirty="0" err="1" smtClean="0"/>
              <a:t>slide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text + media</a:t>
            </a:r>
            <a:endParaRPr lang="en-US" dirty="0"/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600" y="432000"/>
            <a:ext cx="864000" cy="864000"/>
          </a:xfrm>
          <a:prstGeom prst="rect">
            <a:avLst/>
          </a:prstGeom>
        </p:spPr>
      </p:pic>
      <p:cxnSp>
        <p:nvCxnSpPr>
          <p:cNvPr id="14" name="Rak 13"/>
          <p:cNvCxnSpPr/>
          <p:nvPr userDrawn="1"/>
        </p:nvCxnSpPr>
        <p:spPr>
          <a:xfrm>
            <a:off x="604800" y="1567273"/>
            <a:ext cx="10959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 userDrawn="1"/>
        </p:nvCxnSpPr>
        <p:spPr>
          <a:xfrm>
            <a:off x="604800" y="6346992"/>
            <a:ext cx="10931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4"/>
          <p:cNvSpPr>
            <a:spLocks noGrp="1"/>
          </p:cNvSpPr>
          <p:nvPr>
            <p:ph type="dt" sz="half" idx="10"/>
          </p:nvPr>
        </p:nvSpPr>
        <p:spPr>
          <a:xfrm>
            <a:off x="604801" y="6431828"/>
            <a:ext cx="821024" cy="163294"/>
          </a:xfrm>
        </p:spPr>
        <p:txBody>
          <a:bodyPr/>
          <a:lstStyle/>
          <a:p>
            <a:r>
              <a:rPr lang="en-US" smtClean="0"/>
              <a:t>ISSUE DATE</a:t>
            </a:r>
            <a:endParaRPr lang="sv-SE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36640" y="6431828"/>
            <a:ext cx="1728000" cy="163294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r">
              <a:defRPr sz="1087">
                <a:solidFill>
                  <a:schemeClr val="tx1"/>
                </a:solidFill>
              </a:defRPr>
            </a:lvl1pPr>
          </a:lstStyle>
          <a:p>
            <a:fld id="{6F67B5D9-DB62-4DEA-AF3E-B11D0AE898D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53453" y="6431828"/>
            <a:ext cx="6480000" cy="163294"/>
          </a:xfrm>
        </p:spPr>
        <p:txBody>
          <a:bodyPr/>
          <a:lstStyle/>
          <a:p>
            <a:r>
              <a:rPr lang="en-US" smtClean="0"/>
              <a:t>To change this, use “Insert” ribbon and “header/Footer” button. Remember title, issuer ( name &amp; cds-id), issue and securityclass.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0695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1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9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9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5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9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0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D933-05E4-44A1-8246-376304B9A0D4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1122-3D67-4E66-8A8A-A530698DF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4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4801" y="6431828"/>
            <a:ext cx="1372280" cy="163294"/>
          </a:xfrm>
        </p:spPr>
        <p:txBody>
          <a:bodyPr/>
          <a:lstStyle/>
          <a:p>
            <a:r>
              <a:rPr lang="en-US" dirty="0" smtClean="0"/>
              <a:t>June 19, </a:t>
            </a:r>
            <a:r>
              <a:rPr lang="en-US" dirty="0" smtClean="0"/>
              <a:t>2018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Volvo </a:t>
            </a:r>
            <a:r>
              <a:rPr lang="da-DK" dirty="0" err="1" smtClean="0"/>
              <a:t>Cars</a:t>
            </a:r>
            <a:endParaRPr lang="sv-SE" dirty="0"/>
          </a:p>
        </p:txBody>
      </p:sp>
      <p:sp>
        <p:nvSpPr>
          <p:cNvPr id="9" name="Content Placeholder 1"/>
          <p:cNvSpPr>
            <a:spLocks noGrp="1"/>
          </p:cNvSpPr>
          <p:nvPr>
            <p:ph sz="half" idx="1"/>
          </p:nvPr>
        </p:nvSpPr>
        <p:spPr>
          <a:xfrm>
            <a:off x="1362967" y="2044469"/>
            <a:ext cx="7822508" cy="3163904"/>
          </a:xfrm>
        </p:spPr>
        <p:txBody>
          <a:bodyPr>
            <a:normAutofit/>
          </a:bodyPr>
          <a:lstStyle/>
          <a:p>
            <a:r>
              <a:rPr lang="en-GB" sz="1800" dirty="0"/>
              <a:t>Aims at supporting both VISS and VIWI data models. </a:t>
            </a:r>
          </a:p>
          <a:p>
            <a:r>
              <a:rPr lang="en-GB" sz="1800" dirty="0"/>
              <a:t>Aims at supporting both VISS and VIWI access paradigms.</a:t>
            </a:r>
          </a:p>
          <a:p>
            <a:r>
              <a:rPr lang="en-GB" sz="1800" dirty="0"/>
              <a:t>Aims at enabling backwards compatibility for legacy VISS clients.</a:t>
            </a:r>
          </a:p>
          <a:p>
            <a:r>
              <a:rPr lang="en-GB" sz="1800" dirty="0"/>
              <a:t>Aims at enabling “straight forward” porting of VIWI based data.</a:t>
            </a: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083010" y="464187"/>
            <a:ext cx="5721178" cy="777600"/>
          </a:xfrm>
        </p:spPr>
        <p:txBody>
          <a:bodyPr/>
          <a:lstStyle/>
          <a:p>
            <a:r>
              <a:rPr lang="en-GB" sz="4000" dirty="0"/>
              <a:t>Ambition of VSS extension</a:t>
            </a:r>
          </a:p>
        </p:txBody>
      </p:sp>
    </p:spTree>
    <p:extLst>
      <p:ext uri="{BB962C8B-B14F-4D97-AF65-F5344CB8AC3E}">
        <p14:creationId xmlns:p14="http://schemas.microsoft.com/office/powerpoint/2010/main" val="149217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4801" y="6431828"/>
            <a:ext cx="1372280" cy="163294"/>
          </a:xfrm>
        </p:spPr>
        <p:txBody>
          <a:bodyPr/>
          <a:lstStyle/>
          <a:p>
            <a:r>
              <a:rPr lang="en-US" dirty="0" smtClean="0"/>
              <a:t>June 19, </a:t>
            </a:r>
            <a:r>
              <a:rPr lang="en-US" dirty="0" smtClean="0"/>
              <a:t>2018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Volvo </a:t>
            </a:r>
            <a:r>
              <a:rPr lang="da-DK" dirty="0" err="1" smtClean="0"/>
              <a:t>Cars</a:t>
            </a:r>
            <a:endParaRPr lang="sv-SE" dirty="0"/>
          </a:p>
        </p:txBody>
      </p:sp>
      <p:sp>
        <p:nvSpPr>
          <p:cNvPr id="9" name="Content Placeholder 1"/>
          <p:cNvSpPr>
            <a:spLocks noGrp="1"/>
          </p:cNvSpPr>
          <p:nvPr>
            <p:ph sz="half" idx="1"/>
          </p:nvPr>
        </p:nvSpPr>
        <p:spPr>
          <a:xfrm>
            <a:off x="1362967" y="2044469"/>
            <a:ext cx="7822508" cy="3163904"/>
          </a:xfrm>
        </p:spPr>
        <p:txBody>
          <a:bodyPr>
            <a:normAutofit/>
          </a:bodyPr>
          <a:lstStyle/>
          <a:p>
            <a:r>
              <a:rPr lang="en-GB" sz="1800" dirty="0"/>
              <a:t>Support for Resource nodes having zero or more element nodes as children. </a:t>
            </a:r>
          </a:p>
          <a:p>
            <a:r>
              <a:rPr lang="en-GB" sz="1800" dirty="0"/>
              <a:t>Support for dynamically adding/removing element nodes.</a:t>
            </a:r>
          </a:p>
          <a:p>
            <a:r>
              <a:rPr lang="en-GB" sz="1800" dirty="0"/>
              <a:t>Support for referencing elements of other resources from within an element. 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r>
              <a:rPr lang="en-GB" sz="1800" dirty="0"/>
              <a:t>Support for queries on element properties (not </a:t>
            </a:r>
            <a:r>
              <a:rPr lang="en-GB" sz="1800" dirty="0" err="1"/>
              <a:t>impl</a:t>
            </a:r>
            <a:r>
              <a:rPr lang="en-GB" sz="1800" dirty="0"/>
              <a:t> in POC).</a:t>
            </a: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70351" y="464187"/>
            <a:ext cx="9613726" cy="777600"/>
          </a:xfrm>
        </p:spPr>
        <p:txBody>
          <a:bodyPr/>
          <a:lstStyle/>
          <a:p>
            <a:r>
              <a:rPr lang="en-GB" sz="2800" dirty="0"/>
              <a:t>Features from VIWI that needs be supported to meet the </a:t>
            </a:r>
            <a:r>
              <a:rPr lang="en-GB" sz="2800" dirty="0" smtClean="0"/>
              <a:t>ambition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3313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4801" y="6431828"/>
            <a:ext cx="1372280" cy="163294"/>
          </a:xfrm>
        </p:spPr>
        <p:txBody>
          <a:bodyPr/>
          <a:lstStyle/>
          <a:p>
            <a:r>
              <a:rPr lang="en-US" dirty="0" smtClean="0"/>
              <a:t>June 19, </a:t>
            </a:r>
            <a:r>
              <a:rPr lang="en-US" dirty="0" smtClean="0"/>
              <a:t>2018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Volvo </a:t>
            </a:r>
            <a:r>
              <a:rPr lang="da-DK" dirty="0" err="1" smtClean="0"/>
              <a:t>Cars</a:t>
            </a:r>
            <a:endParaRPr lang="sv-SE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426308" y="569219"/>
            <a:ext cx="9842332" cy="777600"/>
          </a:xfrm>
        </p:spPr>
        <p:txBody>
          <a:bodyPr/>
          <a:lstStyle/>
          <a:p>
            <a:r>
              <a:rPr lang="sv-SE" sz="4000" dirty="0" smtClean="0"/>
              <a:t>VIWI </a:t>
            </a:r>
            <a:r>
              <a:rPr lang="sv-SE" sz="4000" dirty="0" err="1" smtClean="0"/>
              <a:t>resource</a:t>
            </a:r>
            <a:r>
              <a:rPr lang="sv-SE" sz="4000" dirty="0" smtClean="0"/>
              <a:t> and element </a:t>
            </a:r>
            <a:r>
              <a:rPr lang="sv-SE" sz="4000" dirty="0" err="1" smtClean="0"/>
              <a:t>example</a:t>
            </a:r>
            <a:endParaRPr lang="en-GB" sz="4000" dirty="0"/>
          </a:p>
        </p:txBody>
      </p:sp>
      <p:sp>
        <p:nvSpPr>
          <p:cNvPr id="9" name="Rectangle 8"/>
          <p:cNvSpPr/>
          <p:nvPr/>
        </p:nvSpPr>
        <p:spPr>
          <a:xfrm>
            <a:off x="1009135" y="1610946"/>
            <a:ext cx="83140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50" dirty="0">
                <a:latin typeface="Consolas" panose="020B0609020204030204" pitchFamily="49" charset="0"/>
                <a:ea typeface="SimSun" panose="02010600030101010101" pitchFamily="2" charset="-122"/>
              </a:rPr>
              <a:t>https://www.w3.org/Submission/2016/SUBM-viwi-service-media-20161213/</a:t>
            </a:r>
            <a:endParaRPr lang="en-GB" sz="105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210" y="1907122"/>
            <a:ext cx="6054365" cy="435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78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4801" y="6431828"/>
            <a:ext cx="1372280" cy="163294"/>
          </a:xfrm>
        </p:spPr>
        <p:txBody>
          <a:bodyPr/>
          <a:lstStyle/>
          <a:p>
            <a:r>
              <a:rPr lang="en-US" dirty="0" smtClean="0"/>
              <a:t>June 19, </a:t>
            </a:r>
            <a:r>
              <a:rPr lang="en-US" dirty="0" smtClean="0"/>
              <a:t>2018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Volvo </a:t>
            </a:r>
            <a:r>
              <a:rPr lang="da-DK" dirty="0" err="1" smtClean="0"/>
              <a:t>Cars</a:t>
            </a:r>
            <a:endParaRPr lang="sv-SE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426308" y="569219"/>
            <a:ext cx="9842332" cy="777600"/>
          </a:xfrm>
        </p:spPr>
        <p:txBody>
          <a:bodyPr/>
          <a:lstStyle/>
          <a:p>
            <a:r>
              <a:rPr lang="sv-SE" sz="4000" dirty="0" err="1"/>
              <a:t>r</a:t>
            </a:r>
            <a:r>
              <a:rPr lang="sv-SE" sz="4000" dirty="0" err="1" smtClean="0"/>
              <a:t>branch</a:t>
            </a:r>
            <a:r>
              <a:rPr lang="sv-SE" sz="4000" dirty="0" smtClean="0"/>
              <a:t> and element </a:t>
            </a:r>
            <a:r>
              <a:rPr lang="sv-SE" sz="4000" dirty="0" err="1" smtClean="0"/>
              <a:t>example</a:t>
            </a:r>
            <a:r>
              <a:rPr lang="sv-SE" sz="4000" dirty="0" smtClean="0"/>
              <a:t> in </a:t>
            </a:r>
            <a:r>
              <a:rPr lang="sv-SE" sz="4000" dirty="0" err="1" smtClean="0"/>
              <a:t>Private.vspec</a:t>
            </a:r>
            <a:endParaRPr lang="en-GB" sz="4000" dirty="0"/>
          </a:p>
        </p:txBody>
      </p:sp>
      <p:sp>
        <p:nvSpPr>
          <p:cNvPr id="9" name="Rectangle 8"/>
          <p:cNvSpPr/>
          <p:nvPr/>
        </p:nvSpPr>
        <p:spPr>
          <a:xfrm>
            <a:off x="1009135" y="1610946"/>
            <a:ext cx="831403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# 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The media service branch</a:t>
            </a: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.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- Media: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type: branch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description: Media </a:t>
            </a: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service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# The media collections resource.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#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- 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Media.Collections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: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type: 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rbranch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description: The media collections can also be understood as media queues of the renderer. Media collections can only contain playable media like tracks, videos or pictures.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child-type: 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mediaCollectionObject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child-properties: 4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prop-name: ["id", "name", "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uri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", "items"]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prop-description: ["collection id", "collection name", "object 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uri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", "media collection items"]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prop-type: ["String", "String", "String", "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rbranch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"]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prop-format: ["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uuid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", "", "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uri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", ""]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prop-unit: ["", "", "", ""]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prop-value: ["", "", "", "/media/items</a:t>
            </a: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"]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# Media collection </a:t>
            </a: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element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- Media.Collections.3901a278-ba17-44d6-9aef-f7ca67c04840: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</a:t>
            </a:r>
            <a:r>
              <a:rPr lang="fr-FR" sz="1050" dirty="0">
                <a:latin typeface="Courier New" panose="02070309020205020404" pitchFamily="49" charset="0"/>
                <a:ea typeface="SimSun" panose="02010600030101010101" pitchFamily="2" charset="-122"/>
              </a:rPr>
              <a:t>type: </a:t>
            </a:r>
            <a:r>
              <a:rPr lang="fr-FR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element</a:t>
            </a:r>
            <a:r>
              <a:rPr lang="fr-FR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fr-FR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fr-FR" sz="1050" dirty="0">
                <a:latin typeface="Courier New" panose="02070309020205020404" pitchFamily="49" charset="0"/>
                <a:ea typeface="SimSun" panose="02010600030101010101" pitchFamily="2" charset="-122"/>
              </a:rPr>
              <a:t>  description: Media collection </a:t>
            </a:r>
            <a:r>
              <a:rPr lang="fr-FR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object</a:t>
            </a:r>
            <a:r>
              <a:rPr lang="fr-FR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fr-FR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fr-FR" sz="1050" dirty="0">
                <a:latin typeface="Courier New" panose="02070309020205020404" pitchFamily="49" charset="0"/>
                <a:ea typeface="SimSun" panose="02010600030101010101" pitchFamily="2" charset="-122"/>
              </a:rPr>
              <a:t>  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id: 3901a278-ba17-44d6-9aef-f7ca67c04840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name: lorem ipsum1</a:t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  </a:t>
            </a:r>
            <a:r>
              <a:rPr lang="en-GB" sz="1050" dirty="0" err="1">
                <a:latin typeface="Courier New" panose="02070309020205020404" pitchFamily="49" charset="0"/>
                <a:ea typeface="SimSun" panose="02010600030101010101" pitchFamily="2" charset="-122"/>
              </a:rPr>
              <a:t>uri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: </a:t>
            </a: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media/collections/3901a278-ba17-44d6-9aef-f7ca67c04840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/>
            </a:r>
            <a:b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</a:b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items</a:t>
            </a:r>
            <a:r>
              <a:rPr lang="en-GB" sz="1050" dirty="0">
                <a:latin typeface="Courier New" panose="02070309020205020404" pitchFamily="49" charset="0"/>
                <a:ea typeface="SimSun" panose="02010600030101010101" pitchFamily="2" charset="-122"/>
              </a:rPr>
              <a:t>: ["3902a278-ba17-44d6-9aef-f7ca67c04860", "3902a278-ba17-44d6-9aef-f7ca67c04861</a:t>
            </a:r>
            <a:r>
              <a:rPr lang="en-GB" sz="1050" dirty="0" smtClean="0">
                <a:latin typeface="Courier New" panose="02070309020205020404" pitchFamily="49" charset="0"/>
                <a:ea typeface="SimSun" panose="02010600030101010101" pitchFamily="2" charset="-122"/>
              </a:rPr>
              <a:t>"]</a:t>
            </a:r>
            <a:endParaRPr lang="en-GB" sz="105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715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4801" y="6431828"/>
            <a:ext cx="1372280" cy="163294"/>
          </a:xfrm>
        </p:spPr>
        <p:txBody>
          <a:bodyPr/>
          <a:lstStyle/>
          <a:p>
            <a:r>
              <a:rPr lang="en-US" dirty="0" smtClean="0"/>
              <a:t>June 19, </a:t>
            </a:r>
            <a:r>
              <a:rPr lang="en-US" dirty="0" smtClean="0"/>
              <a:t>2018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67B5D9-DB62-4DEA-AF3E-B11D0AE898D7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Volvo </a:t>
            </a:r>
            <a:r>
              <a:rPr lang="da-DK" dirty="0" err="1" smtClean="0"/>
              <a:t>Cars</a:t>
            </a:r>
            <a:endParaRPr lang="sv-SE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383957" y="550684"/>
            <a:ext cx="8328454" cy="777600"/>
          </a:xfrm>
        </p:spPr>
        <p:txBody>
          <a:bodyPr/>
          <a:lstStyle/>
          <a:p>
            <a:r>
              <a:rPr lang="sv-SE" sz="4000" dirty="0" smtClean="0"/>
              <a:t>VSS </a:t>
            </a:r>
            <a:r>
              <a:rPr lang="sv-SE" sz="4000" dirty="0" err="1" smtClean="0"/>
              <a:t>tree</a:t>
            </a:r>
            <a:r>
              <a:rPr lang="sv-SE" sz="4000" dirty="0"/>
              <a:t> </a:t>
            </a:r>
            <a:r>
              <a:rPr lang="sv-SE" sz="4000" dirty="0" err="1" smtClean="0"/>
              <a:t>including</a:t>
            </a:r>
            <a:r>
              <a:rPr lang="sv-SE" sz="4000" dirty="0" smtClean="0"/>
              <a:t> </a:t>
            </a:r>
            <a:r>
              <a:rPr lang="sv-SE" sz="4000" dirty="0" err="1" smtClean="0"/>
              <a:t>r</a:t>
            </a:r>
            <a:r>
              <a:rPr lang="sv-SE" sz="4000" dirty="0" err="1" smtClean="0"/>
              <a:t>branch</a:t>
            </a:r>
            <a:r>
              <a:rPr lang="sv-SE" sz="4000" dirty="0" smtClean="0"/>
              <a:t> and element</a:t>
            </a:r>
            <a:endParaRPr lang="en-GB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990" y="1677893"/>
            <a:ext cx="7362367" cy="454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8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3812</TotalTime>
  <Words>327</Words>
  <Application>Microsoft Office PowerPoint</Application>
  <PresentationFormat>Widescreen</PresentationFormat>
  <Paragraphs>41</Paragraphs>
  <Slides>5</Slides>
  <Notes>5</Notes>
  <HiddenSlides>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Consolas</vt:lpstr>
      <vt:lpstr>Courier New</vt:lpstr>
      <vt:lpstr>Office Theme</vt:lpstr>
      <vt:lpstr>Ambition of VSS extension</vt:lpstr>
      <vt:lpstr>Features from VIWI that needs be supported to meet the ambition</vt:lpstr>
      <vt:lpstr>VIWI resource and element example</vt:lpstr>
      <vt:lpstr>rbranch and element example in Private.vspec</vt:lpstr>
      <vt:lpstr>VSS tree including rbranch and element</vt:lpstr>
    </vt:vector>
  </TitlesOfParts>
  <Company>Volvo Car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Authentication</dc:title>
  <dc:creator>Igerud, Bjarne (94121)</dc:creator>
  <cp:lastModifiedBy>Björkengren, Ulf</cp:lastModifiedBy>
  <cp:revision>65</cp:revision>
  <dcterms:created xsi:type="dcterms:W3CDTF">2017-07-04T13:22:09Z</dcterms:created>
  <dcterms:modified xsi:type="dcterms:W3CDTF">2018-06-19T11:59:49Z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iteId">
    <vt:lpwstr>81fa766e-a349-4867-8bf4-ab35e250a08f</vt:lpwstr>
  </property>
  <property fmtid="{D5CDD505-2E9C-101B-9397-08002B2CF9AE}" pid="4" name="MSIP_Label_7fea2623-af8f-4fb8-b1cf-b63cc8e496aa_Ref">
    <vt:lpwstr>https://api.informationprotection.azure.com/api/81fa766e-a349-4867-8bf4-ab35e250a08f</vt:lpwstr>
  </property>
  <property fmtid="{D5CDD505-2E9C-101B-9397-08002B2CF9AE}" pid="5" name="MSIP_Label_7fea2623-af8f-4fb8-b1cf-b63cc8e496aa_Owner">
    <vt:lpwstr>UBJORKEN@volvocars.com</vt:lpwstr>
  </property>
  <property fmtid="{D5CDD505-2E9C-101B-9397-08002B2CF9AE}" pid="6" name="MSIP_Label_7fea2623-af8f-4fb8-b1cf-b63cc8e496aa_SetDate">
    <vt:lpwstr>2018-03-06T11:07:26.0888226+01:00</vt:lpwstr>
  </property>
  <property fmtid="{D5CDD505-2E9C-101B-9397-08002B2CF9AE}" pid="7" name="MSIP_Label_7fea2623-af8f-4fb8-b1cf-b63cc8e496aa_Name">
    <vt:lpwstr>Proprietary</vt:lpwstr>
  </property>
  <property fmtid="{D5CDD505-2E9C-101B-9397-08002B2CF9AE}" pid="8" name="MSIP_Label_7fea2623-af8f-4fb8-b1cf-b63cc8e496aa_Application">
    <vt:lpwstr>Microsoft Azure Information Protection</vt:lpwstr>
  </property>
  <property fmtid="{D5CDD505-2E9C-101B-9397-08002B2CF9AE}" pid="9" name="MSIP_Label_7fea2623-af8f-4fb8-b1cf-b63cc8e496aa_Extended_MSFT_Method">
    <vt:lpwstr>Automatic</vt:lpwstr>
  </property>
  <property fmtid="{D5CDD505-2E9C-101B-9397-08002B2CF9AE}" pid="10" name="Sensitivity">
    <vt:lpwstr>Proprietary</vt:lpwstr>
  </property>
</Properties>
</file>