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85" r:id="rId2"/>
    <p:sldId id="260" r:id="rId3"/>
    <p:sldId id="288" r:id="rId4"/>
    <p:sldId id="276" r:id="rId5"/>
    <p:sldId id="282" r:id="rId6"/>
    <p:sldId id="277" r:id="rId7"/>
    <p:sldId id="281" r:id="rId8"/>
    <p:sldId id="290" r:id="rId9"/>
    <p:sldId id="283" r:id="rId10"/>
    <p:sldId id="284" r:id="rId11"/>
    <p:sldId id="289" r:id="rId12"/>
    <p:sldId id="291" r:id="rId13"/>
    <p:sldId id="292" r:id="rId14"/>
    <p:sldId id="286" r:id="rId15"/>
    <p:sldId id="287" r:id="rId16"/>
    <p:sldId id="280" r:id="rId17"/>
  </p:sldIdLst>
  <p:sldSz cx="12153900" cy="6858000"/>
  <p:notesSz cx="6858000" cy="9144000"/>
  <p:defaultTextStyle>
    <a:lvl1pPr defTabSz="608012">
      <a:defRPr sz="3200">
        <a:latin typeface="+mj-lt"/>
        <a:ea typeface="+mj-ea"/>
        <a:cs typeface="+mj-cs"/>
        <a:sym typeface="Helvetica"/>
      </a:defRPr>
    </a:lvl1pPr>
    <a:lvl2pPr defTabSz="608012">
      <a:defRPr sz="3200">
        <a:latin typeface="+mj-lt"/>
        <a:ea typeface="+mj-ea"/>
        <a:cs typeface="+mj-cs"/>
        <a:sym typeface="Helvetica"/>
      </a:defRPr>
    </a:lvl2pPr>
    <a:lvl3pPr defTabSz="608012">
      <a:defRPr sz="3200">
        <a:latin typeface="+mj-lt"/>
        <a:ea typeface="+mj-ea"/>
        <a:cs typeface="+mj-cs"/>
        <a:sym typeface="Helvetica"/>
      </a:defRPr>
    </a:lvl3pPr>
    <a:lvl4pPr defTabSz="608012">
      <a:defRPr sz="3200">
        <a:latin typeface="+mj-lt"/>
        <a:ea typeface="+mj-ea"/>
        <a:cs typeface="+mj-cs"/>
        <a:sym typeface="Helvetica"/>
      </a:defRPr>
    </a:lvl4pPr>
    <a:lvl5pPr defTabSz="608012">
      <a:defRPr sz="3200">
        <a:latin typeface="+mj-lt"/>
        <a:ea typeface="+mj-ea"/>
        <a:cs typeface="+mj-cs"/>
        <a:sym typeface="Helvetica"/>
      </a:defRPr>
    </a:lvl5pPr>
    <a:lvl6pPr defTabSz="608012">
      <a:defRPr sz="3200">
        <a:latin typeface="+mj-lt"/>
        <a:ea typeface="+mj-ea"/>
        <a:cs typeface="+mj-cs"/>
        <a:sym typeface="Helvetica"/>
      </a:defRPr>
    </a:lvl6pPr>
    <a:lvl7pPr defTabSz="608012">
      <a:defRPr sz="3200">
        <a:latin typeface="+mj-lt"/>
        <a:ea typeface="+mj-ea"/>
        <a:cs typeface="+mj-cs"/>
        <a:sym typeface="Helvetica"/>
      </a:defRPr>
    </a:lvl7pPr>
    <a:lvl8pPr defTabSz="608012">
      <a:defRPr sz="3200">
        <a:latin typeface="+mj-lt"/>
        <a:ea typeface="+mj-ea"/>
        <a:cs typeface="+mj-cs"/>
        <a:sym typeface="Helvetica"/>
      </a:defRPr>
    </a:lvl8pPr>
    <a:lvl9pPr defTabSz="608012">
      <a:defRPr sz="3200"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6" autoAdjust="0"/>
    <p:restoredTop sz="94660"/>
  </p:normalViewPr>
  <p:slideViewPr>
    <p:cSldViewPr>
      <p:cViewPr varScale="1">
        <p:scale>
          <a:sx n="116" d="100"/>
          <a:sy n="116" d="100"/>
        </p:scale>
        <p:origin x="-198" y="-102"/>
      </p:cViewPr>
      <p:guideLst>
        <p:guide orient="horz" pos="2160"/>
        <p:guide pos="38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5415640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608093" y="1231465"/>
            <a:ext cx="5373593" cy="94341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2022880" y="275073"/>
            <a:ext cx="9391645" cy="95639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608012" y="1600200"/>
            <a:ext cx="10945814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862" tIns="60862" rIns="60862" bIns="60862"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2022880" y="0"/>
            <a:ext cx="9391645" cy="1506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862" tIns="60862" rIns="60862" bIns="60862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715375" y="6367867"/>
            <a:ext cx="2838450" cy="343678"/>
          </a:xfrm>
          <a:prstGeom prst="rect">
            <a:avLst/>
          </a:prstGeom>
          <a:ln w="12700">
            <a:miter lim="400000"/>
          </a:ln>
        </p:spPr>
        <p:txBody>
          <a:bodyPr lIns="60862" tIns="60862" rIns="60862" bIns="60862" anchor="ctr">
            <a:spAutoFit/>
          </a:bodyPr>
          <a:lstStyle>
            <a:lvl1pPr algn="r">
              <a:defRPr sz="160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7" name="Shape 4"/>
          <p:cNvSpPr txBox="1">
            <a:spLocks/>
          </p:cNvSpPr>
          <p:nvPr userDrawn="1"/>
        </p:nvSpPr>
        <p:spPr>
          <a:xfrm>
            <a:off x="438150" y="6284106"/>
            <a:ext cx="2838450" cy="369134"/>
          </a:xfrm>
          <a:prstGeom prst="rect">
            <a:avLst/>
          </a:prstGeom>
          <a:ln w="12700">
            <a:miter lim="400000"/>
          </a:ln>
        </p:spPr>
        <p:txBody>
          <a:bodyPr lIns="60862" tIns="60862" rIns="60862" bIns="60862" anchor="ctr">
            <a:spAutoFit/>
          </a:bodyPr>
          <a:lstStyle>
            <a:lvl1pPr algn="r" defTabSz="608012">
              <a:defRPr sz="160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defRPr>
            </a:lvl1pPr>
            <a:lvl2pPr defTabSz="608012"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defTabSz="608012"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defTabSz="608012"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defTabSz="608012">
              <a:defRPr sz="3200">
                <a:latin typeface="+mj-lt"/>
                <a:ea typeface="+mj-ea"/>
                <a:cs typeface="+mj-cs"/>
                <a:sym typeface="Helvetica"/>
              </a:defRPr>
            </a:lvl5pPr>
            <a:lvl6pPr defTabSz="608012">
              <a:defRPr sz="3200">
                <a:latin typeface="+mj-lt"/>
                <a:ea typeface="+mj-ea"/>
                <a:cs typeface="+mj-cs"/>
                <a:sym typeface="Helvetica"/>
              </a:defRPr>
            </a:lvl6pPr>
            <a:lvl7pPr defTabSz="608012">
              <a:defRPr sz="3200">
                <a:latin typeface="+mj-lt"/>
                <a:ea typeface="+mj-ea"/>
                <a:cs typeface="+mj-cs"/>
                <a:sym typeface="Helvetica"/>
              </a:defRPr>
            </a:lvl7pPr>
            <a:lvl8pPr defTabSz="608012">
              <a:defRPr sz="3200">
                <a:latin typeface="+mj-lt"/>
                <a:ea typeface="+mj-ea"/>
                <a:cs typeface="+mj-cs"/>
                <a:sym typeface="Helvetica"/>
              </a:defRPr>
            </a:lvl8pPr>
            <a:lvl9pPr defTabSz="608012">
              <a:defRPr sz="3200"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algn="l"/>
            <a:r>
              <a:rPr lang="en-US" dirty="0" smtClean="0"/>
              <a:t>Aug 30,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</p:sldLayoutIdLst>
  <p:transition spd="med"/>
  <p:txStyles>
    <p:titleStyle>
      <a:lvl1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1pPr>
      <a:lvl2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2pPr>
      <a:lvl3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3pPr>
      <a:lvl4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4pPr>
      <a:lvl5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5pPr>
      <a:lvl6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6pPr>
      <a:lvl7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7pPr>
      <a:lvl8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8pPr>
      <a:lvl9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9pPr>
    </p:titleStyle>
    <p:bodyStyle>
      <a:lvl1pPr marL="455612" indent="-455612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1pPr>
      <a:lvl2pPr marL="1043214" indent="-433613" defTabSz="608012">
        <a:spcBef>
          <a:spcPts val="700"/>
        </a:spcBef>
        <a:buSzPct val="100000"/>
        <a:buFont typeface="Arial"/>
        <a:buChar char="–"/>
        <a:defRPr sz="3200">
          <a:latin typeface="Arial"/>
          <a:ea typeface="Arial"/>
          <a:cs typeface="Arial"/>
          <a:sym typeface="Arial"/>
        </a:defRPr>
      </a:lvl2pPr>
      <a:lvl3pPr marL="1621894" indent="-404282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3pPr>
      <a:lvl4pPr marL="2310764" indent="-485139" defTabSz="608012">
        <a:spcBef>
          <a:spcPts val="700"/>
        </a:spcBef>
        <a:buSzPct val="100000"/>
        <a:buFont typeface="Arial"/>
        <a:buChar char="–"/>
        <a:defRPr sz="3200">
          <a:latin typeface="Arial"/>
          <a:ea typeface="Arial"/>
          <a:cs typeface="Arial"/>
          <a:sym typeface="Arial"/>
        </a:defRPr>
      </a:lvl4pPr>
      <a:lvl5pPr marL="2920364" indent="-485139" defTabSz="608012">
        <a:spcBef>
          <a:spcPts val="700"/>
        </a:spcBef>
        <a:buSzPct val="100000"/>
        <a:buFont typeface="Arial"/>
        <a:buChar char="»"/>
        <a:defRPr sz="3200">
          <a:latin typeface="Arial"/>
          <a:ea typeface="Arial"/>
          <a:cs typeface="Arial"/>
          <a:sym typeface="Arial"/>
        </a:defRPr>
      </a:lvl5pPr>
      <a:lvl6pPr marL="3403789" indent="-360665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6pPr>
      <a:lvl7pPr marL="4012414" indent="-360664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7pPr>
      <a:lvl8pPr marL="4621038" indent="-360664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8pPr>
      <a:lvl9pPr marL="5229662" indent="-360664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2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539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hape 32"/>
          <p:cNvSpPr/>
          <p:nvPr/>
        </p:nvSpPr>
        <p:spPr>
          <a:xfrm>
            <a:off x="1733550" y="6095132"/>
            <a:ext cx="9220200" cy="692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862" tIns="60862" rIns="60862" bIns="60862" anchor="ctr">
            <a:spAutoFit/>
          </a:bodyPr>
          <a:lstStyle/>
          <a:p>
            <a:pPr algn="ctr" eaLnBrk="1" hangingPunct="1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This work is licensed under a Creative Commons Attribution-Share Alike 4.0 (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CC BY-SA 4.0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ctr" eaLnBrk="1" hangingPunct="1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GENIVI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is a registered trademark of the GENIVI Alliance in the USA and other countries</a:t>
            </a:r>
          </a:p>
          <a:p>
            <a:pPr algn="ctr" eaLnBrk="1" hangingPunct="1"/>
            <a:r>
              <a:rPr lang="en-US" sz="1300" dirty="0">
                <a:solidFill>
                  <a:srgbClr val="346282"/>
                </a:solidFill>
              </a:rPr>
              <a:t>Copyright © GENIVI Alliance </a:t>
            </a:r>
            <a:r>
              <a:rPr lang="en-US" sz="1300" dirty="0" smtClean="0">
                <a:solidFill>
                  <a:srgbClr val="346282"/>
                </a:solidFill>
              </a:rPr>
              <a:t>2016 </a:t>
            </a:r>
            <a:endParaRPr lang="en-US" sz="1300" dirty="0">
              <a:solidFill>
                <a:srgbClr val="346282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>
            <a:off x="608012" y="6355139"/>
            <a:ext cx="2838451" cy="36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862" tIns="60862" rIns="60862" bIns="60862" anchor="ctr">
            <a:spAutoFit/>
          </a:bodyPr>
          <a:lstStyle>
            <a:lvl1pPr>
              <a:defRPr sz="1600">
                <a:solidFill>
                  <a:srgbClr val="34628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1600" dirty="0">
              <a:solidFill>
                <a:srgbClr val="346282"/>
              </a:solidFill>
            </a:endParaRP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xfrm>
            <a:off x="8715375" y="6184510"/>
            <a:ext cx="2838450" cy="34367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34628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346282"/>
                </a:solidFill>
              </a:rPr>
              <a:t>1</a:t>
            </a:fld>
            <a:endParaRPr sz="1600">
              <a:solidFill>
                <a:srgbClr val="346282"/>
              </a:solidFill>
            </a:endParaRPr>
          </a:p>
        </p:txBody>
      </p:sp>
      <p:sp>
        <p:nvSpPr>
          <p:cNvPr id="35" name="Shape 35"/>
          <p:cNvSpPr/>
          <p:nvPr/>
        </p:nvSpPr>
        <p:spPr>
          <a:xfrm>
            <a:off x="354012" y="4428918"/>
            <a:ext cx="7805736" cy="1769517"/>
          </a:xfrm>
          <a:prstGeom prst="rect">
            <a:avLst/>
          </a:prstGeom>
          <a:ln w="12700">
            <a:miter lim="400000"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862" tIns="60862" rIns="60862" bIns="60862" anchor="ctr">
            <a:spAutoFit/>
          </a:bodyPr>
          <a:lstStyle/>
          <a:p>
            <a:pPr lvl="0" defTabSz="608625">
              <a:defRPr sz="1800"/>
            </a:pPr>
            <a:r>
              <a:rPr lang="en-US" sz="40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Vehicle Signal </a:t>
            </a:r>
          </a:p>
          <a:p>
            <a:pPr lvl="0" defTabSz="608625">
              <a:defRPr sz="1800"/>
            </a:pPr>
            <a:r>
              <a:rPr lang="en-US" sz="40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Specification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lvl="0" defTabSz="608625">
              <a:defRPr sz="1800"/>
            </a:pPr>
            <a:r>
              <a:rPr lang="en-US" sz="27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2016-08-30</a:t>
            </a:r>
            <a:endParaRPr sz="27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6923067" y="4837660"/>
            <a:ext cx="4891847" cy="1000076"/>
          </a:xfrm>
          <a:prstGeom prst="rect">
            <a:avLst/>
          </a:prstGeom>
          <a:ln w="12700">
            <a:miter lim="400000"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862" tIns="60862" rIns="60862" bIns="60862">
            <a:spAutoFit/>
          </a:bodyPr>
          <a:lstStyle/>
          <a:p>
            <a:pPr lvl="0" algn="r" defTabSz="608625">
              <a:defRPr sz="1800"/>
            </a:pPr>
            <a:r>
              <a:rPr lang="en-US" sz="19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Magnus </a:t>
            </a:r>
            <a:r>
              <a:rPr lang="en-US" sz="1900" dirty="0" err="1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Feuer</a:t>
            </a:r>
            <a:endParaRPr sz="1900" dirty="0">
              <a:latin typeface="Arial"/>
              <a:ea typeface="Arial"/>
              <a:cs typeface="Arial"/>
              <a:sym typeface="Arial"/>
            </a:endParaRPr>
          </a:p>
          <a:p>
            <a:pPr lvl="0" algn="r" defTabSz="608625">
              <a:defRPr sz="1800"/>
            </a:pPr>
            <a:r>
              <a:rPr lang="en-US" sz="19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Head System Architect | Expert Group Lead</a:t>
            </a:r>
            <a:endParaRPr sz="1900" dirty="0">
              <a:latin typeface="Arial"/>
              <a:ea typeface="Arial"/>
              <a:cs typeface="Arial"/>
              <a:sym typeface="Arial"/>
            </a:endParaRPr>
          </a:p>
          <a:p>
            <a:pPr lvl="0" algn="r" defTabSz="608625">
              <a:defRPr sz="1800"/>
            </a:pPr>
            <a:r>
              <a:rPr lang="en-US" sz="19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Jaguar Land Rover</a:t>
            </a:r>
            <a:endParaRPr sz="19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24386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 file re-use</a:t>
            </a:r>
            <a:endParaRPr lang="en-US" dirty="0"/>
          </a:p>
        </p:txBody>
      </p:sp>
      <p:sp>
        <p:nvSpPr>
          <p:cNvPr id="6" name="Shape 39"/>
          <p:cNvSpPr txBox="1">
            <a:spLocks/>
          </p:cNvSpPr>
          <p:nvPr/>
        </p:nvSpPr>
        <p:spPr>
          <a:xfrm>
            <a:off x="579436" y="5181600"/>
            <a:ext cx="10945816" cy="1142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YAML-compliant include directives used to aggregate specification fragments</a:t>
            </a:r>
          </a:p>
          <a:p>
            <a:r>
              <a:rPr lang="en-US" sz="2000" dirty="0" smtClean="0"/>
              <a:t>An update to a fragment is propagated to all locations where it is used</a:t>
            </a:r>
          </a:p>
          <a:p>
            <a:r>
              <a:rPr lang="en-US" sz="2000" dirty="0" smtClean="0"/>
              <a:t>Facilitates </a:t>
            </a:r>
            <a:r>
              <a:rPr lang="en-US" sz="2000" dirty="0" err="1" smtClean="0"/>
              <a:t>git</a:t>
            </a:r>
            <a:r>
              <a:rPr lang="en-US" sz="2000" dirty="0" smtClean="0"/>
              <a:t>(hub) working model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610349" y="3173752"/>
            <a:ext cx="1875092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root.vspec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800350" y="1498027"/>
            <a:ext cx="804425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Cabin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800350" y="2033613"/>
            <a:ext cx="804425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Door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173044" y="2560604"/>
            <a:ext cx="824652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Row1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3459603" y="2560604"/>
            <a:ext cx="832278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Row2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1964679" y="3145641"/>
            <a:ext cx="1099300" cy="1768105"/>
            <a:chOff x="2038350" y="3145641"/>
            <a:chExt cx="1099300" cy="17681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Rounded Rectangle 31"/>
            <p:cNvSpPr/>
            <p:nvPr/>
          </p:nvSpPr>
          <p:spPr>
            <a:xfrm>
              <a:off x="2368962" y="3145641"/>
              <a:ext cx="580021" cy="30249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008000"/>
                  </a:solidFill>
                </a:rPr>
                <a:t>L</a:t>
              </a:r>
              <a:r>
                <a:rPr lang="en-US" sz="1600" dirty="0" smtClean="0">
                  <a:solidFill>
                    <a:srgbClr val="008000"/>
                  </a:solidFill>
                </a:rPr>
                <a:t>eft</a:t>
              </a: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2038350" y="3449287"/>
              <a:ext cx="1099300" cy="1464459"/>
              <a:chOff x="666750" y="3448133"/>
              <a:chExt cx="1099300" cy="1464459"/>
            </a:xfrm>
          </p:grpSpPr>
          <p:cxnSp>
            <p:nvCxnSpPr>
              <p:cNvPr id="103" name="Straight Arrow Connector 102"/>
              <p:cNvCxnSpPr>
                <a:endCxn id="104" idx="1"/>
              </p:cNvCxnSpPr>
              <p:nvPr/>
            </p:nvCxnSpPr>
            <p:spPr>
              <a:xfrm>
                <a:off x="666750" y="3912505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Rounded Rectangle 103"/>
              <p:cNvSpPr/>
              <p:nvPr/>
            </p:nvSpPr>
            <p:spPr>
              <a:xfrm>
                <a:off x="808832" y="3761259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Locked</a:t>
                </a:r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808832" y="4192154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>
                    <a:solidFill>
                      <a:schemeClr val="bg1"/>
                    </a:solidFill>
                  </a:rPr>
                  <a:t>WinPos</a:t>
                </a:r>
                <a:endParaRPr lang="en-US" sz="16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808832" y="4610100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Open</a:t>
                </a:r>
              </a:p>
            </p:txBody>
          </p:sp>
          <p:cxnSp>
            <p:nvCxnSpPr>
              <p:cNvPr id="107" name="Straight Arrow Connector 106"/>
              <p:cNvCxnSpPr>
                <a:endCxn id="105" idx="1"/>
              </p:cNvCxnSpPr>
              <p:nvPr/>
            </p:nvCxnSpPr>
            <p:spPr>
              <a:xfrm>
                <a:off x="666750" y="4343400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endCxn id="106" idx="1"/>
              </p:cNvCxnSpPr>
              <p:nvPr/>
            </p:nvCxnSpPr>
            <p:spPr>
              <a:xfrm>
                <a:off x="666750" y="4761346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>
                <a:off x="1287441" y="3448133"/>
                <a:ext cx="0" cy="133267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 flipH="1">
                <a:off x="666750" y="3581400"/>
                <a:ext cx="620691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/>
              <p:cNvCxnSpPr/>
              <p:nvPr/>
            </p:nvCxnSpPr>
            <p:spPr>
              <a:xfrm flipV="1">
                <a:off x="666750" y="3581400"/>
                <a:ext cx="0" cy="118110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Group 99"/>
          <p:cNvGrpSpPr/>
          <p:nvPr/>
        </p:nvGrpSpPr>
        <p:grpSpPr>
          <a:xfrm>
            <a:off x="666750" y="3145641"/>
            <a:ext cx="1099300" cy="1766951"/>
            <a:chOff x="666750" y="3145641"/>
            <a:chExt cx="1099300" cy="17669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9" name="Group 98"/>
            <p:cNvGrpSpPr/>
            <p:nvPr/>
          </p:nvGrpSpPr>
          <p:grpSpPr>
            <a:xfrm>
              <a:off x="666750" y="3448133"/>
              <a:ext cx="1099300" cy="1464459"/>
              <a:chOff x="666750" y="3448133"/>
              <a:chExt cx="1099300" cy="1464459"/>
            </a:xfrm>
          </p:grpSpPr>
          <p:cxnSp>
            <p:nvCxnSpPr>
              <p:cNvPr id="41" name="Straight Arrow Connector 40"/>
              <p:cNvCxnSpPr>
                <a:endCxn id="39" idx="1"/>
              </p:cNvCxnSpPr>
              <p:nvPr/>
            </p:nvCxnSpPr>
            <p:spPr>
              <a:xfrm>
                <a:off x="666750" y="3912505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ounded Rectangle 38"/>
              <p:cNvSpPr/>
              <p:nvPr/>
            </p:nvSpPr>
            <p:spPr>
              <a:xfrm>
                <a:off x="808832" y="3761259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Locked</a:t>
                </a:r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808832" y="4192154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>
                    <a:solidFill>
                      <a:schemeClr val="bg1"/>
                    </a:solidFill>
                  </a:rPr>
                  <a:t>WinPos</a:t>
                </a:r>
                <a:endParaRPr lang="en-US" sz="16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808832" y="4610100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O</a:t>
                </a:r>
                <a:r>
                  <a:rPr lang="en-US" sz="1600" dirty="0" smtClean="0">
                    <a:solidFill>
                      <a:schemeClr val="bg1"/>
                    </a:solidFill>
                  </a:rPr>
                  <a:t>pen</a:t>
                </a:r>
              </a:p>
            </p:txBody>
          </p:sp>
          <p:cxnSp>
            <p:nvCxnSpPr>
              <p:cNvPr id="78" name="Straight Arrow Connector 77"/>
              <p:cNvCxnSpPr>
                <a:endCxn id="59" idx="1"/>
              </p:cNvCxnSpPr>
              <p:nvPr/>
            </p:nvCxnSpPr>
            <p:spPr>
              <a:xfrm>
                <a:off x="666750" y="4343400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endCxn id="60" idx="1"/>
              </p:cNvCxnSpPr>
              <p:nvPr/>
            </p:nvCxnSpPr>
            <p:spPr>
              <a:xfrm>
                <a:off x="666750" y="4761346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>
                <a:stCxn id="34" idx="2"/>
              </p:cNvCxnSpPr>
              <p:nvPr/>
            </p:nvCxnSpPr>
            <p:spPr>
              <a:xfrm>
                <a:off x="1287441" y="3448133"/>
                <a:ext cx="0" cy="133267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/>
              <p:nvPr/>
            </p:nvCxnSpPr>
            <p:spPr>
              <a:xfrm flipH="1">
                <a:off x="666750" y="3581400"/>
                <a:ext cx="620691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/>
              <p:cNvCxnSpPr/>
              <p:nvPr/>
            </p:nvCxnSpPr>
            <p:spPr>
              <a:xfrm flipV="1">
                <a:off x="666750" y="3581400"/>
                <a:ext cx="0" cy="118110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Rounded Rectangle 33"/>
            <p:cNvSpPr/>
            <p:nvPr/>
          </p:nvSpPr>
          <p:spPr>
            <a:xfrm>
              <a:off x="941329" y="3145641"/>
              <a:ext cx="692224" cy="30249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8000"/>
                  </a:solidFill>
                </a:rPr>
                <a:t>Right</a:t>
              </a: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3262608" y="3145641"/>
            <a:ext cx="1099300" cy="1768105"/>
            <a:chOff x="3301250" y="3145641"/>
            <a:chExt cx="1099300" cy="17681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12" name="Group 111"/>
            <p:cNvGrpSpPr/>
            <p:nvPr/>
          </p:nvGrpSpPr>
          <p:grpSpPr>
            <a:xfrm>
              <a:off x="3301250" y="3449287"/>
              <a:ext cx="1099300" cy="1464459"/>
              <a:chOff x="666750" y="3448133"/>
              <a:chExt cx="1099300" cy="1464459"/>
            </a:xfrm>
          </p:grpSpPr>
          <p:cxnSp>
            <p:nvCxnSpPr>
              <p:cNvPr id="113" name="Straight Arrow Connector 112"/>
              <p:cNvCxnSpPr>
                <a:endCxn id="114" idx="1"/>
              </p:cNvCxnSpPr>
              <p:nvPr/>
            </p:nvCxnSpPr>
            <p:spPr>
              <a:xfrm>
                <a:off x="666750" y="3912505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Rounded Rectangle 113"/>
              <p:cNvSpPr/>
              <p:nvPr/>
            </p:nvSpPr>
            <p:spPr>
              <a:xfrm>
                <a:off x="808832" y="3761259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Locked</a:t>
                </a:r>
              </a:p>
            </p:txBody>
          </p:sp>
          <p:sp>
            <p:nvSpPr>
              <p:cNvPr id="115" name="Rounded Rectangle 114"/>
              <p:cNvSpPr/>
              <p:nvPr/>
            </p:nvSpPr>
            <p:spPr>
              <a:xfrm>
                <a:off x="808832" y="4192154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>
                    <a:solidFill>
                      <a:schemeClr val="bg1"/>
                    </a:solidFill>
                  </a:rPr>
                  <a:t>WinPos</a:t>
                </a:r>
                <a:endParaRPr lang="en-US" sz="16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6" name="Rounded Rectangle 115"/>
              <p:cNvSpPr/>
              <p:nvPr/>
            </p:nvSpPr>
            <p:spPr>
              <a:xfrm>
                <a:off x="808832" y="4610100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Open</a:t>
                </a:r>
              </a:p>
            </p:txBody>
          </p:sp>
          <p:cxnSp>
            <p:nvCxnSpPr>
              <p:cNvPr id="117" name="Straight Arrow Connector 116"/>
              <p:cNvCxnSpPr>
                <a:endCxn id="115" idx="1"/>
              </p:cNvCxnSpPr>
              <p:nvPr/>
            </p:nvCxnSpPr>
            <p:spPr>
              <a:xfrm>
                <a:off x="666750" y="4343400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/>
              <p:cNvCxnSpPr>
                <a:endCxn id="116" idx="1"/>
              </p:cNvCxnSpPr>
              <p:nvPr/>
            </p:nvCxnSpPr>
            <p:spPr>
              <a:xfrm>
                <a:off x="666750" y="4761346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>
                <a:off x="1287441" y="3448133"/>
                <a:ext cx="0" cy="133267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Arrow Connector 119"/>
              <p:cNvCxnSpPr/>
              <p:nvPr/>
            </p:nvCxnSpPr>
            <p:spPr>
              <a:xfrm flipH="1">
                <a:off x="666750" y="3581400"/>
                <a:ext cx="620691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/>
              <p:cNvCxnSpPr/>
              <p:nvPr/>
            </p:nvCxnSpPr>
            <p:spPr>
              <a:xfrm flipV="1">
                <a:off x="666750" y="3581400"/>
                <a:ext cx="0" cy="118110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Rounded Rectangle 56"/>
            <p:cNvSpPr/>
            <p:nvPr/>
          </p:nvSpPr>
          <p:spPr>
            <a:xfrm>
              <a:off x="3568272" y="3145641"/>
              <a:ext cx="692224" cy="30249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008000"/>
                  </a:solidFill>
                </a:rPr>
                <a:t>R</a:t>
              </a:r>
              <a:r>
                <a:rPr lang="en-US" sz="1600" dirty="0" smtClean="0">
                  <a:solidFill>
                    <a:srgbClr val="008000"/>
                  </a:solidFill>
                </a:rPr>
                <a:t>ight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560538" y="3145641"/>
            <a:ext cx="1099300" cy="1766951"/>
            <a:chOff x="4489497" y="3145641"/>
            <a:chExt cx="1099300" cy="17669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22" name="Group 121"/>
            <p:cNvGrpSpPr/>
            <p:nvPr/>
          </p:nvGrpSpPr>
          <p:grpSpPr>
            <a:xfrm>
              <a:off x="4489497" y="3448133"/>
              <a:ext cx="1099300" cy="1464459"/>
              <a:chOff x="666750" y="3448133"/>
              <a:chExt cx="1099300" cy="1464459"/>
            </a:xfrm>
          </p:grpSpPr>
          <p:cxnSp>
            <p:nvCxnSpPr>
              <p:cNvPr id="123" name="Straight Arrow Connector 122"/>
              <p:cNvCxnSpPr>
                <a:endCxn id="124" idx="1"/>
              </p:cNvCxnSpPr>
              <p:nvPr/>
            </p:nvCxnSpPr>
            <p:spPr>
              <a:xfrm>
                <a:off x="666750" y="3912505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Rounded Rectangle 123"/>
              <p:cNvSpPr/>
              <p:nvPr/>
            </p:nvSpPr>
            <p:spPr>
              <a:xfrm>
                <a:off x="808832" y="3761259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Locked</a:t>
                </a:r>
              </a:p>
            </p:txBody>
          </p:sp>
          <p:sp>
            <p:nvSpPr>
              <p:cNvPr id="125" name="Rounded Rectangle 124"/>
              <p:cNvSpPr/>
              <p:nvPr/>
            </p:nvSpPr>
            <p:spPr>
              <a:xfrm>
                <a:off x="808832" y="4192154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>
                    <a:solidFill>
                      <a:schemeClr val="bg1"/>
                    </a:solidFill>
                  </a:rPr>
                  <a:t>WinPos</a:t>
                </a:r>
                <a:endParaRPr lang="en-US" sz="16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Rounded Rectangle 125"/>
              <p:cNvSpPr/>
              <p:nvPr/>
            </p:nvSpPr>
            <p:spPr>
              <a:xfrm>
                <a:off x="808832" y="4610100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Open</a:t>
                </a:r>
              </a:p>
            </p:txBody>
          </p:sp>
          <p:cxnSp>
            <p:nvCxnSpPr>
              <p:cNvPr id="127" name="Straight Arrow Connector 126"/>
              <p:cNvCxnSpPr>
                <a:endCxn id="125" idx="1"/>
              </p:cNvCxnSpPr>
              <p:nvPr/>
            </p:nvCxnSpPr>
            <p:spPr>
              <a:xfrm>
                <a:off x="666750" y="4343400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/>
              <p:cNvCxnSpPr>
                <a:endCxn id="126" idx="1"/>
              </p:cNvCxnSpPr>
              <p:nvPr/>
            </p:nvCxnSpPr>
            <p:spPr>
              <a:xfrm>
                <a:off x="666750" y="4761346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/>
              <p:cNvCxnSpPr/>
              <p:nvPr/>
            </p:nvCxnSpPr>
            <p:spPr>
              <a:xfrm>
                <a:off x="1287441" y="3448133"/>
                <a:ext cx="0" cy="133267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Arrow Connector 129"/>
              <p:cNvCxnSpPr/>
              <p:nvPr/>
            </p:nvCxnSpPr>
            <p:spPr>
              <a:xfrm flipH="1">
                <a:off x="666750" y="3581400"/>
                <a:ext cx="620691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/>
              <p:cNvCxnSpPr/>
              <p:nvPr/>
            </p:nvCxnSpPr>
            <p:spPr>
              <a:xfrm flipV="1">
                <a:off x="666750" y="3581400"/>
                <a:ext cx="0" cy="118110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Rounded Rectangle 55"/>
            <p:cNvSpPr/>
            <p:nvPr/>
          </p:nvSpPr>
          <p:spPr>
            <a:xfrm>
              <a:off x="4815905" y="3145641"/>
              <a:ext cx="580021" cy="30249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008000"/>
                  </a:solidFill>
                </a:rPr>
                <a:t>L</a:t>
              </a:r>
              <a:r>
                <a:rPr lang="en-US" sz="1600" dirty="0" smtClean="0">
                  <a:solidFill>
                    <a:srgbClr val="008000"/>
                  </a:solidFill>
                </a:rPr>
                <a:t>eft</a:t>
              </a:r>
            </a:p>
          </p:txBody>
        </p:sp>
      </p:grpSp>
      <p:cxnSp>
        <p:nvCxnSpPr>
          <p:cNvPr id="136" name="Straight Arrow Connector 135"/>
          <p:cNvCxnSpPr>
            <a:stCxn id="56" idx="0"/>
            <a:endCxn id="55" idx="2"/>
          </p:cNvCxnSpPr>
          <p:nvPr/>
        </p:nvCxnSpPr>
        <p:spPr>
          <a:xfrm flipH="1" flipV="1">
            <a:off x="3875742" y="2863096"/>
            <a:ext cx="1301215" cy="282545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57" idx="0"/>
            <a:endCxn id="55" idx="2"/>
          </p:cNvCxnSpPr>
          <p:nvPr/>
        </p:nvCxnSpPr>
        <p:spPr>
          <a:xfrm flipV="1">
            <a:off x="3875742" y="2863096"/>
            <a:ext cx="0" cy="282545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32" idx="0"/>
            <a:endCxn id="54" idx="2"/>
          </p:cNvCxnSpPr>
          <p:nvPr/>
        </p:nvCxnSpPr>
        <p:spPr>
          <a:xfrm flipV="1">
            <a:off x="2585302" y="2863096"/>
            <a:ext cx="68" cy="282545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54" idx="2"/>
            <a:endCxn id="34" idx="0"/>
          </p:cNvCxnSpPr>
          <p:nvPr/>
        </p:nvCxnSpPr>
        <p:spPr>
          <a:xfrm flipH="1">
            <a:off x="1287441" y="2863096"/>
            <a:ext cx="1297929" cy="282545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31" idx="2"/>
            <a:endCxn id="54" idx="0"/>
          </p:cNvCxnSpPr>
          <p:nvPr/>
        </p:nvCxnSpPr>
        <p:spPr>
          <a:xfrm flipH="1">
            <a:off x="2585370" y="2336105"/>
            <a:ext cx="617193" cy="224499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31" idx="2"/>
            <a:endCxn id="55" idx="0"/>
          </p:cNvCxnSpPr>
          <p:nvPr/>
        </p:nvCxnSpPr>
        <p:spPr>
          <a:xfrm>
            <a:off x="3202563" y="2336105"/>
            <a:ext cx="673179" cy="224499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0" idx="2"/>
            <a:endCxn id="31" idx="0"/>
          </p:cNvCxnSpPr>
          <p:nvPr/>
        </p:nvCxnSpPr>
        <p:spPr>
          <a:xfrm>
            <a:off x="3202563" y="1800519"/>
            <a:ext cx="0" cy="233094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ounded Rectangle 158"/>
          <p:cNvSpPr/>
          <p:nvPr/>
        </p:nvSpPr>
        <p:spPr>
          <a:xfrm>
            <a:off x="6610349" y="1500846"/>
            <a:ext cx="1875092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door.vspec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457950" y="3608789"/>
            <a:ext cx="5334000" cy="119181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door.vspec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Cabin.Door.Row1.Right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door.vspec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Cabin.Door.Row1.Left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door.vspec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Cabin.Door.Row2.Right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door.vspec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Cabin.Door.Row2.Left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6457950" y="1935883"/>
            <a:ext cx="5334000" cy="91939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Locked: …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WinPos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…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Open: …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7885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</a:t>
            </a:r>
            <a:r>
              <a:rPr lang="en-US" dirty="0"/>
              <a:t>E</a:t>
            </a:r>
            <a:r>
              <a:rPr lang="en-US" dirty="0" smtClean="0"/>
              <a:t>xtensions</a:t>
            </a:r>
            <a:endParaRPr lang="en-US" dirty="0"/>
          </a:p>
        </p:txBody>
      </p:sp>
      <p:sp>
        <p:nvSpPr>
          <p:cNvPr id="6" name="Shape 39"/>
          <p:cNvSpPr txBox="1">
            <a:spLocks/>
          </p:cNvSpPr>
          <p:nvPr/>
        </p:nvSpPr>
        <p:spPr>
          <a:xfrm>
            <a:off x="579436" y="5181600"/>
            <a:ext cx="10945816" cy="1142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A proprietary signal specification can use the GENIVI VSS as a starting point</a:t>
            </a:r>
          </a:p>
          <a:p>
            <a:r>
              <a:rPr lang="en-US" sz="2000" dirty="0" smtClean="0"/>
              <a:t>Can be used in production project to integrate with vendors</a:t>
            </a:r>
          </a:p>
          <a:p>
            <a:r>
              <a:rPr lang="en-US" sz="2000" dirty="0" smtClean="0"/>
              <a:t>Mature private extensions can be submitted for VSS inclusion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61950" y="2848497"/>
            <a:ext cx="804425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8000"/>
                </a:solidFill>
              </a:rPr>
              <a:t>B</a:t>
            </a:r>
            <a:r>
              <a:rPr lang="en-US" sz="1600" dirty="0" smtClean="0">
                <a:solidFill>
                  <a:srgbClr val="008000"/>
                </a:solidFill>
              </a:rPr>
              <a:t>ody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098034" y="3184353"/>
            <a:ext cx="1146348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Teleport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819150" y="3659908"/>
            <a:ext cx="692224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IVI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3107800" y="3816069"/>
            <a:ext cx="957218" cy="302492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Power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333750" y="3184353"/>
            <a:ext cx="1339906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8000"/>
                </a:solidFill>
              </a:rPr>
              <a:t>AntiGravity</a:t>
            </a:r>
            <a:endParaRPr lang="en-US" sz="1600" dirty="0" smtClean="0">
              <a:solidFill>
                <a:srgbClr val="008000"/>
              </a:solidFill>
            </a:endParaRPr>
          </a:p>
        </p:txBody>
      </p:sp>
      <p:cxnSp>
        <p:nvCxnSpPr>
          <p:cNvPr id="136" name="Straight Arrow Connector 135"/>
          <p:cNvCxnSpPr>
            <a:stCxn id="88" idx="0"/>
          </p:cNvCxnSpPr>
          <p:nvPr/>
        </p:nvCxnSpPr>
        <p:spPr>
          <a:xfrm flipH="1" flipV="1">
            <a:off x="1598867" y="1600200"/>
            <a:ext cx="328395" cy="2059708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55" idx="0"/>
          </p:cNvCxnSpPr>
          <p:nvPr/>
        </p:nvCxnSpPr>
        <p:spPr>
          <a:xfrm flipV="1">
            <a:off x="1165262" y="1636951"/>
            <a:ext cx="433605" cy="2022957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76" idx="0"/>
          </p:cNvCxnSpPr>
          <p:nvPr/>
        </p:nvCxnSpPr>
        <p:spPr>
          <a:xfrm flipH="1" flipV="1">
            <a:off x="1598867" y="1600200"/>
            <a:ext cx="772261" cy="1242533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endCxn id="20" idx="0"/>
          </p:cNvCxnSpPr>
          <p:nvPr/>
        </p:nvCxnSpPr>
        <p:spPr>
          <a:xfrm flipH="1">
            <a:off x="764163" y="1600200"/>
            <a:ext cx="834704" cy="1248297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ounded Rectangle 158"/>
          <p:cNvSpPr/>
          <p:nvPr/>
        </p:nvSpPr>
        <p:spPr>
          <a:xfrm>
            <a:off x="7143748" y="3749796"/>
            <a:ext cx="2573172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oem_x_proprietary.vspec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6991350" y="2541989"/>
            <a:ext cx="4953000" cy="119181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vss_23.vspec 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Private.OEM_X.AntiGravity.Power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…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Private.OEM_X.TSeleport.TargetLoc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…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906011" y="2842733"/>
            <a:ext cx="930233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8000"/>
                </a:solidFill>
              </a:rPr>
              <a:t>E</a:t>
            </a:r>
            <a:r>
              <a:rPr lang="en-US" sz="1600" dirty="0" smtClean="0">
                <a:solidFill>
                  <a:srgbClr val="008000"/>
                </a:solidFill>
              </a:rPr>
              <a:t>ngine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1581150" y="3659908"/>
            <a:ext cx="692224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....</a:t>
            </a:r>
          </a:p>
        </p:txBody>
      </p:sp>
      <p:cxnSp>
        <p:nvCxnSpPr>
          <p:cNvPr id="97" name="Straight Arrow Connector 96"/>
          <p:cNvCxnSpPr>
            <a:stCxn id="135" idx="0"/>
          </p:cNvCxnSpPr>
          <p:nvPr/>
        </p:nvCxnSpPr>
        <p:spPr>
          <a:xfrm flipH="1" flipV="1">
            <a:off x="1598867" y="1600200"/>
            <a:ext cx="3315815" cy="476269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ounded Rectangle 134"/>
          <p:cNvSpPr/>
          <p:nvPr/>
        </p:nvSpPr>
        <p:spPr>
          <a:xfrm>
            <a:off x="4449565" y="2076469"/>
            <a:ext cx="930233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Private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4449565" y="2585388"/>
            <a:ext cx="930233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OEM_X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4262483" y="3800821"/>
            <a:ext cx="519068" cy="302492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4933950" y="3816069"/>
            <a:ext cx="1154684" cy="302492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TargetLoc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6239575" y="3800821"/>
            <a:ext cx="519068" cy="302492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…</a:t>
            </a:r>
          </a:p>
        </p:txBody>
      </p:sp>
      <p:cxnSp>
        <p:nvCxnSpPr>
          <p:cNvPr id="143" name="Straight Arrow Connector 142"/>
          <p:cNvCxnSpPr>
            <a:stCxn id="137" idx="0"/>
            <a:endCxn id="135" idx="2"/>
          </p:cNvCxnSpPr>
          <p:nvPr/>
        </p:nvCxnSpPr>
        <p:spPr>
          <a:xfrm flipV="1">
            <a:off x="4914682" y="2378961"/>
            <a:ext cx="0" cy="206427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37" idx="2"/>
            <a:endCxn id="56" idx="0"/>
          </p:cNvCxnSpPr>
          <p:nvPr/>
        </p:nvCxnSpPr>
        <p:spPr>
          <a:xfrm flipH="1">
            <a:off x="4003703" y="2887880"/>
            <a:ext cx="910979" cy="296473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137" idx="2"/>
            <a:endCxn id="31" idx="0"/>
          </p:cNvCxnSpPr>
          <p:nvPr/>
        </p:nvCxnSpPr>
        <p:spPr>
          <a:xfrm>
            <a:off x="4914682" y="2887880"/>
            <a:ext cx="756526" cy="296473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31" idx="2"/>
            <a:endCxn id="141" idx="0"/>
          </p:cNvCxnSpPr>
          <p:nvPr/>
        </p:nvCxnSpPr>
        <p:spPr>
          <a:xfrm>
            <a:off x="5671208" y="3486845"/>
            <a:ext cx="827901" cy="313976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31" idx="2"/>
            <a:endCxn id="140" idx="0"/>
          </p:cNvCxnSpPr>
          <p:nvPr/>
        </p:nvCxnSpPr>
        <p:spPr>
          <a:xfrm flipH="1">
            <a:off x="5511292" y="3486845"/>
            <a:ext cx="159916" cy="329224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56" idx="2"/>
            <a:endCxn id="124" idx="0"/>
          </p:cNvCxnSpPr>
          <p:nvPr/>
        </p:nvCxnSpPr>
        <p:spPr>
          <a:xfrm flipH="1">
            <a:off x="3586409" y="3486845"/>
            <a:ext cx="417294" cy="329224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56" idx="2"/>
            <a:endCxn id="138" idx="0"/>
          </p:cNvCxnSpPr>
          <p:nvPr/>
        </p:nvCxnSpPr>
        <p:spPr>
          <a:xfrm>
            <a:off x="4003703" y="3486845"/>
            <a:ext cx="518314" cy="313976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ounded Rectangle 153"/>
          <p:cNvSpPr/>
          <p:nvPr/>
        </p:nvSpPr>
        <p:spPr>
          <a:xfrm>
            <a:off x="383873" y="4401384"/>
            <a:ext cx="1604336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vss_23.vspec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4120955" y="4401385"/>
            <a:ext cx="2573172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oem_x_proprietary.vspec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028950" y="1905855"/>
            <a:ext cx="3810000" cy="2495531"/>
          </a:xfrm>
          <a:prstGeom prst="roundRect">
            <a:avLst>
              <a:gd name="adj" fmla="val 10178"/>
            </a:avLst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08012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165203" y="1905855"/>
            <a:ext cx="2787547" cy="2495531"/>
          </a:xfrm>
          <a:prstGeom prst="roundRect">
            <a:avLst>
              <a:gd name="adj" fmla="val 10178"/>
            </a:avLst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08012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946395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ounded Rectangle 153"/>
          <p:cNvSpPr/>
          <p:nvPr/>
        </p:nvSpPr>
        <p:spPr>
          <a:xfrm>
            <a:off x="574737" y="4060763"/>
            <a:ext cx="1604336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vss_23.vspec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4068324" y="4060762"/>
            <a:ext cx="2573172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oem_x_proprietary.vspec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361950" y="1905000"/>
            <a:ext cx="3082713" cy="2209800"/>
          </a:xfrm>
          <a:prstGeom prst="roundRect">
            <a:avLst>
              <a:gd name="adj" fmla="val 10178"/>
            </a:avLst>
          </a:prstGeom>
          <a:solidFill>
            <a:schemeClr val="bg1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noAutofit/>
          </a:bodyPr>
          <a:lstStyle/>
          <a:p>
            <a:pPr marL="0" marR="0" indent="0" algn="l" defTabSz="608012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signal definitions</a:t>
            </a:r>
            <a:endParaRPr lang="en-US" dirty="0"/>
          </a:p>
        </p:txBody>
      </p:sp>
      <p:sp>
        <p:nvSpPr>
          <p:cNvPr id="6" name="Shape 39"/>
          <p:cNvSpPr txBox="1">
            <a:spLocks/>
          </p:cNvSpPr>
          <p:nvPr/>
        </p:nvSpPr>
        <p:spPr>
          <a:xfrm>
            <a:off x="579436" y="5257800"/>
            <a:ext cx="10945816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Original specification lacks "semi-auto" mode in gearbox.</a:t>
            </a:r>
            <a:endParaRPr lang="en-US" sz="2000" dirty="0" smtClean="0"/>
          </a:p>
          <a:p>
            <a:r>
              <a:rPr lang="en-US" sz="2000" dirty="0" smtClean="0"/>
              <a:t>OEM-specific </a:t>
            </a:r>
            <a:r>
              <a:rPr lang="en-US" sz="2000" dirty="0" err="1" smtClean="0"/>
              <a:t>vspec</a:t>
            </a:r>
            <a:r>
              <a:rPr lang="en-US" sz="2000" dirty="0" smtClean="0"/>
              <a:t> file can override the original signal and redefine it.</a:t>
            </a:r>
            <a:endParaRPr lang="en-US" sz="2000" dirty="0" smtClean="0"/>
          </a:p>
        </p:txBody>
      </p:sp>
      <p:cxnSp>
        <p:nvCxnSpPr>
          <p:cNvPr id="155" name="Straight Arrow Connector 154"/>
          <p:cNvCxnSpPr>
            <a:endCxn id="43" idx="0"/>
          </p:cNvCxnSpPr>
          <p:nvPr/>
        </p:nvCxnSpPr>
        <p:spPr>
          <a:xfrm flipH="1">
            <a:off x="1881564" y="1506072"/>
            <a:ext cx="297509" cy="599337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ounded Rectangle 158"/>
          <p:cNvSpPr/>
          <p:nvPr/>
        </p:nvSpPr>
        <p:spPr>
          <a:xfrm>
            <a:off x="7868358" y="2407901"/>
            <a:ext cx="1713793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vss_23.vspec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7707141" y="1851436"/>
            <a:ext cx="3856209" cy="64698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GearChangeMode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[ "auto", "manual" ]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76943" y="2105409"/>
            <a:ext cx="2209241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Drivetrain</a:t>
            </a:r>
            <a:endParaRPr lang="en-US" sz="1600" dirty="0" smtClean="0">
              <a:solidFill>
                <a:srgbClr val="008000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07903" y="3124200"/>
            <a:ext cx="2747320" cy="69223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GearChangeMode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err="1" smtClean="0">
                <a:solidFill>
                  <a:schemeClr val="tx1"/>
                </a:solidFill>
              </a:rPr>
              <a:t>enu</a:t>
            </a:r>
            <a:r>
              <a:rPr lang="en-US" sz="1600" dirty="0" err="1">
                <a:solidFill>
                  <a:schemeClr val="tx1"/>
                </a:solidFill>
              </a:rPr>
              <a:t>m</a:t>
            </a:r>
            <a:r>
              <a:rPr lang="en-US" sz="1600" dirty="0" smtClean="0">
                <a:solidFill>
                  <a:schemeClr val="tx1"/>
                </a:solidFill>
              </a:rPr>
              <a:t>: [ "auto", "manual" ]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>
            <a:stCxn id="52" idx="0"/>
            <a:endCxn id="41" idx="2"/>
          </p:cNvCxnSpPr>
          <p:nvPr/>
        </p:nvCxnSpPr>
        <p:spPr>
          <a:xfrm flipV="1">
            <a:off x="1881563" y="2895600"/>
            <a:ext cx="0" cy="228600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7981951" y="4309035"/>
            <a:ext cx="2573172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oem_x_proprietary.vspec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7707141" y="3200400"/>
            <a:ext cx="3856209" cy="119181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vss_23.vspec </a:t>
            </a:r>
          </a:p>
          <a:p>
            <a:pPr marL="285750" indent="-285750">
              <a:buFontTx/>
              <a:buChar char="-"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GearChangeMode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[ "auto", "manual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		     "semi-auto"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83210" y="2593108"/>
            <a:ext cx="2196706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Transmission</a:t>
            </a:r>
            <a:endParaRPr lang="en-US" sz="1600" dirty="0" smtClean="0">
              <a:solidFill>
                <a:srgbClr val="008000"/>
              </a:solidFill>
            </a:endParaRPr>
          </a:p>
        </p:txBody>
      </p:sp>
      <p:cxnSp>
        <p:nvCxnSpPr>
          <p:cNvPr id="70" name="Straight Arrow Connector 69"/>
          <p:cNvCxnSpPr>
            <a:stCxn id="43" idx="2"/>
            <a:endCxn id="41" idx="0"/>
          </p:cNvCxnSpPr>
          <p:nvPr/>
        </p:nvCxnSpPr>
        <p:spPr>
          <a:xfrm flipH="1">
            <a:off x="1881563" y="2407901"/>
            <a:ext cx="1" cy="185207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3835297" y="1905000"/>
            <a:ext cx="3082713" cy="2209800"/>
          </a:xfrm>
          <a:prstGeom prst="roundRect">
            <a:avLst>
              <a:gd name="adj" fmla="val 10178"/>
            </a:avLst>
          </a:prstGeom>
          <a:solidFill>
            <a:schemeClr val="bg1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noAutofit/>
          </a:bodyPr>
          <a:lstStyle/>
          <a:p>
            <a:pPr marL="0" marR="0" indent="0" algn="l" defTabSz="608012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4250290" y="2105409"/>
            <a:ext cx="2209241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Drivetrain</a:t>
            </a:r>
            <a:endParaRPr lang="en-US" sz="1600" dirty="0" smtClean="0">
              <a:solidFill>
                <a:srgbClr val="008000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981250" y="3124200"/>
            <a:ext cx="2747320" cy="81998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GearChangeMode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err="1" smtClean="0">
                <a:solidFill>
                  <a:schemeClr val="tx1"/>
                </a:solidFill>
              </a:rPr>
              <a:t>enu</a:t>
            </a:r>
            <a:r>
              <a:rPr lang="en-US" sz="1600" dirty="0" err="1">
                <a:solidFill>
                  <a:schemeClr val="tx1"/>
                </a:solidFill>
              </a:rPr>
              <a:t>m</a:t>
            </a:r>
            <a:r>
              <a:rPr lang="en-US" sz="1600" dirty="0" smtClean="0">
                <a:solidFill>
                  <a:schemeClr val="tx1"/>
                </a:solidFill>
              </a:rPr>
              <a:t>: [ "auto", "manual",                       	  "semi-auto" ]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/>
          <p:cNvCxnSpPr>
            <a:stCxn id="79" idx="0"/>
            <a:endCxn id="82" idx="2"/>
          </p:cNvCxnSpPr>
          <p:nvPr/>
        </p:nvCxnSpPr>
        <p:spPr>
          <a:xfrm flipV="1">
            <a:off x="5354910" y="2895600"/>
            <a:ext cx="0" cy="228600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81"/>
          <p:cNvSpPr/>
          <p:nvPr/>
        </p:nvSpPr>
        <p:spPr>
          <a:xfrm>
            <a:off x="4256557" y="2593108"/>
            <a:ext cx="2196706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Transmission</a:t>
            </a:r>
            <a:endParaRPr lang="en-US" sz="1600" dirty="0" smtClean="0">
              <a:solidFill>
                <a:srgbClr val="008000"/>
              </a:solidFill>
            </a:endParaRPr>
          </a:p>
        </p:txBody>
      </p:sp>
      <p:cxnSp>
        <p:nvCxnSpPr>
          <p:cNvPr id="83" name="Straight Arrow Connector 82"/>
          <p:cNvCxnSpPr>
            <a:stCxn id="75" idx="2"/>
            <a:endCxn id="82" idx="0"/>
          </p:cNvCxnSpPr>
          <p:nvPr/>
        </p:nvCxnSpPr>
        <p:spPr>
          <a:xfrm flipH="1">
            <a:off x="5354910" y="2407901"/>
            <a:ext cx="1" cy="185207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75" idx="0"/>
          </p:cNvCxnSpPr>
          <p:nvPr/>
        </p:nvCxnSpPr>
        <p:spPr>
          <a:xfrm flipH="1" flipV="1">
            <a:off x="2179073" y="1506072"/>
            <a:ext cx="3175838" cy="599337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9297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ounded Rectangle 153"/>
          <p:cNvSpPr/>
          <p:nvPr/>
        </p:nvSpPr>
        <p:spPr>
          <a:xfrm>
            <a:off x="1437791" y="4289362"/>
            <a:ext cx="1604336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vss_23.vspec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4374989" y="4273635"/>
            <a:ext cx="2573172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oem_x_proprietary.vspec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698603" y="1905855"/>
            <a:ext cx="3082713" cy="2495531"/>
          </a:xfrm>
          <a:prstGeom prst="roundRect">
            <a:avLst>
              <a:gd name="adj" fmla="val 10178"/>
            </a:avLst>
          </a:prstGeom>
          <a:solidFill>
            <a:schemeClr val="bg1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08012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115731" y="1890128"/>
            <a:ext cx="3409019" cy="2495531"/>
          </a:xfrm>
          <a:prstGeom prst="roundRect">
            <a:avLst>
              <a:gd name="adj" fmla="val 10178"/>
            </a:avLst>
          </a:prstGeom>
          <a:solidFill>
            <a:schemeClr val="bg1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08012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Defining Attributes</a:t>
            </a:r>
            <a:endParaRPr lang="en-US" dirty="0"/>
          </a:p>
        </p:txBody>
      </p:sp>
      <p:sp>
        <p:nvSpPr>
          <p:cNvPr id="6" name="Shape 39"/>
          <p:cNvSpPr txBox="1">
            <a:spLocks/>
          </p:cNvSpPr>
          <p:nvPr/>
        </p:nvSpPr>
        <p:spPr>
          <a:xfrm>
            <a:off x="579436" y="5410200"/>
            <a:ext cx="10945816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Declaration is done as GENIVI-official VSS attribute with a nil default</a:t>
            </a:r>
          </a:p>
          <a:p>
            <a:r>
              <a:rPr lang="en-US" sz="2000" dirty="0" smtClean="0"/>
              <a:t>Declaration is overridden by definition in OEM/project-specific spec file with correct value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646285" y="2236800"/>
            <a:ext cx="1187347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Attribute</a:t>
            </a:r>
          </a:p>
        </p:txBody>
      </p:sp>
      <p:cxnSp>
        <p:nvCxnSpPr>
          <p:cNvPr id="151" name="Straight Arrow Connector 150"/>
          <p:cNvCxnSpPr>
            <a:stCxn id="76" idx="0"/>
            <a:endCxn id="20" idx="2"/>
          </p:cNvCxnSpPr>
          <p:nvPr/>
        </p:nvCxnSpPr>
        <p:spPr>
          <a:xfrm flipH="1" flipV="1">
            <a:off x="2239959" y="2539292"/>
            <a:ext cx="856672" cy="463082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endCxn id="20" idx="0"/>
          </p:cNvCxnSpPr>
          <p:nvPr/>
        </p:nvCxnSpPr>
        <p:spPr>
          <a:xfrm flipH="1">
            <a:off x="2239959" y="1506072"/>
            <a:ext cx="286529" cy="730728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ounded Rectangle 158"/>
          <p:cNvSpPr/>
          <p:nvPr/>
        </p:nvSpPr>
        <p:spPr>
          <a:xfrm>
            <a:off x="8087434" y="2667000"/>
            <a:ext cx="1713793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vss_23.vspec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7905750" y="1579022"/>
            <a:ext cx="3581400" cy="119181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Chassis.Weight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value: 0</a:t>
            </a:r>
          </a:p>
          <a:p>
            <a:pPr marL="285750" indent="-285750">
              <a:buFontTx/>
              <a:buChar char="-"/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Engine.Displacement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value:0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2563231" y="3002374"/>
            <a:ext cx="1066799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Chassis</a:t>
            </a:r>
          </a:p>
        </p:txBody>
      </p:sp>
      <p:cxnSp>
        <p:nvCxnSpPr>
          <p:cNvPr id="97" name="Straight Arrow Connector 96"/>
          <p:cNvCxnSpPr>
            <a:stCxn id="58" idx="0"/>
          </p:cNvCxnSpPr>
          <p:nvPr/>
        </p:nvCxnSpPr>
        <p:spPr>
          <a:xfrm flipH="1" flipV="1">
            <a:off x="2515725" y="1506072"/>
            <a:ext cx="3145851" cy="730728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1141439" y="2999186"/>
            <a:ext cx="930233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8000"/>
                </a:solidFill>
              </a:rPr>
              <a:t>E</a:t>
            </a:r>
            <a:r>
              <a:rPr lang="en-US" sz="1600" dirty="0" smtClean="0">
                <a:solidFill>
                  <a:srgbClr val="008000"/>
                </a:solidFill>
              </a:rPr>
              <a:t>ngine</a:t>
            </a:r>
          </a:p>
        </p:txBody>
      </p:sp>
      <p:cxnSp>
        <p:nvCxnSpPr>
          <p:cNvPr id="44" name="Straight Arrow Connector 43"/>
          <p:cNvCxnSpPr>
            <a:stCxn id="43" idx="0"/>
            <a:endCxn id="20" idx="2"/>
          </p:cNvCxnSpPr>
          <p:nvPr/>
        </p:nvCxnSpPr>
        <p:spPr>
          <a:xfrm flipV="1">
            <a:off x="1606556" y="2539292"/>
            <a:ext cx="633403" cy="459894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2563231" y="3649575"/>
            <a:ext cx="1066800" cy="48589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Weight: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value:0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844556" y="3649574"/>
            <a:ext cx="1524000" cy="48589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Displacement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value: 0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5067902" y="2236800"/>
            <a:ext cx="1187347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Attribute</a:t>
            </a:r>
          </a:p>
        </p:txBody>
      </p:sp>
      <p:cxnSp>
        <p:nvCxnSpPr>
          <p:cNvPr id="59" name="Straight Arrow Connector 58"/>
          <p:cNvCxnSpPr>
            <a:stCxn id="61" idx="0"/>
            <a:endCxn id="58" idx="2"/>
          </p:cNvCxnSpPr>
          <p:nvPr/>
        </p:nvCxnSpPr>
        <p:spPr>
          <a:xfrm flipH="1" flipV="1">
            <a:off x="5661576" y="2539292"/>
            <a:ext cx="1024974" cy="453384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6153150" y="2992676"/>
            <a:ext cx="1066799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Chassis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589681" y="2986648"/>
            <a:ext cx="930233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8000"/>
                </a:solidFill>
              </a:rPr>
              <a:t>E</a:t>
            </a:r>
            <a:r>
              <a:rPr lang="en-US" sz="1600" dirty="0" smtClean="0">
                <a:solidFill>
                  <a:srgbClr val="008000"/>
                </a:solidFill>
              </a:rPr>
              <a:t>ngine</a:t>
            </a:r>
          </a:p>
        </p:txBody>
      </p:sp>
      <p:cxnSp>
        <p:nvCxnSpPr>
          <p:cNvPr id="65" name="Straight Arrow Connector 64"/>
          <p:cNvCxnSpPr>
            <a:stCxn id="64" idx="0"/>
            <a:endCxn id="58" idx="2"/>
          </p:cNvCxnSpPr>
          <p:nvPr/>
        </p:nvCxnSpPr>
        <p:spPr>
          <a:xfrm flipV="1">
            <a:off x="5054798" y="2539292"/>
            <a:ext cx="606778" cy="447356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52" idx="0"/>
            <a:endCxn id="43" idx="2"/>
          </p:cNvCxnSpPr>
          <p:nvPr/>
        </p:nvCxnSpPr>
        <p:spPr>
          <a:xfrm flipV="1">
            <a:off x="1606556" y="3301678"/>
            <a:ext cx="0" cy="347896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51" idx="0"/>
            <a:endCxn id="76" idx="2"/>
          </p:cNvCxnSpPr>
          <p:nvPr/>
        </p:nvCxnSpPr>
        <p:spPr>
          <a:xfrm flipV="1">
            <a:off x="3096631" y="3304866"/>
            <a:ext cx="0" cy="344709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64" idx="2"/>
          </p:cNvCxnSpPr>
          <p:nvPr/>
        </p:nvCxnSpPr>
        <p:spPr>
          <a:xfrm flipV="1">
            <a:off x="5054798" y="3289140"/>
            <a:ext cx="0" cy="360435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endCxn id="61" idx="2"/>
          </p:cNvCxnSpPr>
          <p:nvPr/>
        </p:nvCxnSpPr>
        <p:spPr>
          <a:xfrm flipV="1">
            <a:off x="6686550" y="3295168"/>
            <a:ext cx="0" cy="344709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8058148" y="4747372"/>
            <a:ext cx="2573172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oem_x_proprietary.vspec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7905750" y="3403357"/>
            <a:ext cx="3581400" cy="146422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vss_23.vspec </a:t>
            </a:r>
          </a:p>
          <a:p>
            <a:pPr marL="285750" indent="-285750">
              <a:buFontTx/>
              <a:buChar char="-"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Chassis.Weight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value: 1580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Tx/>
              <a:buChar char="-"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Engine.Displacement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value:3198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6000750" y="3649577"/>
            <a:ext cx="1371600" cy="48589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Weight: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value:1580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4282075" y="3649576"/>
            <a:ext cx="1524000" cy="48589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Displacement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value: 3198</a:t>
            </a:r>
          </a:p>
        </p:txBody>
      </p:sp>
    </p:spTree>
    <p:extLst>
      <p:ext uri="{BB962C8B-B14F-4D97-AF65-F5344CB8AC3E}">
        <p14:creationId xmlns:p14="http://schemas.microsoft.com/office/powerpoint/2010/main" val="24226626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target specifications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1447395" y="1819757"/>
            <a:ext cx="1517429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root.vspec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/>
          <p:cNvCxnSpPr>
            <a:endCxn id="77" idx="3"/>
          </p:cNvCxnSpPr>
          <p:nvPr/>
        </p:nvCxnSpPr>
        <p:spPr>
          <a:xfrm flipH="1">
            <a:off x="2964826" y="2951628"/>
            <a:ext cx="500467" cy="172005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73" idx="3"/>
            <a:endCxn id="82" idx="1"/>
          </p:cNvCxnSpPr>
          <p:nvPr/>
        </p:nvCxnSpPr>
        <p:spPr>
          <a:xfrm flipV="1">
            <a:off x="5176434" y="1919077"/>
            <a:ext cx="1072518" cy="91712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79" idx="3"/>
          </p:cNvCxnSpPr>
          <p:nvPr/>
        </p:nvCxnSpPr>
        <p:spPr>
          <a:xfrm flipH="1" flipV="1">
            <a:off x="2964823" y="2547318"/>
            <a:ext cx="500470" cy="21031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8572907" y="1676400"/>
            <a:ext cx="1618843" cy="485354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Markdown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Specification</a:t>
            </a:r>
          </a:p>
        </p:txBody>
      </p:sp>
      <p:cxnSp>
        <p:nvCxnSpPr>
          <p:cNvPr id="72" name="Straight Arrow Connector 71"/>
          <p:cNvCxnSpPr>
            <a:stCxn id="67" idx="3"/>
          </p:cNvCxnSpPr>
          <p:nvPr/>
        </p:nvCxnSpPr>
        <p:spPr>
          <a:xfrm>
            <a:off x="2964824" y="1971003"/>
            <a:ext cx="521062" cy="62252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3480979" y="2555667"/>
            <a:ext cx="1695455" cy="56107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VSS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parser</a:t>
            </a:r>
          </a:p>
        </p:txBody>
      </p:sp>
      <p:cxnSp>
        <p:nvCxnSpPr>
          <p:cNvPr id="74" name="Straight Arrow Connector 73"/>
          <p:cNvCxnSpPr>
            <a:stCxn id="84" idx="1"/>
            <a:endCxn id="73" idx="3"/>
          </p:cNvCxnSpPr>
          <p:nvPr/>
        </p:nvCxnSpPr>
        <p:spPr>
          <a:xfrm flipH="1" flipV="1">
            <a:off x="5176434" y="2836203"/>
            <a:ext cx="1072518" cy="326935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3" idx="1"/>
            <a:endCxn id="73" idx="3"/>
          </p:cNvCxnSpPr>
          <p:nvPr/>
        </p:nvCxnSpPr>
        <p:spPr>
          <a:xfrm flipH="1">
            <a:off x="5176434" y="2541600"/>
            <a:ext cx="1072518" cy="294603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80" idx="3"/>
          </p:cNvCxnSpPr>
          <p:nvPr/>
        </p:nvCxnSpPr>
        <p:spPr>
          <a:xfrm flipH="1">
            <a:off x="2964826" y="3078880"/>
            <a:ext cx="521060" cy="62106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1447394" y="2972387"/>
            <a:ext cx="1517432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nav.vspec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1447394" y="2396072"/>
            <a:ext cx="1517429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engine.vspec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447393" y="3548702"/>
            <a:ext cx="1517433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ivi.vspec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6248952" y="1676400"/>
            <a:ext cx="1695455" cy="48535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Markdown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generator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6248952" y="2298923"/>
            <a:ext cx="1695455" cy="48535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FrancaIDL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generator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6248952" y="2920461"/>
            <a:ext cx="1695455" cy="48535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JSON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generator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8572907" y="2298923"/>
            <a:ext cx="1618843" cy="485354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FrancaIDL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Specification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8572907" y="2920461"/>
            <a:ext cx="1618843" cy="485354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JSON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Specification</a:t>
            </a:r>
          </a:p>
        </p:txBody>
      </p:sp>
      <p:cxnSp>
        <p:nvCxnSpPr>
          <p:cNvPr id="87" name="Straight Arrow Connector 86"/>
          <p:cNvCxnSpPr>
            <a:stCxn id="82" idx="3"/>
            <a:endCxn id="71" idx="1"/>
          </p:cNvCxnSpPr>
          <p:nvPr/>
        </p:nvCxnSpPr>
        <p:spPr>
          <a:xfrm>
            <a:off x="7944407" y="1919077"/>
            <a:ext cx="6285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3" idx="3"/>
            <a:endCxn id="85" idx="1"/>
          </p:cNvCxnSpPr>
          <p:nvPr/>
        </p:nvCxnSpPr>
        <p:spPr>
          <a:xfrm>
            <a:off x="7944407" y="2541600"/>
            <a:ext cx="6285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4" idx="3"/>
            <a:endCxn id="86" idx="1"/>
          </p:cNvCxnSpPr>
          <p:nvPr/>
        </p:nvCxnSpPr>
        <p:spPr>
          <a:xfrm>
            <a:off x="7944407" y="3163138"/>
            <a:ext cx="6285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Shape 39"/>
          <p:cNvSpPr txBox="1">
            <a:spLocks/>
          </p:cNvSpPr>
          <p:nvPr/>
        </p:nvSpPr>
        <p:spPr>
          <a:xfrm>
            <a:off x="579436" y="4572000"/>
            <a:ext cx="10945816" cy="1600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Parser loads and interprets specification files</a:t>
            </a:r>
          </a:p>
          <a:p>
            <a:r>
              <a:rPr lang="en-US" sz="2000" dirty="0" smtClean="0"/>
              <a:t>Generators produces target documents and specifications</a:t>
            </a:r>
          </a:p>
          <a:p>
            <a:r>
              <a:rPr lang="en-US" sz="2000" dirty="0" smtClean="0"/>
              <a:t>Targets can be used as input to production projects and other organizations</a:t>
            </a:r>
          </a:p>
          <a:p>
            <a:r>
              <a:rPr lang="en-US" sz="2000" dirty="0" smtClean="0"/>
              <a:t>Additional generators can be added as needed.</a:t>
            </a:r>
          </a:p>
        </p:txBody>
      </p:sp>
      <p:cxnSp>
        <p:nvCxnSpPr>
          <p:cNvPr id="96" name="Straight Arrow Connector 95"/>
          <p:cNvCxnSpPr>
            <a:stCxn id="97" idx="1"/>
            <a:endCxn id="73" idx="3"/>
          </p:cNvCxnSpPr>
          <p:nvPr/>
        </p:nvCxnSpPr>
        <p:spPr>
          <a:xfrm flipH="1" flipV="1">
            <a:off x="5176434" y="2836203"/>
            <a:ext cx="1072518" cy="980142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>
          <a:xfrm>
            <a:off x="6248952" y="3573668"/>
            <a:ext cx="1695455" cy="48535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8572907" y="3573668"/>
            <a:ext cx="1618843" cy="485354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…</a:t>
            </a:r>
          </a:p>
        </p:txBody>
      </p:sp>
      <p:cxnSp>
        <p:nvCxnSpPr>
          <p:cNvPr id="135" name="Straight Arrow Connector 134"/>
          <p:cNvCxnSpPr>
            <a:stCxn id="97" idx="3"/>
            <a:endCxn id="134" idx="1"/>
          </p:cNvCxnSpPr>
          <p:nvPr/>
        </p:nvCxnSpPr>
        <p:spPr>
          <a:xfrm>
            <a:off x="7944407" y="3816345"/>
            <a:ext cx="6285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7039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management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895350" y="3197156"/>
            <a:ext cx="752911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PR#1</a:t>
            </a:r>
          </a:p>
        </p:txBody>
      </p:sp>
      <p:cxnSp>
        <p:nvCxnSpPr>
          <p:cNvPr id="68" name="Straight Arrow Connector 67"/>
          <p:cNvCxnSpPr>
            <a:stCxn id="71" idx="2"/>
          </p:cNvCxnSpPr>
          <p:nvPr/>
        </p:nvCxnSpPr>
        <p:spPr>
          <a:xfrm>
            <a:off x="2095240" y="1973092"/>
            <a:ext cx="0" cy="23429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1690529" y="1592092"/>
            <a:ext cx="809422" cy="381000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V1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276350" y="2206556"/>
            <a:ext cx="94488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579436" y="2035377"/>
            <a:ext cx="963849" cy="34235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master</a:t>
            </a:r>
          </a:p>
        </p:txBody>
      </p:sp>
      <p:sp>
        <p:nvSpPr>
          <p:cNvPr id="90" name="Shape 39"/>
          <p:cNvSpPr txBox="1">
            <a:spLocks/>
          </p:cNvSpPr>
          <p:nvPr/>
        </p:nvSpPr>
        <p:spPr>
          <a:xfrm>
            <a:off x="579436" y="4572000"/>
            <a:ext cx="10945816" cy="1600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Pull requests submitted by anyone</a:t>
            </a:r>
          </a:p>
          <a:p>
            <a:r>
              <a:rPr lang="en-US" sz="2000" dirty="0" smtClean="0"/>
              <a:t>Mail discussion on </a:t>
            </a:r>
            <a:r>
              <a:rPr lang="en-US" sz="2000" dirty="0" err="1" smtClean="0"/>
              <a:t>genivi</a:t>
            </a:r>
            <a:r>
              <a:rPr lang="en-US" sz="2000" dirty="0" smtClean="0"/>
              <a:t>-projects list to approve request into develop branch</a:t>
            </a:r>
          </a:p>
          <a:p>
            <a:r>
              <a:rPr lang="en-US" sz="2000" dirty="0" smtClean="0"/>
              <a:t>Develop branch merged into master prior to tagged release</a:t>
            </a:r>
          </a:p>
          <a:p>
            <a:r>
              <a:rPr lang="en-US" sz="2000" dirty="0" smtClean="0"/>
              <a:t>Major number changes when existing tree structure is changed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276928" y="1599388"/>
            <a:ext cx="809422" cy="381000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V2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895819" y="1592092"/>
            <a:ext cx="809422" cy="381000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V3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9696652" y="1591281"/>
            <a:ext cx="809422" cy="381000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V4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276349" y="2816156"/>
            <a:ext cx="94488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79435" y="2644977"/>
            <a:ext cx="963849" cy="34235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develop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352550" y="3652048"/>
            <a:ext cx="905311" cy="53895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Mail thread</a:t>
            </a:r>
          </a:p>
        </p:txBody>
      </p:sp>
      <p:cxnSp>
        <p:nvCxnSpPr>
          <p:cNvPr id="14" name="Elbow Connector 13"/>
          <p:cNvCxnSpPr>
            <a:stCxn id="67" idx="3"/>
            <a:endCxn id="44" idx="0"/>
          </p:cNvCxnSpPr>
          <p:nvPr/>
        </p:nvCxnSpPr>
        <p:spPr>
          <a:xfrm>
            <a:off x="1648261" y="3348402"/>
            <a:ext cx="156945" cy="303646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Elbow Connector 46"/>
          <p:cNvCxnSpPr>
            <a:stCxn id="44" idx="3"/>
          </p:cNvCxnSpPr>
          <p:nvPr/>
        </p:nvCxnSpPr>
        <p:spPr>
          <a:xfrm flipV="1">
            <a:off x="2257861" y="2816156"/>
            <a:ext cx="199791" cy="1105368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1" name="Rounded Rectangle 50"/>
          <p:cNvSpPr/>
          <p:nvPr/>
        </p:nvSpPr>
        <p:spPr>
          <a:xfrm>
            <a:off x="2624673" y="3197156"/>
            <a:ext cx="752911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PR#2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3081873" y="3652048"/>
            <a:ext cx="905311" cy="53895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Mail thread</a:t>
            </a:r>
          </a:p>
        </p:txBody>
      </p:sp>
      <p:cxnSp>
        <p:nvCxnSpPr>
          <p:cNvPr id="53" name="Elbow Connector 52"/>
          <p:cNvCxnSpPr>
            <a:stCxn id="51" idx="3"/>
            <a:endCxn id="52" idx="0"/>
          </p:cNvCxnSpPr>
          <p:nvPr/>
        </p:nvCxnSpPr>
        <p:spPr>
          <a:xfrm>
            <a:off x="3377584" y="3348402"/>
            <a:ext cx="156945" cy="303646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Elbow Connector 53"/>
          <p:cNvCxnSpPr>
            <a:stCxn id="52" idx="3"/>
          </p:cNvCxnSpPr>
          <p:nvPr/>
        </p:nvCxnSpPr>
        <p:spPr>
          <a:xfrm flipV="1">
            <a:off x="3987184" y="2816156"/>
            <a:ext cx="199791" cy="1105368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6" name="Rounded Rectangle 55"/>
          <p:cNvSpPr/>
          <p:nvPr/>
        </p:nvSpPr>
        <p:spPr>
          <a:xfrm>
            <a:off x="4606309" y="3197156"/>
            <a:ext cx="752911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PR#3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5063509" y="3652048"/>
            <a:ext cx="905311" cy="53895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Mail thread</a:t>
            </a:r>
          </a:p>
        </p:txBody>
      </p:sp>
      <p:cxnSp>
        <p:nvCxnSpPr>
          <p:cNvPr id="58" name="Elbow Connector 57"/>
          <p:cNvCxnSpPr>
            <a:stCxn id="56" idx="3"/>
            <a:endCxn id="57" idx="0"/>
          </p:cNvCxnSpPr>
          <p:nvPr/>
        </p:nvCxnSpPr>
        <p:spPr>
          <a:xfrm>
            <a:off x="5359220" y="3348402"/>
            <a:ext cx="156945" cy="303646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Straight Arrow Connector 61"/>
          <p:cNvCxnSpPr>
            <a:stCxn id="40" idx="2"/>
          </p:cNvCxnSpPr>
          <p:nvPr/>
        </p:nvCxnSpPr>
        <p:spPr>
          <a:xfrm>
            <a:off x="8300530" y="1973092"/>
            <a:ext cx="0" cy="23429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6305550" y="3197156"/>
            <a:ext cx="752911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PR#4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6762750" y="3652048"/>
            <a:ext cx="905311" cy="53895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Mail thread</a:t>
            </a:r>
          </a:p>
        </p:txBody>
      </p:sp>
      <p:cxnSp>
        <p:nvCxnSpPr>
          <p:cNvPr id="91" name="Elbow Connector 90"/>
          <p:cNvCxnSpPr>
            <a:stCxn id="78" idx="3"/>
            <a:endCxn id="81" idx="0"/>
          </p:cNvCxnSpPr>
          <p:nvPr/>
        </p:nvCxnSpPr>
        <p:spPr>
          <a:xfrm>
            <a:off x="7058461" y="3348402"/>
            <a:ext cx="156945" cy="303646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2" name="Elbow Connector 91"/>
          <p:cNvCxnSpPr>
            <a:stCxn id="81" idx="3"/>
          </p:cNvCxnSpPr>
          <p:nvPr/>
        </p:nvCxnSpPr>
        <p:spPr>
          <a:xfrm flipV="1">
            <a:off x="7668061" y="2816156"/>
            <a:ext cx="199791" cy="1105368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3" name="Rounded Rectangle 92"/>
          <p:cNvSpPr/>
          <p:nvPr/>
        </p:nvSpPr>
        <p:spPr>
          <a:xfrm>
            <a:off x="8134350" y="3197156"/>
            <a:ext cx="752911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PR#5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8591550" y="3652048"/>
            <a:ext cx="905311" cy="53895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Mail thread</a:t>
            </a:r>
          </a:p>
        </p:txBody>
      </p:sp>
      <p:cxnSp>
        <p:nvCxnSpPr>
          <p:cNvPr id="95" name="Elbow Connector 94"/>
          <p:cNvCxnSpPr>
            <a:stCxn id="93" idx="3"/>
            <a:endCxn id="94" idx="0"/>
          </p:cNvCxnSpPr>
          <p:nvPr/>
        </p:nvCxnSpPr>
        <p:spPr>
          <a:xfrm>
            <a:off x="8887261" y="3348402"/>
            <a:ext cx="156945" cy="303646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8" name="Elbow Connector 97"/>
          <p:cNvCxnSpPr>
            <a:stCxn id="94" idx="3"/>
          </p:cNvCxnSpPr>
          <p:nvPr/>
        </p:nvCxnSpPr>
        <p:spPr>
          <a:xfrm flipV="1">
            <a:off x="9496861" y="2816156"/>
            <a:ext cx="199791" cy="1105368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9" name="Straight Arrow Connector 98"/>
          <p:cNvCxnSpPr>
            <a:endCxn id="57" idx="3"/>
          </p:cNvCxnSpPr>
          <p:nvPr/>
        </p:nvCxnSpPr>
        <p:spPr>
          <a:xfrm flipH="1">
            <a:off x="5968820" y="3921524"/>
            <a:ext cx="26053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29439" y="3719524"/>
            <a:ext cx="404711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608012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x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4359034" y="2207382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41" idx="2"/>
          </p:cNvCxnSpPr>
          <p:nvPr/>
        </p:nvCxnSpPr>
        <p:spPr>
          <a:xfrm>
            <a:off x="10101363" y="1972281"/>
            <a:ext cx="0" cy="2351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39" idx="2"/>
          </p:cNvCxnSpPr>
          <p:nvPr/>
        </p:nvCxnSpPr>
        <p:spPr>
          <a:xfrm>
            <a:off x="4681639" y="1980388"/>
            <a:ext cx="0" cy="226167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8058150" y="2206555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9883663" y="2206555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7335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github.com/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PDXostc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vehicle_signal_specification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Demo time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413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2022474" y="6278194"/>
            <a:ext cx="8583615" cy="523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862" tIns="60862" rIns="60862" bIns="60862" anchor="ctr">
            <a:spAutoFit/>
          </a:bodyPr>
          <a:lstStyle/>
          <a:p>
            <a:pPr lvl="0" algn="ctr">
              <a:defRPr sz="1800"/>
            </a:pPr>
            <a:r>
              <a:rPr sz="1300" dirty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GENIVI is a registered trademark of the GENIVI Alliance in the USA and other countries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 sz="1800"/>
            </a:pPr>
            <a:r>
              <a:rPr sz="1300" dirty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Copyright © GENIVI Alliance </a:t>
            </a:r>
            <a:r>
              <a:rPr sz="1300" dirty="0" smtClean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n-US" sz="1300" dirty="0" smtClean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1300" dirty="0">
              <a:solidFill>
                <a:srgbClr val="95B3D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590550" y="1905000"/>
            <a:ext cx="10945816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dirty="0" smtClean="0"/>
              <a:t>Vehicle state is being off boarded to Internet services</a:t>
            </a:r>
          </a:p>
          <a:p>
            <a:pPr lvl="0"/>
            <a:r>
              <a:rPr lang="en-US" dirty="0" smtClean="0"/>
              <a:t>There is no standard / process that fits the bill</a:t>
            </a:r>
          </a:p>
          <a:p>
            <a:pPr lvl="0"/>
            <a:r>
              <a:rPr lang="en-US" dirty="0" smtClean="0"/>
              <a:t>No public forum where changes can be processed in a lightweight manner</a:t>
            </a:r>
          </a:p>
          <a:p>
            <a:pPr lvl="0"/>
            <a:r>
              <a:rPr lang="en-US" dirty="0" smtClean="0"/>
              <a:t>One format does not suit all</a:t>
            </a:r>
          </a:p>
          <a:p>
            <a:pPr lvl="0"/>
            <a:r>
              <a:rPr lang="en-US" dirty="0" smtClean="0"/>
              <a:t>Decouple IVI from electric architecture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8715375" y="6184510"/>
            <a:ext cx="2838450" cy="34367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95B3D7"/>
                </a:solidFill>
              </a:rPr>
              <a:t>2</a:t>
            </a:fld>
            <a:endParaRPr sz="1600">
              <a:solidFill>
                <a:srgbClr val="95B3D7"/>
              </a:solidFill>
            </a:endParaRPr>
          </a:p>
        </p:txBody>
      </p: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2022475" y="342900"/>
            <a:ext cx="9391650" cy="8207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The Problem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729813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2022474" y="6278194"/>
            <a:ext cx="8583615" cy="523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862" tIns="60862" rIns="60862" bIns="60862" anchor="ctr">
            <a:spAutoFit/>
          </a:bodyPr>
          <a:lstStyle/>
          <a:p>
            <a:pPr lvl="0" algn="ctr">
              <a:defRPr sz="1800"/>
            </a:pPr>
            <a:r>
              <a:rPr sz="1300" dirty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GENIVI is a registered trademark of the GENIVI Alliance in the USA and other countries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 sz="1800"/>
            </a:pPr>
            <a:r>
              <a:rPr sz="1300" dirty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Copyright © GENIVI Alliance </a:t>
            </a:r>
            <a:r>
              <a:rPr sz="1300" dirty="0" smtClean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n-US" sz="1300" dirty="0" smtClean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1300" dirty="0">
              <a:solidFill>
                <a:srgbClr val="95B3D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608011" y="1600200"/>
            <a:ext cx="10945816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dirty="0" smtClean="0"/>
              <a:t>Standardizing signal specification </a:t>
            </a:r>
          </a:p>
          <a:p>
            <a:pPr lvl="0"/>
            <a:r>
              <a:rPr lang="en-US" dirty="0" smtClean="0"/>
              <a:t>YAML subset</a:t>
            </a:r>
          </a:p>
          <a:p>
            <a:pPr lvl="0"/>
            <a:r>
              <a:rPr lang="en-US" dirty="0" smtClean="0"/>
              <a:t>Minimum attributes</a:t>
            </a:r>
          </a:p>
          <a:p>
            <a:pPr lvl="0"/>
            <a:r>
              <a:rPr lang="en-US" dirty="0" smtClean="0"/>
              <a:t>Lightweight change process</a:t>
            </a:r>
          </a:p>
          <a:p>
            <a:pPr lvl="0"/>
            <a:r>
              <a:rPr lang="en-US" dirty="0" smtClean="0"/>
              <a:t>Single source – multiple targets</a:t>
            </a:r>
          </a:p>
          <a:p>
            <a:pPr lvl="0"/>
            <a:r>
              <a:rPr lang="en-US" dirty="0" smtClean="0"/>
              <a:t>Feed other standardization organizations (W3C,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Technically simple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8715375" y="6184510"/>
            <a:ext cx="2838450" cy="34367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95B3D7"/>
                </a:solidFill>
              </a:rPr>
              <a:t>3</a:t>
            </a:fld>
            <a:endParaRPr sz="1600">
              <a:solidFill>
                <a:srgbClr val="95B3D7"/>
              </a:solidFill>
            </a:endParaRPr>
          </a:p>
        </p:txBody>
      </p: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2022475" y="342900"/>
            <a:ext cx="9391650" cy="8207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VSS - Introduction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02516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VSS Signal structure</a:t>
            </a:r>
            <a:endParaRPr lang="en-US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1752600"/>
            <a:ext cx="6615843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4988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Conventio</a:t>
            </a:r>
            <a:r>
              <a:rPr lang="en-US" dirty="0"/>
              <a:t>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42119" y="2251715"/>
            <a:ext cx="11277600" cy="146422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Body.Mirror.Left.Heated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Body.Mirrors.Right.Heated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Cabin.Door.Row1.left.open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Cabin.Door.Row2.left.open</a:t>
            </a:r>
          </a:p>
        </p:txBody>
      </p:sp>
      <p:sp>
        <p:nvSpPr>
          <p:cNvPr id="6" name="Shape 39"/>
          <p:cNvSpPr txBox="1">
            <a:spLocks/>
          </p:cNvSpPr>
          <p:nvPr/>
        </p:nvSpPr>
        <p:spPr>
          <a:xfrm>
            <a:off x="608011" y="4191000"/>
            <a:ext cx="10945816" cy="990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Dot notated name path</a:t>
            </a:r>
          </a:p>
          <a:p>
            <a:r>
              <a:rPr lang="en-US" sz="2000" dirty="0" smtClean="0"/>
              <a:t>Last component is signal or attribute</a:t>
            </a:r>
          </a:p>
        </p:txBody>
      </p:sp>
    </p:spTree>
    <p:extLst>
      <p:ext uri="{BB962C8B-B14F-4D97-AF65-F5344CB8AC3E}">
        <p14:creationId xmlns:p14="http://schemas.microsoft.com/office/powerpoint/2010/main" val="20477038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source format: Branches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38151" y="2107890"/>
            <a:ext cx="11277600" cy="1804745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Transmission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type: branch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description: Transmission-specific data, stopping at the drive shafts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hape 39"/>
          <p:cNvSpPr txBox="1">
            <a:spLocks/>
          </p:cNvSpPr>
          <p:nvPr/>
        </p:nvSpPr>
        <p:spPr>
          <a:xfrm>
            <a:off x="608011" y="4191000"/>
            <a:ext cx="10945816" cy="1935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YAML list</a:t>
            </a:r>
          </a:p>
          <a:p>
            <a:r>
              <a:rPr lang="en-US" sz="2000" dirty="0" smtClean="0"/>
              <a:t>Only type and description mandatory</a:t>
            </a:r>
          </a:p>
        </p:txBody>
      </p:sp>
    </p:spTree>
    <p:extLst>
      <p:ext uri="{BB962C8B-B14F-4D97-AF65-F5344CB8AC3E}">
        <p14:creationId xmlns:p14="http://schemas.microsoft.com/office/powerpoint/2010/main" val="35242148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source format: </a:t>
            </a:r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42119" y="1911196"/>
            <a:ext cx="11277600" cy="2145264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Speed: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type: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Uint16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unit: km/h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min: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max: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description: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Vehicle speed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hape 39"/>
          <p:cNvSpPr txBox="1">
            <a:spLocks/>
          </p:cNvSpPr>
          <p:nvPr/>
        </p:nvSpPr>
        <p:spPr>
          <a:xfrm>
            <a:off x="608011" y="4419600"/>
            <a:ext cx="10945816" cy="1935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Uses Franca typing</a:t>
            </a:r>
          </a:p>
          <a:p>
            <a:r>
              <a:rPr lang="en-US" sz="2000" dirty="0" smtClean="0"/>
              <a:t>Optional interval</a:t>
            </a:r>
          </a:p>
          <a:p>
            <a:r>
              <a:rPr lang="en-US" sz="2000" dirty="0" smtClean="0"/>
              <a:t>Optional SI unit type</a:t>
            </a:r>
          </a:p>
          <a:p>
            <a:r>
              <a:rPr lang="en-US" sz="2000" dirty="0" smtClean="0"/>
              <a:t>Can be enumerated	</a:t>
            </a:r>
          </a:p>
        </p:txBody>
      </p:sp>
    </p:spTree>
    <p:extLst>
      <p:ext uri="{BB962C8B-B14F-4D97-AF65-F5344CB8AC3E}">
        <p14:creationId xmlns:p14="http://schemas.microsoft.com/office/powerpoint/2010/main" val="38830816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source format: </a:t>
            </a:r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42119" y="2081455"/>
            <a:ext cx="11277600" cy="1804745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Weight: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type: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Uint16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unit: kg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default: 1485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description: Vehicle weight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hape 39"/>
          <p:cNvSpPr txBox="1">
            <a:spLocks/>
          </p:cNvSpPr>
          <p:nvPr/>
        </p:nvSpPr>
        <p:spPr>
          <a:xfrm>
            <a:off x="608011" y="4419600"/>
            <a:ext cx="10945816" cy="1935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Signal with a default value</a:t>
            </a:r>
          </a:p>
          <a:p>
            <a:r>
              <a:rPr lang="en-US" sz="2000" dirty="0" smtClean="0"/>
              <a:t>Used to describe configuration data</a:t>
            </a:r>
          </a:p>
        </p:txBody>
      </p:sp>
    </p:spTree>
    <p:extLst>
      <p:ext uri="{BB962C8B-B14F-4D97-AF65-F5344CB8AC3E}">
        <p14:creationId xmlns:p14="http://schemas.microsoft.com/office/powerpoint/2010/main" val="14542821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source format</a:t>
            </a:r>
            <a:endParaRPr lang="en-US" dirty="0"/>
          </a:p>
        </p:txBody>
      </p:sp>
      <p:sp>
        <p:nvSpPr>
          <p:cNvPr id="6" name="Shape 39"/>
          <p:cNvSpPr txBox="1">
            <a:spLocks/>
          </p:cNvSpPr>
          <p:nvPr/>
        </p:nvSpPr>
        <p:spPr>
          <a:xfrm>
            <a:off x="608011" y="4495800"/>
            <a:ext cx="10945816" cy="167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Multiple files aggregated together to a uniform specification</a:t>
            </a:r>
          </a:p>
          <a:p>
            <a:r>
              <a:rPr lang="en-US" sz="2000" dirty="0" smtClean="0"/>
              <a:t>YAML-compliant include directives used to aggregate spec fragments</a:t>
            </a:r>
          </a:p>
          <a:p>
            <a:r>
              <a:rPr lang="en-US" sz="2000" dirty="0" smtClean="0"/>
              <a:t>Facilitates </a:t>
            </a:r>
            <a:r>
              <a:rPr lang="en-US" sz="2000" dirty="0" err="1" smtClean="0"/>
              <a:t>git</a:t>
            </a:r>
            <a:r>
              <a:rPr lang="en-US" sz="2000" dirty="0" smtClean="0"/>
              <a:t>(hub) working model</a:t>
            </a:r>
          </a:p>
          <a:p>
            <a:r>
              <a:rPr lang="en-US" sz="2000" dirty="0" smtClean="0"/>
              <a:t>Minimizes commit conflicts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19170" y="1752600"/>
            <a:ext cx="1755262" cy="40781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root.vspec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11" idx="1"/>
            <a:endCxn id="13" idx="3"/>
          </p:cNvCxnSpPr>
          <p:nvPr/>
        </p:nvCxnSpPr>
        <p:spPr>
          <a:xfrm flipH="1">
            <a:off x="2803013" y="2812466"/>
            <a:ext cx="1064137" cy="430935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1"/>
            <a:endCxn id="14" idx="3"/>
          </p:cNvCxnSpPr>
          <p:nvPr/>
        </p:nvCxnSpPr>
        <p:spPr>
          <a:xfrm flipH="1" flipV="1">
            <a:off x="2803011" y="2599955"/>
            <a:ext cx="1064139" cy="21251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2774432" y="1956509"/>
            <a:ext cx="1092718" cy="64344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67150" y="2426392"/>
            <a:ext cx="1561758" cy="77214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VSS spec</a:t>
            </a:r>
          </a:p>
        </p:txBody>
      </p:sp>
      <p:cxnSp>
        <p:nvCxnSpPr>
          <p:cNvPr id="12" name="Straight Arrow Connector 11"/>
          <p:cNvCxnSpPr>
            <a:endCxn id="15" idx="3"/>
          </p:cNvCxnSpPr>
          <p:nvPr/>
        </p:nvCxnSpPr>
        <p:spPr>
          <a:xfrm flipH="1">
            <a:off x="2803011" y="3027933"/>
            <a:ext cx="1064139" cy="858915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047749" y="3039492"/>
            <a:ext cx="1755264" cy="40781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nav.vspec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47749" y="2396046"/>
            <a:ext cx="1755262" cy="40781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engine.vspec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047745" y="3682939"/>
            <a:ext cx="1755266" cy="40781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ivi.vspec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34200" y="1961009"/>
            <a:ext cx="1875092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root.vspec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791325" y="2396046"/>
            <a:ext cx="3886200" cy="1021552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engine.vspec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nav.vspec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ivi.vspec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5655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60801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60801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60801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60801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2777</TotalTime>
  <Words>697</Words>
  <Application>Microsoft Office PowerPoint</Application>
  <PresentationFormat>Custom</PresentationFormat>
  <Paragraphs>228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</vt:lpstr>
      <vt:lpstr>PowerPoint Presentation</vt:lpstr>
      <vt:lpstr>The Problem</vt:lpstr>
      <vt:lpstr>VSS - Introduction</vt:lpstr>
      <vt:lpstr>VSS Signal structure</vt:lpstr>
      <vt:lpstr>Naming Convention</vt:lpstr>
      <vt:lpstr>Specification source format: Branches</vt:lpstr>
      <vt:lpstr>Specification source format: Signals</vt:lpstr>
      <vt:lpstr>Specification source format: Attributes</vt:lpstr>
      <vt:lpstr>Signal source format</vt:lpstr>
      <vt:lpstr>Spec file re-use</vt:lpstr>
      <vt:lpstr>Private Extensions</vt:lpstr>
      <vt:lpstr>Overriding signal definitions</vt:lpstr>
      <vt:lpstr>Declaring and Defining Attributes</vt:lpstr>
      <vt:lpstr>Generating target specifications</vt:lpstr>
      <vt:lpstr>Release management</vt:lpstr>
      <vt:lpstr>More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MSI-PC</dc:creator>
  <cp:lastModifiedBy>Magnus Feuer</cp:lastModifiedBy>
  <cp:revision>101</cp:revision>
  <dcterms:modified xsi:type="dcterms:W3CDTF">2016-09-02T23:31:32Z</dcterms:modified>
</cp:coreProperties>
</file>