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8"/>
  </p:notesMasterIdLst>
  <p:sldIdLst>
    <p:sldId id="285" r:id="rId2"/>
    <p:sldId id="260" r:id="rId3"/>
    <p:sldId id="288" r:id="rId4"/>
    <p:sldId id="276" r:id="rId5"/>
    <p:sldId id="282" r:id="rId6"/>
    <p:sldId id="277" r:id="rId7"/>
    <p:sldId id="281" r:id="rId8"/>
    <p:sldId id="290" r:id="rId9"/>
    <p:sldId id="283" r:id="rId10"/>
    <p:sldId id="284" r:id="rId11"/>
    <p:sldId id="289" r:id="rId12"/>
    <p:sldId id="291" r:id="rId13"/>
    <p:sldId id="292" r:id="rId14"/>
    <p:sldId id="286" r:id="rId15"/>
    <p:sldId id="287" r:id="rId16"/>
    <p:sldId id="280" r:id="rId17"/>
  </p:sldIdLst>
  <p:sldSz cx="12153900" cy="6858000"/>
  <p:notesSz cx="6858000" cy="9144000"/>
  <p:defaultTextStyle>
    <a:lvl1pPr defTabSz="608012">
      <a:defRPr sz="3200">
        <a:latin typeface="+mj-lt"/>
        <a:ea typeface="+mj-ea"/>
        <a:cs typeface="+mj-cs"/>
        <a:sym typeface="Helvetica"/>
      </a:defRPr>
    </a:lvl1pPr>
    <a:lvl2pPr defTabSz="608012">
      <a:defRPr sz="3200">
        <a:latin typeface="+mj-lt"/>
        <a:ea typeface="+mj-ea"/>
        <a:cs typeface="+mj-cs"/>
        <a:sym typeface="Helvetica"/>
      </a:defRPr>
    </a:lvl2pPr>
    <a:lvl3pPr defTabSz="608012">
      <a:defRPr sz="3200">
        <a:latin typeface="+mj-lt"/>
        <a:ea typeface="+mj-ea"/>
        <a:cs typeface="+mj-cs"/>
        <a:sym typeface="Helvetica"/>
      </a:defRPr>
    </a:lvl3pPr>
    <a:lvl4pPr defTabSz="608012">
      <a:defRPr sz="3200">
        <a:latin typeface="+mj-lt"/>
        <a:ea typeface="+mj-ea"/>
        <a:cs typeface="+mj-cs"/>
        <a:sym typeface="Helvetica"/>
      </a:defRPr>
    </a:lvl4pPr>
    <a:lvl5pPr defTabSz="608012">
      <a:defRPr sz="3200">
        <a:latin typeface="+mj-lt"/>
        <a:ea typeface="+mj-ea"/>
        <a:cs typeface="+mj-cs"/>
        <a:sym typeface="Helvetica"/>
      </a:defRPr>
    </a:lvl5pPr>
    <a:lvl6pPr defTabSz="608012">
      <a:defRPr sz="3200">
        <a:latin typeface="+mj-lt"/>
        <a:ea typeface="+mj-ea"/>
        <a:cs typeface="+mj-cs"/>
        <a:sym typeface="Helvetica"/>
      </a:defRPr>
    </a:lvl6pPr>
    <a:lvl7pPr defTabSz="608012">
      <a:defRPr sz="3200">
        <a:latin typeface="+mj-lt"/>
        <a:ea typeface="+mj-ea"/>
        <a:cs typeface="+mj-cs"/>
        <a:sym typeface="Helvetica"/>
      </a:defRPr>
    </a:lvl7pPr>
    <a:lvl8pPr defTabSz="608012">
      <a:defRPr sz="3200">
        <a:latin typeface="+mj-lt"/>
        <a:ea typeface="+mj-ea"/>
        <a:cs typeface="+mj-cs"/>
        <a:sym typeface="Helvetica"/>
      </a:defRPr>
    </a:lvl8pPr>
    <a:lvl9pPr defTabSz="608012">
      <a:defRPr sz="3200">
        <a:latin typeface="+mj-lt"/>
        <a:ea typeface="+mj-ea"/>
        <a:cs typeface="+mj-cs"/>
        <a:sym typeface="Helvetica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n" i="on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CFD7E7"/>
          </a:solidFill>
        </a:fill>
      </a:tcStyle>
    </a:wholeTbl>
    <a:band2H>
      <a:tcTxStyle/>
      <a:tcStyle>
        <a:tcBdr/>
        <a:fill>
          <a:solidFill>
            <a:srgbClr val="E8ECF4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4F81BD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4F81BD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4F81BD"/>
          </a:solidFill>
        </a:fill>
      </a:tcStyle>
    </a:firstRow>
  </a:tblStyle>
  <a:tblStyle styleId="{C7B018BB-80A7-4F77-B60F-C8B233D01FF8}" styleName="">
    <a:tblBg/>
    <a:wholeTbl>
      <a:tcTxStyle b="on" i="on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DEE7D0"/>
          </a:solidFill>
        </a:fill>
      </a:tcStyle>
    </a:wholeTbl>
    <a:band2H>
      <a:tcTxStyle/>
      <a:tcStyle>
        <a:tcBdr/>
        <a:fill>
          <a:solidFill>
            <a:srgbClr val="EFF3E9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BBB59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BBB59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BBB59"/>
          </a:solidFill>
        </a:fill>
      </a:tcStyle>
    </a:firstRow>
  </a:tblStyle>
  <a:tblStyle styleId="{EEE7283C-3CF3-47DC-8721-378D4A62B228}" styleName="">
    <a:tblBg/>
    <a:wholeTbl>
      <a:tcTxStyle b="on" i="on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CDCCE"/>
          </a:solidFill>
        </a:fill>
      </a:tcStyle>
    </a:wholeTbl>
    <a:band2H>
      <a:tcTxStyle/>
      <a:tcStyle>
        <a:tcBdr/>
        <a:fill>
          <a:solidFill>
            <a:srgbClr val="FDEEE8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79646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79646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79646"/>
          </a:solidFill>
        </a:fill>
      </a:tcStyle>
    </a:firstRow>
  </a:tblStyle>
  <a:tblStyle styleId="{CF821DB8-F4EB-4A41-A1BA-3FCAFE7338EE}" styleName="">
    <a:tblBg/>
    <a:wholeTbl>
      <a:tcTxStyle b="on" i="on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4F81BD"/>
          </a:solidFill>
        </a:fill>
      </a:tcStyle>
    </a:firstCol>
    <a:lastRow>
      <a:tcTxStyle b="on" i="on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bevel/>
            </a:ln>
          </a:top>
          <a:bottom>
            <a:ln w="254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bevel/>
            </a:ln>
          </a:top>
          <a:bottom>
            <a:ln w="254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4F81BD"/>
          </a:solidFill>
        </a:fill>
      </a:tcStyle>
    </a:firstRow>
  </a:tblStyle>
  <a:tblStyle styleId="{33BA23B1-9221-436E-865A-0063620EA4FD}" styleName="">
    <a:tblBg/>
    <a:wholeTbl>
      <a:tcTxStyle b="on" i="on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/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/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/>
        </a:fill>
      </a:tcStyle>
    </a:firstRow>
  </a:tblStyle>
  <a:tblStyle styleId="{2708684C-4D16-4618-839F-0558EEFCDFE6}" styleName="">
    <a:tblBg/>
    <a:wholeTbl>
      <a:tcTxStyle b="on" i="on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12700" cap="flat">
              <a:solidFill>
                <a:srgbClr val="000000"/>
              </a:solidFill>
              <a:prstDash val="solid"/>
              <a:bevel/>
            </a:ln>
          </a:top>
          <a:bottom>
            <a:ln w="127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12700" cap="flat">
              <a:solidFill>
                <a:srgbClr val="000000"/>
              </a:solidFill>
              <a:prstDash val="solid"/>
              <a:bevel/>
            </a:ln>
          </a:top>
          <a:bottom>
            <a:ln w="127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n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50800" cap="flat">
              <a:solidFill>
                <a:srgbClr val="000000"/>
              </a:solidFill>
              <a:prstDash val="solid"/>
              <a:bevel/>
            </a:ln>
          </a:top>
          <a:bottom>
            <a:ln w="127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noFill/>
        </a:fill>
      </a:tcStyle>
    </a:lastRow>
    <a:firstRow>
      <a:tcTxStyle b="on" i="on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12700" cap="flat">
              <a:solidFill>
                <a:srgbClr val="000000"/>
              </a:solidFill>
              <a:prstDash val="solid"/>
              <a:bevel/>
            </a:ln>
          </a:top>
          <a:bottom>
            <a:ln w="254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26" autoAdjust="0"/>
    <p:restoredTop sz="94660"/>
  </p:normalViewPr>
  <p:slideViewPr>
    <p:cSldViewPr>
      <p:cViewPr varScale="1">
        <p:scale>
          <a:sx n="116" d="100"/>
          <a:sy n="116" d="100"/>
        </p:scale>
        <p:origin x="-198" y="-102"/>
      </p:cViewPr>
      <p:guideLst>
        <p:guide orient="horz" pos="2160"/>
        <p:guide pos="382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Shape 28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  <p:sp>
        <p:nvSpPr>
          <p:cNvPr id="29" name="Shape 29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</p:spTree>
    <p:extLst>
      <p:ext uri="{BB962C8B-B14F-4D97-AF65-F5344CB8AC3E}">
        <p14:creationId xmlns:p14="http://schemas.microsoft.com/office/powerpoint/2010/main" val="2541564083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>
      <a:lnSpc>
        <a:spcPct val="117999"/>
      </a:lnSpc>
      <a:defRPr sz="2200">
        <a:latin typeface="+mn-lt"/>
        <a:ea typeface="+mn-ea"/>
        <a:cs typeface="+mn-cs"/>
        <a:sym typeface="Helvetica Neue"/>
      </a:defRPr>
    </a:lvl1pPr>
    <a:lvl2pPr indent="228600" defTabSz="457200">
      <a:lnSpc>
        <a:spcPct val="117999"/>
      </a:lnSpc>
      <a:defRPr sz="2200">
        <a:latin typeface="+mn-lt"/>
        <a:ea typeface="+mn-ea"/>
        <a:cs typeface="+mn-cs"/>
        <a:sym typeface="Helvetica Neue"/>
      </a:defRPr>
    </a:lvl2pPr>
    <a:lvl3pPr indent="457200" defTabSz="457200">
      <a:lnSpc>
        <a:spcPct val="117999"/>
      </a:lnSpc>
      <a:defRPr sz="2200">
        <a:latin typeface="+mn-lt"/>
        <a:ea typeface="+mn-ea"/>
        <a:cs typeface="+mn-cs"/>
        <a:sym typeface="Helvetica Neue"/>
      </a:defRPr>
    </a:lvl3pPr>
    <a:lvl4pPr indent="685800" defTabSz="457200">
      <a:lnSpc>
        <a:spcPct val="117999"/>
      </a:lnSpc>
      <a:defRPr sz="2200">
        <a:latin typeface="+mn-lt"/>
        <a:ea typeface="+mn-ea"/>
        <a:cs typeface="+mn-cs"/>
        <a:sym typeface="Helvetica Neue"/>
      </a:defRPr>
    </a:lvl4pPr>
    <a:lvl5pPr indent="914400" defTabSz="457200">
      <a:lnSpc>
        <a:spcPct val="117999"/>
      </a:lnSpc>
      <a:defRPr sz="2200">
        <a:latin typeface="+mn-lt"/>
        <a:ea typeface="+mn-ea"/>
        <a:cs typeface="+mn-cs"/>
        <a:sym typeface="Helvetica Neue"/>
      </a:defRPr>
    </a:lvl5pPr>
    <a:lvl6pPr indent="1143000" defTabSz="457200">
      <a:lnSpc>
        <a:spcPct val="117999"/>
      </a:lnSpc>
      <a:defRPr sz="2200">
        <a:latin typeface="+mn-lt"/>
        <a:ea typeface="+mn-ea"/>
        <a:cs typeface="+mn-cs"/>
        <a:sym typeface="Helvetica Neue"/>
      </a:defRPr>
    </a:lvl6pPr>
    <a:lvl7pPr indent="1371600" defTabSz="457200">
      <a:lnSpc>
        <a:spcPct val="117999"/>
      </a:lnSpc>
      <a:defRPr sz="2200">
        <a:latin typeface="+mn-lt"/>
        <a:ea typeface="+mn-ea"/>
        <a:cs typeface="+mn-cs"/>
        <a:sym typeface="Helvetica Neue"/>
      </a:defRPr>
    </a:lvl7pPr>
    <a:lvl8pPr indent="1600200" defTabSz="457200">
      <a:lnSpc>
        <a:spcPct val="117999"/>
      </a:lnSpc>
      <a:defRPr sz="2200">
        <a:latin typeface="+mn-lt"/>
        <a:ea typeface="+mn-ea"/>
        <a:cs typeface="+mn-cs"/>
        <a:sym typeface="Helvetica Neue"/>
      </a:defRPr>
    </a:lvl8pPr>
    <a:lvl9pPr indent="1828800" defTabSz="457200">
      <a:lnSpc>
        <a:spcPct val="117999"/>
      </a:lnSpc>
      <a:defRPr sz="2200">
        <a:latin typeface="+mn-lt"/>
        <a:ea typeface="+mn-ea"/>
        <a:cs typeface="+mn-cs"/>
        <a:sym typeface="Helvetica Neu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3200"/>
              <a:t>Body Level One</a:t>
            </a:r>
          </a:p>
          <a:p>
            <a:pPr lvl="1">
              <a:defRPr sz="1800"/>
            </a:pPr>
            <a:r>
              <a:rPr sz="3200"/>
              <a:t>Body Level Two</a:t>
            </a:r>
          </a:p>
          <a:p>
            <a:pPr lvl="2">
              <a:defRPr sz="1800"/>
            </a:pPr>
            <a:r>
              <a:rPr sz="3200"/>
              <a:t>Body Level Three</a:t>
            </a:r>
          </a:p>
          <a:p>
            <a:pPr lvl="3">
              <a:defRPr sz="1800"/>
            </a:pPr>
            <a:r>
              <a:rPr sz="3200"/>
              <a:t>Body Level Four</a:t>
            </a:r>
          </a:p>
          <a:p>
            <a:pPr lvl="4">
              <a:defRPr sz="1800"/>
            </a:pPr>
            <a:r>
              <a:rPr sz="3200"/>
              <a:t>Body Level Five</a:t>
            </a:r>
          </a:p>
        </p:txBody>
      </p:sp>
      <p:sp>
        <p:nvSpPr>
          <p:cNvPr id="11" name="Shape 11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Title Text</a:t>
            </a:r>
          </a:p>
        </p:txBody>
      </p:sp>
      <p:sp>
        <p:nvSpPr>
          <p:cNvPr id="12" name="Shape 12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hape 22"/>
          <p:cNvSpPr>
            <a:spLocks noGrp="1"/>
          </p:cNvSpPr>
          <p:nvPr>
            <p:ph type="body" idx="1"/>
          </p:nvPr>
        </p:nvSpPr>
        <p:spPr>
          <a:xfrm>
            <a:off x="608093" y="1231465"/>
            <a:ext cx="5373593" cy="943412"/>
          </a:xfrm>
          <a:prstGeom prst="rect">
            <a:avLst/>
          </a:prstGeom>
        </p:spPr>
        <p:txBody>
          <a:bodyPr anchor="b"/>
          <a:lstStyle>
            <a:lvl1pPr marL="0" indent="0">
              <a:spcBef>
                <a:spcPts val="500"/>
              </a:spcBef>
              <a:buSzTx/>
              <a:buFontTx/>
              <a:buNone/>
              <a:defRPr sz="2400" b="1"/>
            </a:lvl1pPr>
            <a:lvl2pPr marL="0" indent="0">
              <a:spcBef>
                <a:spcPts val="500"/>
              </a:spcBef>
              <a:buSzTx/>
              <a:buFontTx/>
              <a:buNone/>
              <a:defRPr sz="2400" b="1"/>
            </a:lvl2pPr>
            <a:lvl3pPr marL="0" indent="0">
              <a:spcBef>
                <a:spcPts val="500"/>
              </a:spcBef>
              <a:buSzTx/>
              <a:buFontTx/>
              <a:buNone/>
              <a:defRPr sz="2400" b="1"/>
            </a:lvl3pPr>
            <a:lvl4pPr marL="0" indent="0">
              <a:spcBef>
                <a:spcPts val="500"/>
              </a:spcBef>
              <a:buSzTx/>
              <a:buFontTx/>
              <a:buNone/>
              <a:defRPr sz="2400" b="1"/>
            </a:lvl4pPr>
            <a:lvl5pPr marL="0" indent="0">
              <a:spcBef>
                <a:spcPts val="500"/>
              </a:spcBef>
              <a:buSzTx/>
              <a:buFontTx/>
              <a:buNone/>
              <a:defRPr sz="2400" b="1"/>
            </a:lvl5pPr>
          </a:lstStyle>
          <a:p>
            <a:pPr lvl="0">
              <a:defRPr sz="1800" b="0"/>
            </a:pPr>
            <a:r>
              <a:rPr sz="2400" b="1"/>
              <a:t>Body Level One</a:t>
            </a:r>
          </a:p>
          <a:p>
            <a:pPr lvl="1">
              <a:defRPr sz="1800" b="0"/>
            </a:pPr>
            <a:r>
              <a:rPr sz="2400" b="1"/>
              <a:t>Body Level Two</a:t>
            </a:r>
          </a:p>
          <a:p>
            <a:pPr lvl="2">
              <a:defRPr sz="1800" b="0"/>
            </a:pPr>
            <a:r>
              <a:rPr sz="2400" b="1"/>
              <a:t>Body Level Three</a:t>
            </a:r>
          </a:p>
          <a:p>
            <a:pPr lvl="3">
              <a:defRPr sz="1800" b="0"/>
            </a:pPr>
            <a:r>
              <a:rPr sz="2400" b="1"/>
              <a:t>Body Level Four</a:t>
            </a:r>
          </a:p>
          <a:p>
            <a:pPr lvl="4">
              <a:defRPr sz="1800" b="0"/>
            </a:pPr>
            <a:r>
              <a:rPr sz="2400" b="1"/>
              <a:t>Body Level Five</a:t>
            </a:r>
          </a:p>
        </p:txBody>
      </p:sp>
      <p:sp>
        <p:nvSpPr>
          <p:cNvPr id="23" name="Shape 23"/>
          <p:cNvSpPr>
            <a:spLocks noGrp="1"/>
          </p:cNvSpPr>
          <p:nvPr>
            <p:ph type="title"/>
          </p:nvPr>
        </p:nvSpPr>
        <p:spPr>
          <a:xfrm>
            <a:off x="2022880" y="275073"/>
            <a:ext cx="9391645" cy="956393"/>
          </a:xfrm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Title Text</a:t>
            </a:r>
          </a:p>
        </p:txBody>
      </p:sp>
      <p:sp>
        <p:nvSpPr>
          <p:cNvPr id="24" name="Shape 24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Title Text</a:t>
            </a:r>
          </a:p>
        </p:txBody>
      </p:sp>
      <p:sp>
        <p:nvSpPr>
          <p:cNvPr id="27" name="Shape 27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5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/>
          </p:cNvSpPr>
          <p:nvPr>
            <p:ph type="body" idx="1"/>
          </p:nvPr>
        </p:nvSpPr>
        <p:spPr>
          <a:xfrm>
            <a:off x="608012" y="1600200"/>
            <a:ext cx="10945814" cy="5257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60862" tIns="60862" rIns="60862" bIns="60862"/>
          <a:lstStyle/>
          <a:p>
            <a:pPr lvl="0">
              <a:defRPr sz="1800"/>
            </a:pPr>
            <a:r>
              <a:rPr sz="3200"/>
              <a:t>Body Level One</a:t>
            </a:r>
          </a:p>
          <a:p>
            <a:pPr lvl="1">
              <a:defRPr sz="1800"/>
            </a:pPr>
            <a:r>
              <a:rPr sz="3200"/>
              <a:t>Body Level Two</a:t>
            </a:r>
          </a:p>
          <a:p>
            <a:pPr lvl="2">
              <a:defRPr sz="1800"/>
            </a:pPr>
            <a:r>
              <a:rPr sz="3200"/>
              <a:t>Body Level Three</a:t>
            </a:r>
          </a:p>
          <a:p>
            <a:pPr lvl="3">
              <a:defRPr sz="1800"/>
            </a:pPr>
            <a:r>
              <a:rPr sz="3200"/>
              <a:t>Body Level Four</a:t>
            </a:r>
          </a:p>
          <a:p>
            <a:pPr lvl="4">
              <a:defRPr sz="1800"/>
            </a:pPr>
            <a:r>
              <a:rPr sz="3200"/>
              <a:t>Body Level Five</a:t>
            </a:r>
          </a:p>
        </p:txBody>
      </p:sp>
      <p:sp>
        <p:nvSpPr>
          <p:cNvPr id="3" name="Shape 3"/>
          <p:cNvSpPr>
            <a:spLocks noGrp="1"/>
          </p:cNvSpPr>
          <p:nvPr>
            <p:ph type="title"/>
          </p:nvPr>
        </p:nvSpPr>
        <p:spPr>
          <a:xfrm>
            <a:off x="2022880" y="0"/>
            <a:ext cx="9391645" cy="15065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60862" tIns="60862" rIns="60862" bIns="60862" anchor="ctr">
            <a:norm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Title Text</a:t>
            </a:r>
          </a:p>
        </p:txBody>
      </p:sp>
      <p:sp>
        <p:nvSpPr>
          <p:cNvPr id="4" name="Shape 4"/>
          <p:cNvSpPr>
            <a:spLocks noGrp="1"/>
          </p:cNvSpPr>
          <p:nvPr>
            <p:ph type="sldNum" sz="quarter" idx="2"/>
          </p:nvPr>
        </p:nvSpPr>
        <p:spPr>
          <a:xfrm>
            <a:off x="8715375" y="6367867"/>
            <a:ext cx="2838450" cy="343678"/>
          </a:xfrm>
          <a:prstGeom prst="rect">
            <a:avLst/>
          </a:prstGeom>
          <a:ln w="12700">
            <a:miter lim="400000"/>
          </a:ln>
        </p:spPr>
        <p:txBody>
          <a:bodyPr lIns="60862" tIns="60862" rIns="60862" bIns="60862" anchor="ctr">
            <a:spAutoFit/>
          </a:bodyPr>
          <a:lstStyle>
            <a:lvl1pPr algn="r">
              <a:defRPr sz="1600">
                <a:solidFill>
                  <a:srgbClr val="95B3D7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/>
            <a:fld id="{86CB4B4D-7CA3-9044-876B-883B54F8677D}" type="slidenum">
              <a:t>‹#›</a:t>
            </a:fld>
            <a:endParaRPr/>
          </a:p>
        </p:txBody>
      </p:sp>
      <p:sp>
        <p:nvSpPr>
          <p:cNvPr id="7" name="Shape 4"/>
          <p:cNvSpPr txBox="1">
            <a:spLocks/>
          </p:cNvSpPr>
          <p:nvPr userDrawn="1"/>
        </p:nvSpPr>
        <p:spPr>
          <a:xfrm>
            <a:off x="438150" y="6284106"/>
            <a:ext cx="2838450" cy="369134"/>
          </a:xfrm>
          <a:prstGeom prst="rect">
            <a:avLst/>
          </a:prstGeom>
          <a:ln w="12700">
            <a:miter lim="400000"/>
          </a:ln>
        </p:spPr>
        <p:txBody>
          <a:bodyPr lIns="60862" tIns="60862" rIns="60862" bIns="60862" anchor="ctr">
            <a:spAutoFit/>
          </a:bodyPr>
          <a:lstStyle>
            <a:lvl1pPr algn="r" defTabSz="608012">
              <a:defRPr sz="1600">
                <a:solidFill>
                  <a:srgbClr val="95B3D7"/>
                </a:solidFill>
                <a:latin typeface="Arial"/>
                <a:ea typeface="Arial"/>
                <a:cs typeface="Arial"/>
                <a:sym typeface="Arial"/>
              </a:defRPr>
            </a:lvl1pPr>
            <a:lvl2pPr defTabSz="608012">
              <a:defRPr sz="3200">
                <a:latin typeface="+mj-lt"/>
                <a:ea typeface="+mj-ea"/>
                <a:cs typeface="+mj-cs"/>
                <a:sym typeface="Helvetica"/>
              </a:defRPr>
            </a:lvl2pPr>
            <a:lvl3pPr defTabSz="608012">
              <a:defRPr sz="3200">
                <a:latin typeface="+mj-lt"/>
                <a:ea typeface="+mj-ea"/>
                <a:cs typeface="+mj-cs"/>
                <a:sym typeface="Helvetica"/>
              </a:defRPr>
            </a:lvl3pPr>
            <a:lvl4pPr defTabSz="608012">
              <a:defRPr sz="3200">
                <a:latin typeface="+mj-lt"/>
                <a:ea typeface="+mj-ea"/>
                <a:cs typeface="+mj-cs"/>
                <a:sym typeface="Helvetica"/>
              </a:defRPr>
            </a:lvl4pPr>
            <a:lvl5pPr defTabSz="608012">
              <a:defRPr sz="3200">
                <a:latin typeface="+mj-lt"/>
                <a:ea typeface="+mj-ea"/>
                <a:cs typeface="+mj-cs"/>
                <a:sym typeface="Helvetica"/>
              </a:defRPr>
            </a:lvl5pPr>
            <a:lvl6pPr defTabSz="608012">
              <a:defRPr sz="3200">
                <a:latin typeface="+mj-lt"/>
                <a:ea typeface="+mj-ea"/>
                <a:cs typeface="+mj-cs"/>
                <a:sym typeface="Helvetica"/>
              </a:defRPr>
            </a:lvl6pPr>
            <a:lvl7pPr defTabSz="608012">
              <a:defRPr sz="3200">
                <a:latin typeface="+mj-lt"/>
                <a:ea typeface="+mj-ea"/>
                <a:cs typeface="+mj-cs"/>
                <a:sym typeface="Helvetica"/>
              </a:defRPr>
            </a:lvl7pPr>
            <a:lvl8pPr defTabSz="608012">
              <a:defRPr sz="3200">
                <a:latin typeface="+mj-lt"/>
                <a:ea typeface="+mj-ea"/>
                <a:cs typeface="+mj-cs"/>
                <a:sym typeface="Helvetica"/>
              </a:defRPr>
            </a:lvl8pPr>
            <a:lvl9pPr defTabSz="608012">
              <a:defRPr sz="3200">
                <a:latin typeface="+mj-lt"/>
                <a:ea typeface="+mj-ea"/>
                <a:cs typeface="+mj-cs"/>
                <a:sym typeface="Helvetica"/>
              </a:defRPr>
            </a:lvl9pPr>
          </a:lstStyle>
          <a:p>
            <a:pPr algn="l"/>
            <a:r>
              <a:rPr lang="en-US" dirty="0" smtClean="0"/>
              <a:t>Aug 30, 2016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3" r:id="rId2"/>
    <p:sldLayoutId id="2147483654" r:id="rId3"/>
  </p:sldLayoutIdLst>
  <p:transition spd="med"/>
  <p:txStyles>
    <p:titleStyle>
      <a:lvl1pPr algn="ctr" defTabSz="608012">
        <a:defRPr sz="3600">
          <a:solidFill>
            <a:srgbClr val="FFFFFF"/>
          </a:solidFill>
          <a:latin typeface="Arial"/>
          <a:ea typeface="Arial"/>
          <a:cs typeface="Arial"/>
          <a:sym typeface="Arial"/>
        </a:defRPr>
      </a:lvl1pPr>
      <a:lvl2pPr algn="ctr" defTabSz="608012">
        <a:defRPr sz="3600">
          <a:solidFill>
            <a:srgbClr val="FFFFFF"/>
          </a:solidFill>
          <a:latin typeface="Arial"/>
          <a:ea typeface="Arial"/>
          <a:cs typeface="Arial"/>
          <a:sym typeface="Arial"/>
        </a:defRPr>
      </a:lvl2pPr>
      <a:lvl3pPr algn="ctr" defTabSz="608012">
        <a:defRPr sz="3600">
          <a:solidFill>
            <a:srgbClr val="FFFFFF"/>
          </a:solidFill>
          <a:latin typeface="Arial"/>
          <a:ea typeface="Arial"/>
          <a:cs typeface="Arial"/>
          <a:sym typeface="Arial"/>
        </a:defRPr>
      </a:lvl3pPr>
      <a:lvl4pPr algn="ctr" defTabSz="608012">
        <a:defRPr sz="3600">
          <a:solidFill>
            <a:srgbClr val="FFFFFF"/>
          </a:solidFill>
          <a:latin typeface="Arial"/>
          <a:ea typeface="Arial"/>
          <a:cs typeface="Arial"/>
          <a:sym typeface="Arial"/>
        </a:defRPr>
      </a:lvl4pPr>
      <a:lvl5pPr algn="ctr" defTabSz="608012">
        <a:defRPr sz="3600">
          <a:solidFill>
            <a:srgbClr val="FFFFFF"/>
          </a:solidFill>
          <a:latin typeface="Arial"/>
          <a:ea typeface="Arial"/>
          <a:cs typeface="Arial"/>
          <a:sym typeface="Arial"/>
        </a:defRPr>
      </a:lvl5pPr>
      <a:lvl6pPr algn="ctr" defTabSz="608012">
        <a:defRPr sz="3600">
          <a:solidFill>
            <a:srgbClr val="FFFFFF"/>
          </a:solidFill>
          <a:latin typeface="Arial"/>
          <a:ea typeface="Arial"/>
          <a:cs typeface="Arial"/>
          <a:sym typeface="Arial"/>
        </a:defRPr>
      </a:lvl6pPr>
      <a:lvl7pPr algn="ctr" defTabSz="608012">
        <a:defRPr sz="3600">
          <a:solidFill>
            <a:srgbClr val="FFFFFF"/>
          </a:solidFill>
          <a:latin typeface="Arial"/>
          <a:ea typeface="Arial"/>
          <a:cs typeface="Arial"/>
          <a:sym typeface="Arial"/>
        </a:defRPr>
      </a:lvl7pPr>
      <a:lvl8pPr algn="ctr" defTabSz="608012">
        <a:defRPr sz="3600">
          <a:solidFill>
            <a:srgbClr val="FFFFFF"/>
          </a:solidFill>
          <a:latin typeface="Arial"/>
          <a:ea typeface="Arial"/>
          <a:cs typeface="Arial"/>
          <a:sym typeface="Arial"/>
        </a:defRPr>
      </a:lvl8pPr>
      <a:lvl9pPr algn="ctr" defTabSz="608012">
        <a:defRPr sz="3600">
          <a:solidFill>
            <a:srgbClr val="FFFFFF"/>
          </a:solidFill>
          <a:latin typeface="Arial"/>
          <a:ea typeface="Arial"/>
          <a:cs typeface="Arial"/>
          <a:sym typeface="Arial"/>
        </a:defRPr>
      </a:lvl9pPr>
    </p:titleStyle>
    <p:bodyStyle>
      <a:lvl1pPr marL="455612" indent="-455612" defTabSz="608012">
        <a:spcBef>
          <a:spcPts val="700"/>
        </a:spcBef>
        <a:buSzPct val="100000"/>
        <a:buFont typeface="Arial"/>
        <a:buChar char="•"/>
        <a:defRPr sz="3200">
          <a:latin typeface="Arial"/>
          <a:ea typeface="Arial"/>
          <a:cs typeface="Arial"/>
          <a:sym typeface="Arial"/>
        </a:defRPr>
      </a:lvl1pPr>
      <a:lvl2pPr marL="1043214" indent="-433613" defTabSz="608012">
        <a:spcBef>
          <a:spcPts val="700"/>
        </a:spcBef>
        <a:buSzPct val="100000"/>
        <a:buFont typeface="Arial"/>
        <a:buChar char="–"/>
        <a:defRPr sz="3200">
          <a:latin typeface="Arial"/>
          <a:ea typeface="Arial"/>
          <a:cs typeface="Arial"/>
          <a:sym typeface="Arial"/>
        </a:defRPr>
      </a:lvl2pPr>
      <a:lvl3pPr marL="1621894" indent="-404282" defTabSz="608012">
        <a:spcBef>
          <a:spcPts val="700"/>
        </a:spcBef>
        <a:buSzPct val="100000"/>
        <a:buFont typeface="Arial"/>
        <a:buChar char="•"/>
        <a:defRPr sz="3200">
          <a:latin typeface="Arial"/>
          <a:ea typeface="Arial"/>
          <a:cs typeface="Arial"/>
          <a:sym typeface="Arial"/>
        </a:defRPr>
      </a:lvl3pPr>
      <a:lvl4pPr marL="2310764" indent="-485139" defTabSz="608012">
        <a:spcBef>
          <a:spcPts val="700"/>
        </a:spcBef>
        <a:buSzPct val="100000"/>
        <a:buFont typeface="Arial"/>
        <a:buChar char="–"/>
        <a:defRPr sz="3200">
          <a:latin typeface="Arial"/>
          <a:ea typeface="Arial"/>
          <a:cs typeface="Arial"/>
          <a:sym typeface="Arial"/>
        </a:defRPr>
      </a:lvl4pPr>
      <a:lvl5pPr marL="2920364" indent="-485139" defTabSz="608012">
        <a:spcBef>
          <a:spcPts val="700"/>
        </a:spcBef>
        <a:buSzPct val="100000"/>
        <a:buFont typeface="Arial"/>
        <a:buChar char="»"/>
        <a:defRPr sz="3200">
          <a:latin typeface="Arial"/>
          <a:ea typeface="Arial"/>
          <a:cs typeface="Arial"/>
          <a:sym typeface="Arial"/>
        </a:defRPr>
      </a:lvl5pPr>
      <a:lvl6pPr marL="3403789" indent="-360665" defTabSz="608012">
        <a:spcBef>
          <a:spcPts val="700"/>
        </a:spcBef>
        <a:buSzPct val="100000"/>
        <a:buFont typeface="Arial"/>
        <a:buChar char="•"/>
        <a:defRPr sz="3200">
          <a:latin typeface="Arial"/>
          <a:ea typeface="Arial"/>
          <a:cs typeface="Arial"/>
          <a:sym typeface="Arial"/>
        </a:defRPr>
      </a:lvl6pPr>
      <a:lvl7pPr marL="4012414" indent="-360664" defTabSz="608012">
        <a:spcBef>
          <a:spcPts val="700"/>
        </a:spcBef>
        <a:buSzPct val="100000"/>
        <a:buFont typeface="Arial"/>
        <a:buChar char="•"/>
        <a:defRPr sz="3200">
          <a:latin typeface="Arial"/>
          <a:ea typeface="Arial"/>
          <a:cs typeface="Arial"/>
          <a:sym typeface="Arial"/>
        </a:defRPr>
      </a:lvl7pPr>
      <a:lvl8pPr marL="4621038" indent="-360664" defTabSz="608012">
        <a:spcBef>
          <a:spcPts val="700"/>
        </a:spcBef>
        <a:buSzPct val="100000"/>
        <a:buFont typeface="Arial"/>
        <a:buChar char="•"/>
        <a:defRPr sz="3200">
          <a:latin typeface="Arial"/>
          <a:ea typeface="Arial"/>
          <a:cs typeface="Arial"/>
          <a:sym typeface="Arial"/>
        </a:defRPr>
      </a:lvl8pPr>
      <a:lvl9pPr marL="5229662" indent="-360664" defTabSz="608012">
        <a:spcBef>
          <a:spcPts val="700"/>
        </a:spcBef>
        <a:buSzPct val="100000"/>
        <a:buFont typeface="Arial"/>
        <a:buChar char="•"/>
        <a:defRPr sz="3200">
          <a:latin typeface="Arial"/>
          <a:ea typeface="Arial"/>
          <a:cs typeface="Arial"/>
          <a:sym typeface="Arial"/>
        </a:defRPr>
      </a:lvl9pPr>
    </p:bodyStyle>
    <p:otherStyle>
      <a:lvl1pPr algn="r" defTabSz="608012">
        <a:defRPr sz="1600">
          <a:solidFill>
            <a:schemeClr val="tx1"/>
          </a:solidFill>
          <a:latin typeface="+mn-lt"/>
          <a:ea typeface="+mn-ea"/>
          <a:cs typeface="+mn-cs"/>
          <a:sym typeface="Arial"/>
        </a:defRPr>
      </a:lvl1pPr>
      <a:lvl2pPr algn="r" defTabSz="608012">
        <a:defRPr sz="1600">
          <a:solidFill>
            <a:schemeClr val="tx1"/>
          </a:solidFill>
          <a:latin typeface="+mn-lt"/>
          <a:ea typeface="+mn-ea"/>
          <a:cs typeface="+mn-cs"/>
          <a:sym typeface="Arial"/>
        </a:defRPr>
      </a:lvl2pPr>
      <a:lvl3pPr algn="r" defTabSz="608012">
        <a:defRPr sz="1600">
          <a:solidFill>
            <a:schemeClr val="tx1"/>
          </a:solidFill>
          <a:latin typeface="+mn-lt"/>
          <a:ea typeface="+mn-ea"/>
          <a:cs typeface="+mn-cs"/>
          <a:sym typeface="Arial"/>
        </a:defRPr>
      </a:lvl3pPr>
      <a:lvl4pPr algn="r" defTabSz="608012">
        <a:defRPr sz="1600">
          <a:solidFill>
            <a:schemeClr val="tx1"/>
          </a:solidFill>
          <a:latin typeface="+mn-lt"/>
          <a:ea typeface="+mn-ea"/>
          <a:cs typeface="+mn-cs"/>
          <a:sym typeface="Arial"/>
        </a:defRPr>
      </a:lvl4pPr>
      <a:lvl5pPr algn="r" defTabSz="608012">
        <a:defRPr sz="1600">
          <a:solidFill>
            <a:schemeClr val="tx1"/>
          </a:solidFill>
          <a:latin typeface="+mn-lt"/>
          <a:ea typeface="+mn-ea"/>
          <a:cs typeface="+mn-cs"/>
          <a:sym typeface="Arial"/>
        </a:defRPr>
      </a:lvl5pPr>
      <a:lvl6pPr algn="r" defTabSz="608012">
        <a:defRPr sz="1600">
          <a:solidFill>
            <a:schemeClr val="tx1"/>
          </a:solidFill>
          <a:latin typeface="+mn-lt"/>
          <a:ea typeface="+mn-ea"/>
          <a:cs typeface="+mn-cs"/>
          <a:sym typeface="Arial"/>
        </a:defRPr>
      </a:lvl6pPr>
      <a:lvl7pPr algn="r" defTabSz="608012">
        <a:defRPr sz="1600">
          <a:solidFill>
            <a:schemeClr val="tx1"/>
          </a:solidFill>
          <a:latin typeface="+mn-lt"/>
          <a:ea typeface="+mn-ea"/>
          <a:cs typeface="+mn-cs"/>
          <a:sym typeface="Arial"/>
        </a:defRPr>
      </a:lvl7pPr>
      <a:lvl8pPr algn="r" defTabSz="608012">
        <a:defRPr sz="1600">
          <a:solidFill>
            <a:schemeClr val="tx1"/>
          </a:solidFill>
          <a:latin typeface="+mn-lt"/>
          <a:ea typeface="+mn-ea"/>
          <a:cs typeface="+mn-cs"/>
          <a:sym typeface="Arial"/>
        </a:defRPr>
      </a:lvl8pPr>
      <a:lvl9pPr algn="r" defTabSz="608012">
        <a:defRPr sz="1600">
          <a:solidFill>
            <a:schemeClr val="tx1"/>
          </a:solidFill>
          <a:latin typeface="+mn-lt"/>
          <a:ea typeface="+mn-ea"/>
          <a:cs typeface="+mn-cs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creativecommons.org/licenses/by-sa/4.0/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" name="image2.jpe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121539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32" name="Shape 32"/>
          <p:cNvSpPr/>
          <p:nvPr/>
        </p:nvSpPr>
        <p:spPr>
          <a:xfrm>
            <a:off x="1733550" y="6095132"/>
            <a:ext cx="9220200" cy="6922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60862" tIns="60862" rIns="60862" bIns="60862" anchor="ctr">
            <a:spAutoFit/>
          </a:bodyPr>
          <a:lstStyle/>
          <a:p>
            <a:pPr algn="ctr" eaLnBrk="1" hangingPunct="1"/>
            <a:r>
              <a:rPr lang="en-US" sz="1200" dirty="0">
                <a:solidFill>
                  <a:schemeClr val="accent1">
                    <a:lumMod val="75000"/>
                  </a:schemeClr>
                </a:solidFill>
              </a:rPr>
              <a:t>This work is licensed under a Creative Commons Attribution-Share Alike 4.0 (</a:t>
            </a:r>
            <a:r>
              <a:rPr lang="en-US" sz="1200" dirty="0">
                <a:solidFill>
                  <a:schemeClr val="accent1">
                    <a:lumMod val="75000"/>
                  </a:schemeClr>
                </a:solidFill>
                <a:hlinkClick r:id="rId3"/>
              </a:rPr>
              <a:t>CC BY-SA 4.0</a:t>
            </a:r>
            <a:r>
              <a:rPr lang="en-US" sz="1200" dirty="0">
                <a:solidFill>
                  <a:schemeClr val="accent1">
                    <a:lumMod val="75000"/>
                  </a:schemeClr>
                </a:solidFill>
              </a:rPr>
              <a:t>)</a:t>
            </a:r>
          </a:p>
          <a:p>
            <a:pPr algn="ctr" eaLnBrk="1" hangingPunct="1"/>
            <a:r>
              <a:rPr lang="en-US" sz="1200" dirty="0" smtClean="0">
                <a:solidFill>
                  <a:schemeClr val="accent1">
                    <a:lumMod val="75000"/>
                  </a:schemeClr>
                </a:solidFill>
              </a:rPr>
              <a:t>GENIVI </a:t>
            </a:r>
            <a:r>
              <a:rPr lang="en-US" sz="1200" dirty="0">
                <a:solidFill>
                  <a:schemeClr val="accent1">
                    <a:lumMod val="75000"/>
                  </a:schemeClr>
                </a:solidFill>
              </a:rPr>
              <a:t>is a registered trademark of the GENIVI Alliance in the USA and other countries</a:t>
            </a:r>
          </a:p>
          <a:p>
            <a:pPr algn="ctr" eaLnBrk="1" hangingPunct="1"/>
            <a:r>
              <a:rPr lang="en-US" sz="1300" dirty="0">
                <a:solidFill>
                  <a:srgbClr val="346282"/>
                </a:solidFill>
              </a:rPr>
              <a:t>Copyright © GENIVI Alliance </a:t>
            </a:r>
            <a:r>
              <a:rPr lang="en-US" sz="1300" dirty="0" smtClean="0">
                <a:solidFill>
                  <a:srgbClr val="346282"/>
                </a:solidFill>
              </a:rPr>
              <a:t>2016 </a:t>
            </a:r>
            <a:endParaRPr lang="en-US" sz="1300" dirty="0">
              <a:solidFill>
                <a:srgbClr val="346282"/>
              </a:solidFill>
            </a:endParaRPr>
          </a:p>
        </p:txBody>
      </p:sp>
      <p:sp>
        <p:nvSpPr>
          <p:cNvPr id="33" name="Shape 33"/>
          <p:cNvSpPr/>
          <p:nvPr/>
        </p:nvSpPr>
        <p:spPr>
          <a:xfrm>
            <a:off x="608012" y="6355139"/>
            <a:ext cx="2838451" cy="36913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60862" tIns="60862" rIns="60862" bIns="60862" anchor="ctr">
            <a:spAutoFit/>
          </a:bodyPr>
          <a:lstStyle>
            <a:lvl1pPr>
              <a:defRPr sz="1600">
                <a:solidFill>
                  <a:srgbClr val="346282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endParaRPr sz="1600" dirty="0">
              <a:solidFill>
                <a:srgbClr val="346282"/>
              </a:solidFill>
            </a:endParaRPr>
          </a:p>
        </p:txBody>
      </p:sp>
      <p:sp>
        <p:nvSpPr>
          <p:cNvPr id="34" name="Shape 34"/>
          <p:cNvSpPr>
            <a:spLocks noGrp="1"/>
          </p:cNvSpPr>
          <p:nvPr>
            <p:ph type="sldNum" sz="quarter" idx="2"/>
          </p:nvPr>
        </p:nvSpPr>
        <p:spPr>
          <a:xfrm>
            <a:off x="8715375" y="6184510"/>
            <a:ext cx="2838450" cy="343679"/>
          </a:xfrm>
          <a:prstGeom prst="rect">
            <a:avLst/>
          </a:prstGeom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>
            <a:lvl1pPr>
              <a:defRPr>
                <a:solidFill>
                  <a:srgbClr val="346282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fld id="{86CB4B4D-7CA3-9044-876B-883B54F8677D}" type="slidenum">
              <a:rPr sz="1600">
                <a:solidFill>
                  <a:srgbClr val="346282"/>
                </a:solidFill>
              </a:rPr>
              <a:t>1</a:t>
            </a:fld>
            <a:endParaRPr sz="1600">
              <a:solidFill>
                <a:srgbClr val="346282"/>
              </a:solidFill>
            </a:endParaRPr>
          </a:p>
        </p:txBody>
      </p:sp>
      <p:sp>
        <p:nvSpPr>
          <p:cNvPr id="35" name="Shape 35"/>
          <p:cNvSpPr/>
          <p:nvPr/>
        </p:nvSpPr>
        <p:spPr>
          <a:xfrm>
            <a:off x="354012" y="4428918"/>
            <a:ext cx="7805736" cy="1769517"/>
          </a:xfrm>
          <a:prstGeom prst="rect">
            <a:avLst/>
          </a:prstGeom>
          <a:ln w="12700">
            <a:miter lim="400000"/>
          </a:ln>
          <a:effectLst>
            <a:outerShdw blurRad="50800" dist="38100" dir="2700000" rotWithShape="0">
              <a:srgbClr val="808080">
                <a:alpha val="42999"/>
              </a:srgbClr>
            </a:outerShdw>
          </a:effectLst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60862" tIns="60862" rIns="60862" bIns="60862" anchor="ctr">
            <a:spAutoFit/>
          </a:bodyPr>
          <a:lstStyle/>
          <a:p>
            <a:pPr lvl="0" defTabSz="608625">
              <a:defRPr sz="1800"/>
            </a:pPr>
            <a:r>
              <a:rPr lang="en-US" sz="4000" b="1" dirty="0" smtClean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Vehicle Signal </a:t>
            </a:r>
          </a:p>
          <a:p>
            <a:pPr lvl="0" defTabSz="608625">
              <a:defRPr sz="1800"/>
            </a:pPr>
            <a:r>
              <a:rPr lang="en-US" sz="4000" b="1" dirty="0" smtClean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Specification</a:t>
            </a:r>
            <a:endParaRPr b="1" dirty="0">
              <a:latin typeface="Arial"/>
              <a:ea typeface="Arial"/>
              <a:cs typeface="Arial"/>
              <a:sym typeface="Arial"/>
            </a:endParaRPr>
          </a:p>
          <a:p>
            <a:pPr lvl="0" defTabSz="608625">
              <a:defRPr sz="1800"/>
            </a:pPr>
            <a:r>
              <a:rPr lang="en-US" sz="2700" dirty="0" smtClean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2016-08-30</a:t>
            </a:r>
            <a:endParaRPr sz="2700" dirty="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6" name="Shape 36"/>
          <p:cNvSpPr/>
          <p:nvPr/>
        </p:nvSpPr>
        <p:spPr>
          <a:xfrm>
            <a:off x="6923067" y="4837660"/>
            <a:ext cx="4891847" cy="1000076"/>
          </a:xfrm>
          <a:prstGeom prst="rect">
            <a:avLst/>
          </a:prstGeom>
          <a:ln w="12700">
            <a:miter lim="400000"/>
          </a:ln>
          <a:effectLst>
            <a:outerShdw blurRad="50800" dist="38100" dir="2700000" rotWithShape="0">
              <a:srgbClr val="808080">
                <a:alpha val="42999"/>
              </a:srgbClr>
            </a:outerShdw>
          </a:effectLst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60862" tIns="60862" rIns="60862" bIns="60862">
            <a:spAutoFit/>
          </a:bodyPr>
          <a:lstStyle/>
          <a:p>
            <a:pPr lvl="0" algn="r" defTabSz="608625">
              <a:defRPr sz="1800"/>
            </a:pPr>
            <a:r>
              <a:rPr lang="en-US" sz="1900" dirty="0" smtClean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Magnus </a:t>
            </a:r>
            <a:r>
              <a:rPr lang="en-US" sz="1900" dirty="0" err="1" smtClean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Feuer</a:t>
            </a:r>
            <a:endParaRPr sz="1900" dirty="0">
              <a:latin typeface="Arial"/>
              <a:ea typeface="Arial"/>
              <a:cs typeface="Arial"/>
              <a:sym typeface="Arial"/>
            </a:endParaRPr>
          </a:p>
          <a:p>
            <a:pPr lvl="0" algn="r" defTabSz="608625">
              <a:defRPr sz="1800"/>
            </a:pPr>
            <a:r>
              <a:rPr lang="en-US" sz="1900" dirty="0" smtClean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Head System Architect | Expert Group Lead</a:t>
            </a:r>
            <a:endParaRPr sz="1900" dirty="0">
              <a:latin typeface="Arial"/>
              <a:ea typeface="Arial"/>
              <a:cs typeface="Arial"/>
              <a:sym typeface="Arial"/>
            </a:endParaRPr>
          </a:p>
          <a:p>
            <a:pPr lvl="0" algn="r" defTabSz="608625">
              <a:defRPr sz="1800"/>
            </a:pPr>
            <a:r>
              <a:rPr lang="en-US" sz="1900" dirty="0" smtClean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Jaguar Land Rover</a:t>
            </a:r>
            <a:endParaRPr sz="1900" dirty="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282438671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Spec file re-use</a:t>
            </a:r>
            <a:endParaRPr lang="en-US" dirty="0"/>
          </a:p>
        </p:txBody>
      </p:sp>
      <p:sp>
        <p:nvSpPr>
          <p:cNvPr id="6" name="Shape 39"/>
          <p:cNvSpPr txBox="1">
            <a:spLocks/>
          </p:cNvSpPr>
          <p:nvPr/>
        </p:nvSpPr>
        <p:spPr>
          <a:xfrm>
            <a:off x="579436" y="5181600"/>
            <a:ext cx="10945816" cy="11429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>
            <a:lvl1pPr marL="455612" indent="-455612" defTabSz="608012">
              <a:spcBef>
                <a:spcPts val="700"/>
              </a:spcBef>
              <a:buSzPct val="100000"/>
              <a:buFont typeface="Arial"/>
              <a:buChar char="•"/>
              <a:defRPr sz="3200">
                <a:latin typeface="Arial"/>
                <a:ea typeface="Arial"/>
                <a:cs typeface="Arial"/>
                <a:sym typeface="Arial"/>
              </a:defRPr>
            </a:lvl1pPr>
            <a:lvl2pPr marL="1043214" indent="-433613" defTabSz="608012">
              <a:spcBef>
                <a:spcPts val="700"/>
              </a:spcBef>
              <a:buSzPct val="100000"/>
              <a:buFont typeface="Arial"/>
              <a:buChar char="–"/>
              <a:defRPr sz="3200">
                <a:latin typeface="Arial"/>
                <a:ea typeface="Arial"/>
                <a:cs typeface="Arial"/>
                <a:sym typeface="Arial"/>
              </a:defRPr>
            </a:lvl2pPr>
            <a:lvl3pPr marL="1621894" indent="-404282" defTabSz="608012">
              <a:spcBef>
                <a:spcPts val="700"/>
              </a:spcBef>
              <a:buSzPct val="100000"/>
              <a:buFont typeface="Arial"/>
              <a:buChar char="•"/>
              <a:defRPr sz="3200">
                <a:latin typeface="Arial"/>
                <a:ea typeface="Arial"/>
                <a:cs typeface="Arial"/>
                <a:sym typeface="Arial"/>
              </a:defRPr>
            </a:lvl3pPr>
            <a:lvl4pPr marL="2310764" indent="-485139" defTabSz="608012">
              <a:spcBef>
                <a:spcPts val="700"/>
              </a:spcBef>
              <a:buSzPct val="100000"/>
              <a:buFont typeface="Arial"/>
              <a:buChar char="–"/>
              <a:defRPr sz="3200">
                <a:latin typeface="Arial"/>
                <a:ea typeface="Arial"/>
                <a:cs typeface="Arial"/>
                <a:sym typeface="Arial"/>
              </a:defRPr>
            </a:lvl4pPr>
            <a:lvl5pPr marL="2920364" indent="-485139" defTabSz="608012">
              <a:spcBef>
                <a:spcPts val="700"/>
              </a:spcBef>
              <a:buSzPct val="100000"/>
              <a:buFont typeface="Arial"/>
              <a:buChar char="»"/>
              <a:defRPr sz="3200">
                <a:latin typeface="Arial"/>
                <a:ea typeface="Arial"/>
                <a:cs typeface="Arial"/>
                <a:sym typeface="Arial"/>
              </a:defRPr>
            </a:lvl5pPr>
            <a:lvl6pPr marL="3403789" indent="-360665" defTabSz="608012">
              <a:spcBef>
                <a:spcPts val="700"/>
              </a:spcBef>
              <a:buSzPct val="100000"/>
              <a:buFont typeface="Arial"/>
              <a:buChar char="•"/>
              <a:defRPr sz="3200">
                <a:latin typeface="Arial"/>
                <a:ea typeface="Arial"/>
                <a:cs typeface="Arial"/>
                <a:sym typeface="Arial"/>
              </a:defRPr>
            </a:lvl6pPr>
            <a:lvl7pPr marL="4012414" indent="-360664" defTabSz="608012">
              <a:spcBef>
                <a:spcPts val="700"/>
              </a:spcBef>
              <a:buSzPct val="100000"/>
              <a:buFont typeface="Arial"/>
              <a:buChar char="•"/>
              <a:defRPr sz="3200">
                <a:latin typeface="Arial"/>
                <a:ea typeface="Arial"/>
                <a:cs typeface="Arial"/>
                <a:sym typeface="Arial"/>
              </a:defRPr>
            </a:lvl7pPr>
            <a:lvl8pPr marL="4621038" indent="-360664" defTabSz="608012">
              <a:spcBef>
                <a:spcPts val="700"/>
              </a:spcBef>
              <a:buSzPct val="100000"/>
              <a:buFont typeface="Arial"/>
              <a:buChar char="•"/>
              <a:defRPr sz="3200">
                <a:latin typeface="Arial"/>
                <a:ea typeface="Arial"/>
                <a:cs typeface="Arial"/>
                <a:sym typeface="Arial"/>
              </a:defRPr>
            </a:lvl8pPr>
            <a:lvl9pPr marL="5229662" indent="-360664" defTabSz="608012">
              <a:spcBef>
                <a:spcPts val="700"/>
              </a:spcBef>
              <a:buSzPct val="100000"/>
              <a:buFont typeface="Arial"/>
              <a:buChar char="•"/>
              <a:defRPr sz="3200"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 sz="2000" dirty="0" smtClean="0"/>
              <a:t>YAML-compliant include directives used to aggregate specification fragments</a:t>
            </a:r>
          </a:p>
          <a:p>
            <a:r>
              <a:rPr lang="en-US" sz="2000" dirty="0" smtClean="0"/>
              <a:t>An update to a fragment is propagated to all locations where it is used</a:t>
            </a:r>
          </a:p>
          <a:p>
            <a:r>
              <a:rPr lang="en-US" sz="2000" dirty="0" smtClean="0"/>
              <a:t>Facilitates </a:t>
            </a:r>
            <a:r>
              <a:rPr lang="en-US" sz="2000" dirty="0" err="1" smtClean="0"/>
              <a:t>git</a:t>
            </a:r>
            <a:r>
              <a:rPr lang="en-US" sz="2000" dirty="0" smtClean="0"/>
              <a:t>(hub) working model</a:t>
            </a:r>
          </a:p>
        </p:txBody>
      </p:sp>
      <p:sp>
        <p:nvSpPr>
          <p:cNvPr id="29" name="Rounded Rectangle 28"/>
          <p:cNvSpPr/>
          <p:nvPr/>
        </p:nvSpPr>
        <p:spPr>
          <a:xfrm>
            <a:off x="6610349" y="3173752"/>
            <a:ext cx="1875092" cy="435037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008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 err="1" smtClean="0">
                <a:solidFill>
                  <a:schemeClr val="tx1"/>
                </a:solidFill>
              </a:rPr>
              <a:t>root.vspec</a:t>
            </a:r>
            <a:endParaRPr lang="en-US" sz="1800" dirty="0" smtClean="0">
              <a:solidFill>
                <a:schemeClr val="tx1"/>
              </a:solidFill>
            </a:endParaRPr>
          </a:p>
        </p:txBody>
      </p:sp>
      <p:sp>
        <p:nvSpPr>
          <p:cNvPr id="20" name="Rounded Rectangle 19"/>
          <p:cNvSpPr/>
          <p:nvPr/>
        </p:nvSpPr>
        <p:spPr>
          <a:xfrm>
            <a:off x="2800350" y="1498027"/>
            <a:ext cx="804425" cy="302492"/>
          </a:xfrm>
          <a:prstGeom prst="roundRect">
            <a:avLst/>
          </a:prstGeom>
          <a:solidFill>
            <a:schemeClr val="bg1"/>
          </a:solidFill>
          <a:ln w="19050">
            <a:solidFill>
              <a:srgbClr val="008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rgbClr val="008000"/>
                </a:solidFill>
              </a:rPr>
              <a:t>Cabin</a:t>
            </a:r>
          </a:p>
        </p:txBody>
      </p:sp>
      <p:sp>
        <p:nvSpPr>
          <p:cNvPr id="31" name="Rounded Rectangle 30"/>
          <p:cNvSpPr/>
          <p:nvPr/>
        </p:nvSpPr>
        <p:spPr>
          <a:xfrm>
            <a:off x="2800350" y="2033613"/>
            <a:ext cx="804425" cy="302492"/>
          </a:xfrm>
          <a:prstGeom prst="roundRect">
            <a:avLst/>
          </a:prstGeom>
          <a:solidFill>
            <a:schemeClr val="bg1"/>
          </a:solidFill>
          <a:ln w="19050">
            <a:solidFill>
              <a:srgbClr val="008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rgbClr val="008000"/>
                </a:solidFill>
              </a:rPr>
              <a:t>Door</a:t>
            </a:r>
          </a:p>
        </p:txBody>
      </p:sp>
      <p:sp>
        <p:nvSpPr>
          <p:cNvPr id="54" name="Rounded Rectangle 53"/>
          <p:cNvSpPr/>
          <p:nvPr/>
        </p:nvSpPr>
        <p:spPr>
          <a:xfrm>
            <a:off x="2173044" y="2560604"/>
            <a:ext cx="824652" cy="302492"/>
          </a:xfrm>
          <a:prstGeom prst="roundRect">
            <a:avLst/>
          </a:prstGeom>
          <a:solidFill>
            <a:schemeClr val="bg1"/>
          </a:solidFill>
          <a:ln w="19050">
            <a:solidFill>
              <a:srgbClr val="008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rgbClr val="008000"/>
                </a:solidFill>
              </a:rPr>
              <a:t>Row1</a:t>
            </a:r>
          </a:p>
        </p:txBody>
      </p:sp>
      <p:sp>
        <p:nvSpPr>
          <p:cNvPr id="55" name="Rounded Rectangle 54"/>
          <p:cNvSpPr/>
          <p:nvPr/>
        </p:nvSpPr>
        <p:spPr>
          <a:xfrm>
            <a:off x="3459603" y="2560604"/>
            <a:ext cx="832278" cy="302492"/>
          </a:xfrm>
          <a:prstGeom prst="roundRect">
            <a:avLst/>
          </a:prstGeom>
          <a:solidFill>
            <a:schemeClr val="bg1"/>
          </a:solidFill>
          <a:ln w="19050">
            <a:solidFill>
              <a:srgbClr val="008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rgbClr val="008000"/>
                </a:solidFill>
              </a:rPr>
              <a:t>Row2</a:t>
            </a:r>
          </a:p>
        </p:txBody>
      </p:sp>
      <p:grpSp>
        <p:nvGrpSpPr>
          <p:cNvPr id="101" name="Group 100"/>
          <p:cNvGrpSpPr/>
          <p:nvPr/>
        </p:nvGrpSpPr>
        <p:grpSpPr>
          <a:xfrm>
            <a:off x="1964679" y="3145641"/>
            <a:ext cx="1099300" cy="1768105"/>
            <a:chOff x="2038350" y="3145641"/>
            <a:chExt cx="1099300" cy="1768105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32" name="Rounded Rectangle 31"/>
            <p:cNvSpPr/>
            <p:nvPr/>
          </p:nvSpPr>
          <p:spPr>
            <a:xfrm>
              <a:off x="2368962" y="3145641"/>
              <a:ext cx="580021" cy="302492"/>
            </a:xfrm>
            <a:prstGeom prst="roundRect">
              <a:avLst/>
            </a:prstGeom>
            <a:solidFill>
              <a:schemeClr val="bg1"/>
            </a:solidFill>
            <a:ln w="19050">
              <a:solidFill>
                <a:srgbClr val="008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>
                  <a:solidFill>
                    <a:srgbClr val="008000"/>
                  </a:solidFill>
                </a:rPr>
                <a:t>L</a:t>
              </a:r>
              <a:r>
                <a:rPr lang="en-US" sz="1600" dirty="0" smtClean="0">
                  <a:solidFill>
                    <a:srgbClr val="008000"/>
                  </a:solidFill>
                </a:rPr>
                <a:t>eft</a:t>
              </a:r>
            </a:p>
          </p:txBody>
        </p:sp>
        <p:grpSp>
          <p:nvGrpSpPr>
            <p:cNvPr id="102" name="Group 101"/>
            <p:cNvGrpSpPr/>
            <p:nvPr/>
          </p:nvGrpSpPr>
          <p:grpSpPr>
            <a:xfrm>
              <a:off x="2038350" y="3449287"/>
              <a:ext cx="1099300" cy="1464459"/>
              <a:chOff x="666750" y="3448133"/>
              <a:chExt cx="1099300" cy="1464459"/>
            </a:xfrm>
          </p:grpSpPr>
          <p:cxnSp>
            <p:nvCxnSpPr>
              <p:cNvPr id="103" name="Straight Arrow Connector 102"/>
              <p:cNvCxnSpPr>
                <a:endCxn id="104" idx="1"/>
              </p:cNvCxnSpPr>
              <p:nvPr/>
            </p:nvCxnSpPr>
            <p:spPr>
              <a:xfrm>
                <a:off x="666750" y="3912505"/>
                <a:ext cx="142082" cy="0"/>
              </a:xfrm>
              <a:prstGeom prst="straightConnector1">
                <a:avLst/>
              </a:prstGeom>
              <a:ln w="19050" cap="rnd">
                <a:solidFill>
                  <a:schemeClr val="tx1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04" name="Rounded Rectangle 103"/>
              <p:cNvSpPr/>
              <p:nvPr/>
            </p:nvSpPr>
            <p:spPr>
              <a:xfrm>
                <a:off x="808832" y="3761259"/>
                <a:ext cx="957218" cy="302492"/>
              </a:xfrm>
              <a:prstGeom prst="roundRect">
                <a:avLst/>
              </a:prstGeom>
              <a:solidFill>
                <a:srgbClr val="008000"/>
              </a:solidFill>
              <a:ln w="19050">
                <a:solidFill>
                  <a:srgbClr val="242424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600" dirty="0" smtClean="0">
                    <a:solidFill>
                      <a:schemeClr val="bg1"/>
                    </a:solidFill>
                  </a:rPr>
                  <a:t>Locked</a:t>
                </a:r>
              </a:p>
            </p:txBody>
          </p:sp>
          <p:sp>
            <p:nvSpPr>
              <p:cNvPr id="105" name="Rounded Rectangle 104"/>
              <p:cNvSpPr/>
              <p:nvPr/>
            </p:nvSpPr>
            <p:spPr>
              <a:xfrm>
                <a:off x="808832" y="4192154"/>
                <a:ext cx="957218" cy="302492"/>
              </a:xfrm>
              <a:prstGeom prst="roundRect">
                <a:avLst/>
              </a:prstGeom>
              <a:solidFill>
                <a:srgbClr val="008000"/>
              </a:solidFill>
              <a:ln w="19050">
                <a:solidFill>
                  <a:srgbClr val="242424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600" dirty="0" err="1" smtClean="0">
                    <a:solidFill>
                      <a:schemeClr val="bg1"/>
                    </a:solidFill>
                  </a:rPr>
                  <a:t>WinPos</a:t>
                </a:r>
                <a:endParaRPr lang="en-US" sz="1600" dirty="0" smtClean="0">
                  <a:solidFill>
                    <a:schemeClr val="bg1"/>
                  </a:solidFill>
                </a:endParaRPr>
              </a:p>
            </p:txBody>
          </p:sp>
          <p:sp>
            <p:nvSpPr>
              <p:cNvPr id="106" name="Rounded Rectangle 105"/>
              <p:cNvSpPr/>
              <p:nvPr/>
            </p:nvSpPr>
            <p:spPr>
              <a:xfrm>
                <a:off x="808832" y="4610100"/>
                <a:ext cx="957218" cy="302492"/>
              </a:xfrm>
              <a:prstGeom prst="roundRect">
                <a:avLst/>
              </a:prstGeom>
              <a:solidFill>
                <a:srgbClr val="008000"/>
              </a:solidFill>
              <a:ln w="19050">
                <a:solidFill>
                  <a:srgbClr val="242424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600" dirty="0" smtClean="0">
                    <a:solidFill>
                      <a:schemeClr val="bg1"/>
                    </a:solidFill>
                  </a:rPr>
                  <a:t>Open</a:t>
                </a:r>
              </a:p>
            </p:txBody>
          </p:sp>
          <p:cxnSp>
            <p:nvCxnSpPr>
              <p:cNvPr id="107" name="Straight Arrow Connector 106"/>
              <p:cNvCxnSpPr>
                <a:endCxn id="105" idx="1"/>
              </p:cNvCxnSpPr>
              <p:nvPr/>
            </p:nvCxnSpPr>
            <p:spPr>
              <a:xfrm>
                <a:off x="666750" y="4343400"/>
                <a:ext cx="142082" cy="0"/>
              </a:xfrm>
              <a:prstGeom prst="straightConnector1">
                <a:avLst/>
              </a:prstGeom>
              <a:ln w="19050" cap="rnd">
                <a:solidFill>
                  <a:schemeClr val="tx1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8" name="Straight Arrow Connector 107"/>
              <p:cNvCxnSpPr>
                <a:endCxn id="106" idx="1"/>
              </p:cNvCxnSpPr>
              <p:nvPr/>
            </p:nvCxnSpPr>
            <p:spPr>
              <a:xfrm>
                <a:off x="666750" y="4761346"/>
                <a:ext cx="142082" cy="0"/>
              </a:xfrm>
              <a:prstGeom prst="straightConnector1">
                <a:avLst/>
              </a:prstGeom>
              <a:ln w="19050" cap="rnd">
                <a:solidFill>
                  <a:schemeClr val="tx1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9" name="Straight Arrow Connector 108"/>
              <p:cNvCxnSpPr/>
              <p:nvPr/>
            </p:nvCxnSpPr>
            <p:spPr>
              <a:xfrm>
                <a:off x="1287441" y="3448133"/>
                <a:ext cx="0" cy="133267"/>
              </a:xfrm>
              <a:prstGeom prst="straightConnector1">
                <a:avLst/>
              </a:prstGeom>
              <a:ln w="19050" cap="rnd">
                <a:solidFill>
                  <a:schemeClr val="tx1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0" name="Straight Arrow Connector 109"/>
              <p:cNvCxnSpPr/>
              <p:nvPr/>
            </p:nvCxnSpPr>
            <p:spPr>
              <a:xfrm flipH="1">
                <a:off x="666750" y="3581400"/>
                <a:ext cx="620691" cy="0"/>
              </a:xfrm>
              <a:prstGeom prst="straightConnector1">
                <a:avLst/>
              </a:prstGeom>
              <a:ln w="19050" cap="rnd">
                <a:solidFill>
                  <a:schemeClr val="tx1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1" name="Straight Arrow Connector 110"/>
              <p:cNvCxnSpPr/>
              <p:nvPr/>
            </p:nvCxnSpPr>
            <p:spPr>
              <a:xfrm flipV="1">
                <a:off x="666750" y="3581400"/>
                <a:ext cx="0" cy="1181100"/>
              </a:xfrm>
              <a:prstGeom prst="straightConnector1">
                <a:avLst/>
              </a:prstGeom>
              <a:ln w="19050" cap="rnd">
                <a:solidFill>
                  <a:schemeClr val="tx1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100" name="Group 99"/>
          <p:cNvGrpSpPr/>
          <p:nvPr/>
        </p:nvGrpSpPr>
        <p:grpSpPr>
          <a:xfrm>
            <a:off x="666750" y="3145641"/>
            <a:ext cx="1099300" cy="1766951"/>
            <a:chOff x="666750" y="3145641"/>
            <a:chExt cx="1099300" cy="1766951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grpSp>
          <p:nvGrpSpPr>
            <p:cNvPr id="99" name="Group 98"/>
            <p:cNvGrpSpPr/>
            <p:nvPr/>
          </p:nvGrpSpPr>
          <p:grpSpPr>
            <a:xfrm>
              <a:off x="666750" y="3448133"/>
              <a:ext cx="1099300" cy="1464459"/>
              <a:chOff x="666750" y="3448133"/>
              <a:chExt cx="1099300" cy="1464459"/>
            </a:xfrm>
          </p:grpSpPr>
          <p:cxnSp>
            <p:nvCxnSpPr>
              <p:cNvPr id="41" name="Straight Arrow Connector 40"/>
              <p:cNvCxnSpPr>
                <a:endCxn id="39" idx="1"/>
              </p:cNvCxnSpPr>
              <p:nvPr/>
            </p:nvCxnSpPr>
            <p:spPr>
              <a:xfrm>
                <a:off x="666750" y="3912505"/>
                <a:ext cx="142082" cy="0"/>
              </a:xfrm>
              <a:prstGeom prst="straightConnector1">
                <a:avLst/>
              </a:prstGeom>
              <a:ln w="19050" cap="rnd">
                <a:solidFill>
                  <a:schemeClr val="tx1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9" name="Rounded Rectangle 38"/>
              <p:cNvSpPr/>
              <p:nvPr/>
            </p:nvSpPr>
            <p:spPr>
              <a:xfrm>
                <a:off x="808832" y="3761259"/>
                <a:ext cx="957218" cy="302492"/>
              </a:xfrm>
              <a:prstGeom prst="roundRect">
                <a:avLst/>
              </a:prstGeom>
              <a:solidFill>
                <a:srgbClr val="008000"/>
              </a:solidFill>
              <a:ln w="19050">
                <a:solidFill>
                  <a:srgbClr val="242424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600" dirty="0" smtClean="0">
                    <a:solidFill>
                      <a:schemeClr val="bg1"/>
                    </a:solidFill>
                  </a:rPr>
                  <a:t>Locked</a:t>
                </a:r>
              </a:p>
            </p:txBody>
          </p:sp>
          <p:sp>
            <p:nvSpPr>
              <p:cNvPr id="59" name="Rounded Rectangle 58"/>
              <p:cNvSpPr/>
              <p:nvPr/>
            </p:nvSpPr>
            <p:spPr>
              <a:xfrm>
                <a:off x="808832" y="4192154"/>
                <a:ext cx="957218" cy="302492"/>
              </a:xfrm>
              <a:prstGeom prst="roundRect">
                <a:avLst/>
              </a:prstGeom>
              <a:solidFill>
                <a:srgbClr val="008000"/>
              </a:solidFill>
              <a:ln w="19050">
                <a:solidFill>
                  <a:srgbClr val="242424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600" dirty="0" err="1" smtClean="0">
                    <a:solidFill>
                      <a:schemeClr val="bg1"/>
                    </a:solidFill>
                  </a:rPr>
                  <a:t>WinPos</a:t>
                </a:r>
                <a:endParaRPr lang="en-US" sz="1600" dirty="0" smtClean="0">
                  <a:solidFill>
                    <a:schemeClr val="bg1"/>
                  </a:solidFill>
                </a:endParaRPr>
              </a:p>
            </p:txBody>
          </p:sp>
          <p:sp>
            <p:nvSpPr>
              <p:cNvPr id="60" name="Rounded Rectangle 59"/>
              <p:cNvSpPr/>
              <p:nvPr/>
            </p:nvSpPr>
            <p:spPr>
              <a:xfrm>
                <a:off x="808832" y="4610100"/>
                <a:ext cx="957218" cy="302492"/>
              </a:xfrm>
              <a:prstGeom prst="roundRect">
                <a:avLst/>
              </a:prstGeom>
              <a:solidFill>
                <a:srgbClr val="008000"/>
              </a:solidFill>
              <a:ln w="19050">
                <a:solidFill>
                  <a:srgbClr val="242424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600" dirty="0">
                    <a:solidFill>
                      <a:schemeClr val="bg1"/>
                    </a:solidFill>
                  </a:rPr>
                  <a:t>O</a:t>
                </a:r>
                <a:r>
                  <a:rPr lang="en-US" sz="1600" dirty="0" smtClean="0">
                    <a:solidFill>
                      <a:schemeClr val="bg1"/>
                    </a:solidFill>
                  </a:rPr>
                  <a:t>pen</a:t>
                </a:r>
              </a:p>
            </p:txBody>
          </p:sp>
          <p:cxnSp>
            <p:nvCxnSpPr>
              <p:cNvPr id="78" name="Straight Arrow Connector 77"/>
              <p:cNvCxnSpPr>
                <a:endCxn id="59" idx="1"/>
              </p:cNvCxnSpPr>
              <p:nvPr/>
            </p:nvCxnSpPr>
            <p:spPr>
              <a:xfrm>
                <a:off x="666750" y="4343400"/>
                <a:ext cx="142082" cy="0"/>
              </a:xfrm>
              <a:prstGeom prst="straightConnector1">
                <a:avLst/>
              </a:prstGeom>
              <a:ln w="19050" cap="rnd">
                <a:solidFill>
                  <a:schemeClr val="tx1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1" name="Straight Arrow Connector 80"/>
              <p:cNvCxnSpPr>
                <a:endCxn id="60" idx="1"/>
              </p:cNvCxnSpPr>
              <p:nvPr/>
            </p:nvCxnSpPr>
            <p:spPr>
              <a:xfrm>
                <a:off x="666750" y="4761346"/>
                <a:ext cx="142082" cy="0"/>
              </a:xfrm>
              <a:prstGeom prst="straightConnector1">
                <a:avLst/>
              </a:prstGeom>
              <a:ln w="19050" cap="rnd">
                <a:solidFill>
                  <a:schemeClr val="tx1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2" name="Straight Arrow Connector 91"/>
              <p:cNvCxnSpPr>
                <a:stCxn id="34" idx="2"/>
              </p:cNvCxnSpPr>
              <p:nvPr/>
            </p:nvCxnSpPr>
            <p:spPr>
              <a:xfrm>
                <a:off x="1287441" y="3448133"/>
                <a:ext cx="0" cy="133267"/>
              </a:xfrm>
              <a:prstGeom prst="straightConnector1">
                <a:avLst/>
              </a:prstGeom>
              <a:ln w="19050" cap="rnd">
                <a:solidFill>
                  <a:schemeClr val="tx1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5" name="Straight Arrow Connector 94"/>
              <p:cNvCxnSpPr/>
              <p:nvPr/>
            </p:nvCxnSpPr>
            <p:spPr>
              <a:xfrm flipH="1">
                <a:off x="666750" y="3581400"/>
                <a:ext cx="620691" cy="0"/>
              </a:xfrm>
              <a:prstGeom prst="straightConnector1">
                <a:avLst/>
              </a:prstGeom>
              <a:ln w="19050" cap="rnd">
                <a:solidFill>
                  <a:schemeClr val="tx1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8" name="Straight Arrow Connector 97"/>
              <p:cNvCxnSpPr/>
              <p:nvPr/>
            </p:nvCxnSpPr>
            <p:spPr>
              <a:xfrm flipV="1">
                <a:off x="666750" y="3581400"/>
                <a:ext cx="0" cy="1181100"/>
              </a:xfrm>
              <a:prstGeom prst="straightConnector1">
                <a:avLst/>
              </a:prstGeom>
              <a:ln w="19050" cap="rnd">
                <a:solidFill>
                  <a:schemeClr val="tx1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4" name="Rounded Rectangle 33"/>
            <p:cNvSpPr/>
            <p:nvPr/>
          </p:nvSpPr>
          <p:spPr>
            <a:xfrm>
              <a:off x="941329" y="3145641"/>
              <a:ext cx="692224" cy="302492"/>
            </a:xfrm>
            <a:prstGeom prst="roundRect">
              <a:avLst/>
            </a:prstGeom>
            <a:solidFill>
              <a:schemeClr val="bg1"/>
            </a:solidFill>
            <a:ln w="19050">
              <a:solidFill>
                <a:srgbClr val="008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rgbClr val="008000"/>
                  </a:solidFill>
                </a:rPr>
                <a:t>Right</a:t>
              </a:r>
            </a:p>
          </p:txBody>
        </p:sp>
      </p:grpSp>
      <p:grpSp>
        <p:nvGrpSpPr>
          <p:cNvPr id="132" name="Group 131"/>
          <p:cNvGrpSpPr/>
          <p:nvPr/>
        </p:nvGrpSpPr>
        <p:grpSpPr>
          <a:xfrm>
            <a:off x="3262608" y="3145641"/>
            <a:ext cx="1099300" cy="1768105"/>
            <a:chOff x="3301250" y="3145641"/>
            <a:chExt cx="1099300" cy="1768105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grpSp>
          <p:nvGrpSpPr>
            <p:cNvPr id="112" name="Group 111"/>
            <p:cNvGrpSpPr/>
            <p:nvPr/>
          </p:nvGrpSpPr>
          <p:grpSpPr>
            <a:xfrm>
              <a:off x="3301250" y="3449287"/>
              <a:ext cx="1099300" cy="1464459"/>
              <a:chOff x="666750" y="3448133"/>
              <a:chExt cx="1099300" cy="1464459"/>
            </a:xfrm>
          </p:grpSpPr>
          <p:cxnSp>
            <p:nvCxnSpPr>
              <p:cNvPr id="113" name="Straight Arrow Connector 112"/>
              <p:cNvCxnSpPr>
                <a:endCxn id="114" idx="1"/>
              </p:cNvCxnSpPr>
              <p:nvPr/>
            </p:nvCxnSpPr>
            <p:spPr>
              <a:xfrm>
                <a:off x="666750" y="3912505"/>
                <a:ext cx="142082" cy="0"/>
              </a:xfrm>
              <a:prstGeom prst="straightConnector1">
                <a:avLst/>
              </a:prstGeom>
              <a:ln w="19050" cap="rnd">
                <a:solidFill>
                  <a:schemeClr val="tx1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14" name="Rounded Rectangle 113"/>
              <p:cNvSpPr/>
              <p:nvPr/>
            </p:nvSpPr>
            <p:spPr>
              <a:xfrm>
                <a:off x="808832" y="3761259"/>
                <a:ext cx="957218" cy="302492"/>
              </a:xfrm>
              <a:prstGeom prst="roundRect">
                <a:avLst/>
              </a:prstGeom>
              <a:solidFill>
                <a:srgbClr val="008000"/>
              </a:solidFill>
              <a:ln w="19050">
                <a:solidFill>
                  <a:srgbClr val="242424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600" dirty="0" smtClean="0">
                    <a:solidFill>
                      <a:schemeClr val="bg1"/>
                    </a:solidFill>
                  </a:rPr>
                  <a:t>Locked</a:t>
                </a:r>
              </a:p>
            </p:txBody>
          </p:sp>
          <p:sp>
            <p:nvSpPr>
              <p:cNvPr id="115" name="Rounded Rectangle 114"/>
              <p:cNvSpPr/>
              <p:nvPr/>
            </p:nvSpPr>
            <p:spPr>
              <a:xfrm>
                <a:off x="808832" y="4192154"/>
                <a:ext cx="957218" cy="302492"/>
              </a:xfrm>
              <a:prstGeom prst="roundRect">
                <a:avLst/>
              </a:prstGeom>
              <a:solidFill>
                <a:srgbClr val="008000"/>
              </a:solidFill>
              <a:ln w="19050">
                <a:solidFill>
                  <a:srgbClr val="242424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600" dirty="0" err="1" smtClean="0">
                    <a:solidFill>
                      <a:schemeClr val="bg1"/>
                    </a:solidFill>
                  </a:rPr>
                  <a:t>WinPos</a:t>
                </a:r>
                <a:endParaRPr lang="en-US" sz="1600" dirty="0" smtClean="0">
                  <a:solidFill>
                    <a:schemeClr val="bg1"/>
                  </a:solidFill>
                </a:endParaRPr>
              </a:p>
            </p:txBody>
          </p:sp>
          <p:sp>
            <p:nvSpPr>
              <p:cNvPr id="116" name="Rounded Rectangle 115"/>
              <p:cNvSpPr/>
              <p:nvPr/>
            </p:nvSpPr>
            <p:spPr>
              <a:xfrm>
                <a:off x="808832" y="4610100"/>
                <a:ext cx="957218" cy="302492"/>
              </a:xfrm>
              <a:prstGeom prst="roundRect">
                <a:avLst/>
              </a:prstGeom>
              <a:solidFill>
                <a:srgbClr val="008000"/>
              </a:solidFill>
              <a:ln w="19050">
                <a:solidFill>
                  <a:srgbClr val="242424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600" dirty="0" smtClean="0">
                    <a:solidFill>
                      <a:schemeClr val="bg1"/>
                    </a:solidFill>
                  </a:rPr>
                  <a:t>Open</a:t>
                </a:r>
              </a:p>
            </p:txBody>
          </p:sp>
          <p:cxnSp>
            <p:nvCxnSpPr>
              <p:cNvPr id="117" name="Straight Arrow Connector 116"/>
              <p:cNvCxnSpPr>
                <a:endCxn id="115" idx="1"/>
              </p:cNvCxnSpPr>
              <p:nvPr/>
            </p:nvCxnSpPr>
            <p:spPr>
              <a:xfrm>
                <a:off x="666750" y="4343400"/>
                <a:ext cx="142082" cy="0"/>
              </a:xfrm>
              <a:prstGeom prst="straightConnector1">
                <a:avLst/>
              </a:prstGeom>
              <a:ln w="19050" cap="rnd">
                <a:solidFill>
                  <a:schemeClr val="tx1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8" name="Straight Arrow Connector 117"/>
              <p:cNvCxnSpPr>
                <a:endCxn id="116" idx="1"/>
              </p:cNvCxnSpPr>
              <p:nvPr/>
            </p:nvCxnSpPr>
            <p:spPr>
              <a:xfrm>
                <a:off x="666750" y="4761346"/>
                <a:ext cx="142082" cy="0"/>
              </a:xfrm>
              <a:prstGeom prst="straightConnector1">
                <a:avLst/>
              </a:prstGeom>
              <a:ln w="19050" cap="rnd">
                <a:solidFill>
                  <a:schemeClr val="tx1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9" name="Straight Arrow Connector 118"/>
              <p:cNvCxnSpPr/>
              <p:nvPr/>
            </p:nvCxnSpPr>
            <p:spPr>
              <a:xfrm>
                <a:off x="1287441" y="3448133"/>
                <a:ext cx="0" cy="133267"/>
              </a:xfrm>
              <a:prstGeom prst="straightConnector1">
                <a:avLst/>
              </a:prstGeom>
              <a:ln w="19050" cap="rnd">
                <a:solidFill>
                  <a:schemeClr val="tx1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0" name="Straight Arrow Connector 119"/>
              <p:cNvCxnSpPr/>
              <p:nvPr/>
            </p:nvCxnSpPr>
            <p:spPr>
              <a:xfrm flipH="1">
                <a:off x="666750" y="3581400"/>
                <a:ext cx="620691" cy="0"/>
              </a:xfrm>
              <a:prstGeom prst="straightConnector1">
                <a:avLst/>
              </a:prstGeom>
              <a:ln w="19050" cap="rnd">
                <a:solidFill>
                  <a:schemeClr val="tx1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1" name="Straight Arrow Connector 120"/>
              <p:cNvCxnSpPr/>
              <p:nvPr/>
            </p:nvCxnSpPr>
            <p:spPr>
              <a:xfrm flipV="1">
                <a:off x="666750" y="3581400"/>
                <a:ext cx="0" cy="1181100"/>
              </a:xfrm>
              <a:prstGeom prst="straightConnector1">
                <a:avLst/>
              </a:prstGeom>
              <a:ln w="19050" cap="rnd">
                <a:solidFill>
                  <a:schemeClr val="tx1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57" name="Rounded Rectangle 56"/>
            <p:cNvSpPr/>
            <p:nvPr/>
          </p:nvSpPr>
          <p:spPr>
            <a:xfrm>
              <a:off x="3568272" y="3145641"/>
              <a:ext cx="692224" cy="302492"/>
            </a:xfrm>
            <a:prstGeom prst="roundRect">
              <a:avLst/>
            </a:prstGeom>
            <a:solidFill>
              <a:schemeClr val="bg1"/>
            </a:solidFill>
            <a:ln w="19050">
              <a:solidFill>
                <a:srgbClr val="008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>
                  <a:solidFill>
                    <a:srgbClr val="008000"/>
                  </a:solidFill>
                </a:rPr>
                <a:t>R</a:t>
              </a:r>
              <a:r>
                <a:rPr lang="en-US" sz="1600" dirty="0" smtClean="0">
                  <a:solidFill>
                    <a:srgbClr val="008000"/>
                  </a:solidFill>
                </a:rPr>
                <a:t>ight</a:t>
              </a:r>
            </a:p>
          </p:txBody>
        </p:sp>
      </p:grpSp>
      <p:grpSp>
        <p:nvGrpSpPr>
          <p:cNvPr id="133" name="Group 132"/>
          <p:cNvGrpSpPr/>
          <p:nvPr/>
        </p:nvGrpSpPr>
        <p:grpSpPr>
          <a:xfrm>
            <a:off x="4560538" y="3145641"/>
            <a:ext cx="1099300" cy="1766951"/>
            <a:chOff x="4489497" y="3145641"/>
            <a:chExt cx="1099300" cy="1766951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grpSp>
          <p:nvGrpSpPr>
            <p:cNvPr id="122" name="Group 121"/>
            <p:cNvGrpSpPr/>
            <p:nvPr/>
          </p:nvGrpSpPr>
          <p:grpSpPr>
            <a:xfrm>
              <a:off x="4489497" y="3448133"/>
              <a:ext cx="1099300" cy="1464459"/>
              <a:chOff x="666750" y="3448133"/>
              <a:chExt cx="1099300" cy="1464459"/>
            </a:xfrm>
          </p:grpSpPr>
          <p:cxnSp>
            <p:nvCxnSpPr>
              <p:cNvPr id="123" name="Straight Arrow Connector 122"/>
              <p:cNvCxnSpPr>
                <a:endCxn id="124" idx="1"/>
              </p:cNvCxnSpPr>
              <p:nvPr/>
            </p:nvCxnSpPr>
            <p:spPr>
              <a:xfrm>
                <a:off x="666750" y="3912505"/>
                <a:ext cx="142082" cy="0"/>
              </a:xfrm>
              <a:prstGeom prst="straightConnector1">
                <a:avLst/>
              </a:prstGeom>
              <a:ln w="19050" cap="rnd">
                <a:solidFill>
                  <a:schemeClr val="tx1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24" name="Rounded Rectangle 123"/>
              <p:cNvSpPr/>
              <p:nvPr/>
            </p:nvSpPr>
            <p:spPr>
              <a:xfrm>
                <a:off x="808832" y="3761259"/>
                <a:ext cx="957218" cy="302492"/>
              </a:xfrm>
              <a:prstGeom prst="roundRect">
                <a:avLst/>
              </a:prstGeom>
              <a:solidFill>
                <a:srgbClr val="008000"/>
              </a:solidFill>
              <a:ln w="19050">
                <a:solidFill>
                  <a:srgbClr val="242424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600" dirty="0" smtClean="0">
                    <a:solidFill>
                      <a:schemeClr val="bg1"/>
                    </a:solidFill>
                  </a:rPr>
                  <a:t>Locked</a:t>
                </a:r>
              </a:p>
            </p:txBody>
          </p:sp>
          <p:sp>
            <p:nvSpPr>
              <p:cNvPr id="125" name="Rounded Rectangle 124"/>
              <p:cNvSpPr/>
              <p:nvPr/>
            </p:nvSpPr>
            <p:spPr>
              <a:xfrm>
                <a:off x="808832" y="4192154"/>
                <a:ext cx="957218" cy="302492"/>
              </a:xfrm>
              <a:prstGeom prst="roundRect">
                <a:avLst/>
              </a:prstGeom>
              <a:solidFill>
                <a:srgbClr val="008000"/>
              </a:solidFill>
              <a:ln w="19050">
                <a:solidFill>
                  <a:srgbClr val="242424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600" dirty="0" err="1" smtClean="0">
                    <a:solidFill>
                      <a:schemeClr val="bg1"/>
                    </a:solidFill>
                  </a:rPr>
                  <a:t>WinPos</a:t>
                </a:r>
                <a:endParaRPr lang="en-US" sz="1600" dirty="0" smtClean="0">
                  <a:solidFill>
                    <a:schemeClr val="bg1"/>
                  </a:solidFill>
                </a:endParaRPr>
              </a:p>
            </p:txBody>
          </p:sp>
          <p:sp>
            <p:nvSpPr>
              <p:cNvPr id="126" name="Rounded Rectangle 125"/>
              <p:cNvSpPr/>
              <p:nvPr/>
            </p:nvSpPr>
            <p:spPr>
              <a:xfrm>
                <a:off x="808832" y="4610100"/>
                <a:ext cx="957218" cy="302492"/>
              </a:xfrm>
              <a:prstGeom prst="roundRect">
                <a:avLst/>
              </a:prstGeom>
              <a:solidFill>
                <a:srgbClr val="008000"/>
              </a:solidFill>
              <a:ln w="19050">
                <a:solidFill>
                  <a:srgbClr val="242424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600" dirty="0" smtClean="0">
                    <a:solidFill>
                      <a:schemeClr val="bg1"/>
                    </a:solidFill>
                  </a:rPr>
                  <a:t>Open</a:t>
                </a:r>
              </a:p>
            </p:txBody>
          </p:sp>
          <p:cxnSp>
            <p:nvCxnSpPr>
              <p:cNvPr id="127" name="Straight Arrow Connector 126"/>
              <p:cNvCxnSpPr>
                <a:endCxn id="125" idx="1"/>
              </p:cNvCxnSpPr>
              <p:nvPr/>
            </p:nvCxnSpPr>
            <p:spPr>
              <a:xfrm>
                <a:off x="666750" y="4343400"/>
                <a:ext cx="142082" cy="0"/>
              </a:xfrm>
              <a:prstGeom prst="straightConnector1">
                <a:avLst/>
              </a:prstGeom>
              <a:ln w="19050" cap="rnd">
                <a:solidFill>
                  <a:schemeClr val="tx1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8" name="Straight Arrow Connector 127"/>
              <p:cNvCxnSpPr>
                <a:endCxn id="126" idx="1"/>
              </p:cNvCxnSpPr>
              <p:nvPr/>
            </p:nvCxnSpPr>
            <p:spPr>
              <a:xfrm>
                <a:off x="666750" y="4761346"/>
                <a:ext cx="142082" cy="0"/>
              </a:xfrm>
              <a:prstGeom prst="straightConnector1">
                <a:avLst/>
              </a:prstGeom>
              <a:ln w="19050" cap="rnd">
                <a:solidFill>
                  <a:schemeClr val="tx1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9" name="Straight Arrow Connector 128"/>
              <p:cNvCxnSpPr/>
              <p:nvPr/>
            </p:nvCxnSpPr>
            <p:spPr>
              <a:xfrm>
                <a:off x="1287441" y="3448133"/>
                <a:ext cx="0" cy="133267"/>
              </a:xfrm>
              <a:prstGeom prst="straightConnector1">
                <a:avLst/>
              </a:prstGeom>
              <a:ln w="19050" cap="rnd">
                <a:solidFill>
                  <a:schemeClr val="tx1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0" name="Straight Arrow Connector 129"/>
              <p:cNvCxnSpPr/>
              <p:nvPr/>
            </p:nvCxnSpPr>
            <p:spPr>
              <a:xfrm flipH="1">
                <a:off x="666750" y="3581400"/>
                <a:ext cx="620691" cy="0"/>
              </a:xfrm>
              <a:prstGeom prst="straightConnector1">
                <a:avLst/>
              </a:prstGeom>
              <a:ln w="19050" cap="rnd">
                <a:solidFill>
                  <a:schemeClr val="tx1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1" name="Straight Arrow Connector 130"/>
              <p:cNvCxnSpPr/>
              <p:nvPr/>
            </p:nvCxnSpPr>
            <p:spPr>
              <a:xfrm flipV="1">
                <a:off x="666750" y="3581400"/>
                <a:ext cx="0" cy="1181100"/>
              </a:xfrm>
              <a:prstGeom prst="straightConnector1">
                <a:avLst/>
              </a:prstGeom>
              <a:ln w="19050" cap="rnd">
                <a:solidFill>
                  <a:schemeClr val="tx1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56" name="Rounded Rectangle 55"/>
            <p:cNvSpPr/>
            <p:nvPr/>
          </p:nvSpPr>
          <p:spPr>
            <a:xfrm>
              <a:off x="4815905" y="3145641"/>
              <a:ext cx="580021" cy="302492"/>
            </a:xfrm>
            <a:prstGeom prst="roundRect">
              <a:avLst/>
            </a:prstGeom>
            <a:solidFill>
              <a:schemeClr val="bg1"/>
            </a:solidFill>
            <a:ln w="19050">
              <a:solidFill>
                <a:srgbClr val="008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>
                  <a:solidFill>
                    <a:srgbClr val="008000"/>
                  </a:solidFill>
                </a:rPr>
                <a:t>L</a:t>
              </a:r>
              <a:r>
                <a:rPr lang="en-US" sz="1600" dirty="0" smtClean="0">
                  <a:solidFill>
                    <a:srgbClr val="008000"/>
                  </a:solidFill>
                </a:rPr>
                <a:t>eft</a:t>
              </a:r>
            </a:p>
          </p:txBody>
        </p:sp>
      </p:grpSp>
      <p:cxnSp>
        <p:nvCxnSpPr>
          <p:cNvPr id="136" name="Straight Arrow Connector 135"/>
          <p:cNvCxnSpPr>
            <a:stCxn id="56" idx="0"/>
            <a:endCxn id="55" idx="2"/>
          </p:cNvCxnSpPr>
          <p:nvPr/>
        </p:nvCxnSpPr>
        <p:spPr>
          <a:xfrm flipH="1" flipV="1">
            <a:off x="3875742" y="2863096"/>
            <a:ext cx="1301215" cy="282545"/>
          </a:xfrm>
          <a:prstGeom prst="straightConnector1">
            <a:avLst/>
          </a:prstGeom>
          <a:ln w="19050" cap="rnd">
            <a:solidFill>
              <a:schemeClr val="tx1"/>
            </a:solidFill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9" name="Straight Arrow Connector 138"/>
          <p:cNvCxnSpPr>
            <a:stCxn id="57" idx="0"/>
            <a:endCxn id="55" idx="2"/>
          </p:cNvCxnSpPr>
          <p:nvPr/>
        </p:nvCxnSpPr>
        <p:spPr>
          <a:xfrm flipV="1">
            <a:off x="3875742" y="2863096"/>
            <a:ext cx="0" cy="282545"/>
          </a:xfrm>
          <a:prstGeom prst="straightConnector1">
            <a:avLst/>
          </a:prstGeom>
          <a:ln w="19050" cap="rnd">
            <a:solidFill>
              <a:schemeClr val="tx1"/>
            </a:solidFill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2" name="Straight Arrow Connector 141"/>
          <p:cNvCxnSpPr>
            <a:stCxn id="32" idx="0"/>
            <a:endCxn id="54" idx="2"/>
          </p:cNvCxnSpPr>
          <p:nvPr/>
        </p:nvCxnSpPr>
        <p:spPr>
          <a:xfrm flipV="1">
            <a:off x="2585302" y="2863096"/>
            <a:ext cx="68" cy="282545"/>
          </a:xfrm>
          <a:prstGeom prst="straightConnector1">
            <a:avLst/>
          </a:prstGeom>
          <a:ln w="19050" cap="rnd">
            <a:solidFill>
              <a:schemeClr val="tx1"/>
            </a:solidFill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5" name="Straight Arrow Connector 144"/>
          <p:cNvCxnSpPr>
            <a:stCxn id="54" idx="2"/>
            <a:endCxn id="34" idx="0"/>
          </p:cNvCxnSpPr>
          <p:nvPr/>
        </p:nvCxnSpPr>
        <p:spPr>
          <a:xfrm flipH="1">
            <a:off x="1287441" y="2863096"/>
            <a:ext cx="1297929" cy="282545"/>
          </a:xfrm>
          <a:prstGeom prst="straightConnector1">
            <a:avLst/>
          </a:prstGeom>
          <a:ln w="19050" cap="rnd">
            <a:solidFill>
              <a:schemeClr val="tx1"/>
            </a:solidFill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8" name="Straight Arrow Connector 147"/>
          <p:cNvCxnSpPr>
            <a:stCxn id="31" idx="2"/>
            <a:endCxn id="54" idx="0"/>
          </p:cNvCxnSpPr>
          <p:nvPr/>
        </p:nvCxnSpPr>
        <p:spPr>
          <a:xfrm flipH="1">
            <a:off x="2585370" y="2336105"/>
            <a:ext cx="617193" cy="224499"/>
          </a:xfrm>
          <a:prstGeom prst="straightConnector1">
            <a:avLst/>
          </a:prstGeom>
          <a:ln w="19050" cap="rnd">
            <a:solidFill>
              <a:schemeClr val="tx1"/>
            </a:solidFill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1" name="Straight Arrow Connector 150"/>
          <p:cNvCxnSpPr>
            <a:stCxn id="31" idx="2"/>
            <a:endCxn id="55" idx="0"/>
          </p:cNvCxnSpPr>
          <p:nvPr/>
        </p:nvCxnSpPr>
        <p:spPr>
          <a:xfrm>
            <a:off x="3202563" y="2336105"/>
            <a:ext cx="673179" cy="224499"/>
          </a:xfrm>
          <a:prstGeom prst="straightConnector1">
            <a:avLst/>
          </a:prstGeom>
          <a:ln w="19050" cap="rnd">
            <a:solidFill>
              <a:schemeClr val="tx1"/>
            </a:solidFill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" name="Straight Arrow Connector 154"/>
          <p:cNvCxnSpPr>
            <a:stCxn id="20" idx="2"/>
            <a:endCxn id="31" idx="0"/>
          </p:cNvCxnSpPr>
          <p:nvPr/>
        </p:nvCxnSpPr>
        <p:spPr>
          <a:xfrm>
            <a:off x="3202563" y="1800519"/>
            <a:ext cx="0" cy="233094"/>
          </a:xfrm>
          <a:prstGeom prst="straightConnector1">
            <a:avLst/>
          </a:prstGeom>
          <a:ln w="19050" cap="rnd">
            <a:solidFill>
              <a:schemeClr val="tx1"/>
            </a:solidFill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9" name="Rounded Rectangle 158"/>
          <p:cNvSpPr/>
          <p:nvPr/>
        </p:nvSpPr>
        <p:spPr>
          <a:xfrm>
            <a:off x="6610349" y="1500846"/>
            <a:ext cx="1875092" cy="435037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008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 err="1" smtClean="0">
                <a:solidFill>
                  <a:schemeClr val="tx1"/>
                </a:solidFill>
              </a:rPr>
              <a:t>door.vspec</a:t>
            </a:r>
            <a:endParaRPr lang="en-US" sz="1800" dirty="0" smtClean="0">
              <a:solidFill>
                <a:schemeClr val="tx1"/>
              </a:solidFill>
            </a:endParaRPr>
          </a:p>
        </p:txBody>
      </p:sp>
      <p:sp>
        <p:nvSpPr>
          <p:cNvPr id="28" name="Rounded Rectangle 27"/>
          <p:cNvSpPr/>
          <p:nvPr/>
        </p:nvSpPr>
        <p:spPr>
          <a:xfrm>
            <a:off x="6457950" y="3608789"/>
            <a:ext cx="5334000" cy="1191811"/>
          </a:xfrm>
          <a:prstGeom prst="roundRect">
            <a:avLst/>
          </a:prstGeom>
          <a:solidFill>
            <a:srgbClr val="FFFFFF"/>
          </a:solidFill>
          <a:ln w="25400" cap="flat">
            <a:solidFill>
              <a:srgbClr val="4F81BD"/>
            </a:solidFill>
            <a:prstDash val="solid"/>
            <a:bevel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ctr">
            <a:spAutoFit/>
          </a:bodyPr>
          <a:lstStyle/>
          <a:p>
            <a:pPr marL="0" indent="0">
              <a:buNone/>
            </a:pP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#include 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door.vspec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Cabin.Door.Row1.Right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#include 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door.vspec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Cabin.Door.Row1.Left</a:t>
            </a:r>
            <a:endParaRPr lang="en-US" sz="1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#include 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door.vspec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Cabin.Door.Row2.Right</a:t>
            </a:r>
            <a:endParaRPr lang="en-US" sz="1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#include 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door.vspec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Cabin.Door.Row2.Left</a:t>
            </a:r>
            <a:endParaRPr lang="en-US" sz="1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58" name="Rounded Rectangle 157"/>
          <p:cNvSpPr/>
          <p:nvPr/>
        </p:nvSpPr>
        <p:spPr>
          <a:xfrm>
            <a:off x="6457950" y="1935883"/>
            <a:ext cx="5334000" cy="919396"/>
          </a:xfrm>
          <a:prstGeom prst="roundRect">
            <a:avLst/>
          </a:prstGeom>
          <a:solidFill>
            <a:srgbClr val="FFFFFF"/>
          </a:solidFill>
          <a:ln w="25400" cap="flat">
            <a:solidFill>
              <a:srgbClr val="4F81BD"/>
            </a:solidFill>
            <a:prstDash val="solid"/>
            <a:bevel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ctr">
            <a:spAutoFit/>
          </a:bodyPr>
          <a:lstStyle/>
          <a:p>
            <a:pPr marL="0" indent="0">
              <a:buNone/>
            </a:pPr>
            <a: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- Locked: …</a:t>
            </a:r>
          </a:p>
          <a:p>
            <a:pPr marL="0" indent="0">
              <a:buNone/>
            </a:pPr>
            <a: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- </a:t>
            </a:r>
            <a:r>
              <a:rPr lang="en-US" sz="16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WinPos</a:t>
            </a:r>
            <a: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: …</a:t>
            </a:r>
          </a:p>
          <a:p>
            <a:pPr marL="0" indent="0">
              <a:buNone/>
            </a:pPr>
            <a: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- Open: …</a:t>
            </a:r>
            <a:endParaRPr lang="en-US" sz="1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6788513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Private </a:t>
            </a:r>
            <a:r>
              <a:rPr lang="en-US" dirty="0"/>
              <a:t>E</a:t>
            </a:r>
            <a:r>
              <a:rPr lang="en-US" dirty="0" smtClean="0"/>
              <a:t>xtensions</a:t>
            </a:r>
            <a:endParaRPr lang="en-US" dirty="0"/>
          </a:p>
        </p:txBody>
      </p:sp>
      <p:sp>
        <p:nvSpPr>
          <p:cNvPr id="6" name="Shape 39"/>
          <p:cNvSpPr txBox="1">
            <a:spLocks/>
          </p:cNvSpPr>
          <p:nvPr/>
        </p:nvSpPr>
        <p:spPr>
          <a:xfrm>
            <a:off x="579436" y="5181600"/>
            <a:ext cx="10945816" cy="11429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>
            <a:lvl1pPr marL="455612" indent="-455612" defTabSz="608012">
              <a:spcBef>
                <a:spcPts val="700"/>
              </a:spcBef>
              <a:buSzPct val="100000"/>
              <a:buFont typeface="Arial"/>
              <a:buChar char="•"/>
              <a:defRPr sz="3200">
                <a:latin typeface="Arial"/>
                <a:ea typeface="Arial"/>
                <a:cs typeface="Arial"/>
                <a:sym typeface="Arial"/>
              </a:defRPr>
            </a:lvl1pPr>
            <a:lvl2pPr marL="1043214" indent="-433613" defTabSz="608012">
              <a:spcBef>
                <a:spcPts val="700"/>
              </a:spcBef>
              <a:buSzPct val="100000"/>
              <a:buFont typeface="Arial"/>
              <a:buChar char="–"/>
              <a:defRPr sz="3200">
                <a:latin typeface="Arial"/>
                <a:ea typeface="Arial"/>
                <a:cs typeface="Arial"/>
                <a:sym typeface="Arial"/>
              </a:defRPr>
            </a:lvl2pPr>
            <a:lvl3pPr marL="1621894" indent="-404282" defTabSz="608012">
              <a:spcBef>
                <a:spcPts val="700"/>
              </a:spcBef>
              <a:buSzPct val="100000"/>
              <a:buFont typeface="Arial"/>
              <a:buChar char="•"/>
              <a:defRPr sz="3200">
                <a:latin typeface="Arial"/>
                <a:ea typeface="Arial"/>
                <a:cs typeface="Arial"/>
                <a:sym typeface="Arial"/>
              </a:defRPr>
            </a:lvl3pPr>
            <a:lvl4pPr marL="2310764" indent="-485139" defTabSz="608012">
              <a:spcBef>
                <a:spcPts val="700"/>
              </a:spcBef>
              <a:buSzPct val="100000"/>
              <a:buFont typeface="Arial"/>
              <a:buChar char="–"/>
              <a:defRPr sz="3200">
                <a:latin typeface="Arial"/>
                <a:ea typeface="Arial"/>
                <a:cs typeface="Arial"/>
                <a:sym typeface="Arial"/>
              </a:defRPr>
            </a:lvl4pPr>
            <a:lvl5pPr marL="2920364" indent="-485139" defTabSz="608012">
              <a:spcBef>
                <a:spcPts val="700"/>
              </a:spcBef>
              <a:buSzPct val="100000"/>
              <a:buFont typeface="Arial"/>
              <a:buChar char="»"/>
              <a:defRPr sz="3200">
                <a:latin typeface="Arial"/>
                <a:ea typeface="Arial"/>
                <a:cs typeface="Arial"/>
                <a:sym typeface="Arial"/>
              </a:defRPr>
            </a:lvl5pPr>
            <a:lvl6pPr marL="3403789" indent="-360665" defTabSz="608012">
              <a:spcBef>
                <a:spcPts val="700"/>
              </a:spcBef>
              <a:buSzPct val="100000"/>
              <a:buFont typeface="Arial"/>
              <a:buChar char="•"/>
              <a:defRPr sz="3200">
                <a:latin typeface="Arial"/>
                <a:ea typeface="Arial"/>
                <a:cs typeface="Arial"/>
                <a:sym typeface="Arial"/>
              </a:defRPr>
            </a:lvl6pPr>
            <a:lvl7pPr marL="4012414" indent="-360664" defTabSz="608012">
              <a:spcBef>
                <a:spcPts val="700"/>
              </a:spcBef>
              <a:buSzPct val="100000"/>
              <a:buFont typeface="Arial"/>
              <a:buChar char="•"/>
              <a:defRPr sz="3200">
                <a:latin typeface="Arial"/>
                <a:ea typeface="Arial"/>
                <a:cs typeface="Arial"/>
                <a:sym typeface="Arial"/>
              </a:defRPr>
            </a:lvl7pPr>
            <a:lvl8pPr marL="4621038" indent="-360664" defTabSz="608012">
              <a:spcBef>
                <a:spcPts val="700"/>
              </a:spcBef>
              <a:buSzPct val="100000"/>
              <a:buFont typeface="Arial"/>
              <a:buChar char="•"/>
              <a:defRPr sz="3200">
                <a:latin typeface="Arial"/>
                <a:ea typeface="Arial"/>
                <a:cs typeface="Arial"/>
                <a:sym typeface="Arial"/>
              </a:defRPr>
            </a:lvl8pPr>
            <a:lvl9pPr marL="5229662" indent="-360664" defTabSz="608012">
              <a:spcBef>
                <a:spcPts val="700"/>
              </a:spcBef>
              <a:buSzPct val="100000"/>
              <a:buFont typeface="Arial"/>
              <a:buChar char="•"/>
              <a:defRPr sz="3200"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 sz="2000" dirty="0" smtClean="0"/>
              <a:t>A proprietary signal specification can use the GENIVI VSS as a starting point</a:t>
            </a:r>
          </a:p>
          <a:p>
            <a:r>
              <a:rPr lang="en-US" sz="2000" dirty="0" smtClean="0"/>
              <a:t>Can be used in production project to integrate with vendors</a:t>
            </a:r>
          </a:p>
          <a:p>
            <a:r>
              <a:rPr lang="en-US" sz="2000" dirty="0" smtClean="0"/>
              <a:t>Mature private extensions can be submitted for VSS inclusion</a:t>
            </a:r>
          </a:p>
        </p:txBody>
      </p:sp>
      <p:sp>
        <p:nvSpPr>
          <p:cNvPr id="20" name="Rounded Rectangle 19"/>
          <p:cNvSpPr/>
          <p:nvPr/>
        </p:nvSpPr>
        <p:spPr>
          <a:xfrm>
            <a:off x="361950" y="2848497"/>
            <a:ext cx="804425" cy="302492"/>
          </a:xfrm>
          <a:prstGeom prst="roundRect">
            <a:avLst/>
          </a:prstGeom>
          <a:solidFill>
            <a:schemeClr val="bg1"/>
          </a:solidFill>
          <a:ln w="19050">
            <a:solidFill>
              <a:srgbClr val="008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008000"/>
                </a:solidFill>
              </a:rPr>
              <a:t>B</a:t>
            </a:r>
            <a:r>
              <a:rPr lang="en-US" sz="1600" dirty="0" smtClean="0">
                <a:solidFill>
                  <a:srgbClr val="008000"/>
                </a:solidFill>
              </a:rPr>
              <a:t>ody</a:t>
            </a:r>
          </a:p>
        </p:txBody>
      </p:sp>
      <p:sp>
        <p:nvSpPr>
          <p:cNvPr id="31" name="Rounded Rectangle 30"/>
          <p:cNvSpPr/>
          <p:nvPr/>
        </p:nvSpPr>
        <p:spPr>
          <a:xfrm>
            <a:off x="5098034" y="3184353"/>
            <a:ext cx="1146348" cy="302492"/>
          </a:xfrm>
          <a:prstGeom prst="roundRect">
            <a:avLst/>
          </a:prstGeom>
          <a:solidFill>
            <a:schemeClr val="bg1"/>
          </a:solidFill>
          <a:ln w="19050">
            <a:solidFill>
              <a:srgbClr val="008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rgbClr val="008000"/>
                </a:solidFill>
              </a:rPr>
              <a:t>Teleport</a:t>
            </a:r>
          </a:p>
        </p:txBody>
      </p:sp>
      <p:sp>
        <p:nvSpPr>
          <p:cNvPr id="55" name="Rounded Rectangle 54"/>
          <p:cNvSpPr/>
          <p:nvPr/>
        </p:nvSpPr>
        <p:spPr>
          <a:xfrm>
            <a:off x="819150" y="3659908"/>
            <a:ext cx="692224" cy="302492"/>
          </a:xfrm>
          <a:prstGeom prst="roundRect">
            <a:avLst/>
          </a:prstGeom>
          <a:solidFill>
            <a:schemeClr val="bg1"/>
          </a:solidFill>
          <a:ln w="19050">
            <a:solidFill>
              <a:srgbClr val="008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rgbClr val="008000"/>
                </a:solidFill>
              </a:rPr>
              <a:t>IVI</a:t>
            </a:r>
          </a:p>
        </p:txBody>
      </p:sp>
      <p:sp>
        <p:nvSpPr>
          <p:cNvPr id="124" name="Rounded Rectangle 123"/>
          <p:cNvSpPr/>
          <p:nvPr/>
        </p:nvSpPr>
        <p:spPr>
          <a:xfrm>
            <a:off x="3107800" y="3816069"/>
            <a:ext cx="957218" cy="302492"/>
          </a:xfrm>
          <a:prstGeom prst="roundRect">
            <a:avLst/>
          </a:prstGeom>
          <a:solidFill>
            <a:srgbClr val="008000"/>
          </a:solidFill>
          <a:ln w="19050">
            <a:solidFill>
              <a:srgbClr val="242424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bg1"/>
                </a:solidFill>
              </a:rPr>
              <a:t>Power</a:t>
            </a:r>
          </a:p>
        </p:txBody>
      </p:sp>
      <p:sp>
        <p:nvSpPr>
          <p:cNvPr id="56" name="Rounded Rectangle 55"/>
          <p:cNvSpPr/>
          <p:nvPr/>
        </p:nvSpPr>
        <p:spPr>
          <a:xfrm>
            <a:off x="3333750" y="3184353"/>
            <a:ext cx="1339906" cy="302492"/>
          </a:xfrm>
          <a:prstGeom prst="roundRect">
            <a:avLst/>
          </a:prstGeom>
          <a:solidFill>
            <a:schemeClr val="bg1"/>
          </a:solidFill>
          <a:ln w="19050"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err="1" smtClean="0">
                <a:solidFill>
                  <a:srgbClr val="008000"/>
                </a:solidFill>
              </a:rPr>
              <a:t>AntiGravity</a:t>
            </a:r>
            <a:endParaRPr lang="en-US" sz="1600" dirty="0" smtClean="0">
              <a:solidFill>
                <a:srgbClr val="008000"/>
              </a:solidFill>
            </a:endParaRPr>
          </a:p>
        </p:txBody>
      </p:sp>
      <p:cxnSp>
        <p:nvCxnSpPr>
          <p:cNvPr id="136" name="Straight Arrow Connector 135"/>
          <p:cNvCxnSpPr>
            <a:stCxn id="88" idx="0"/>
          </p:cNvCxnSpPr>
          <p:nvPr/>
        </p:nvCxnSpPr>
        <p:spPr>
          <a:xfrm flipH="1" flipV="1">
            <a:off x="1598867" y="1600200"/>
            <a:ext cx="328395" cy="2059708"/>
          </a:xfrm>
          <a:prstGeom prst="straightConnector1">
            <a:avLst/>
          </a:prstGeom>
          <a:ln w="19050" cap="rnd">
            <a:solidFill>
              <a:schemeClr val="tx1"/>
            </a:solidFill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9" name="Straight Arrow Connector 138"/>
          <p:cNvCxnSpPr>
            <a:stCxn id="55" idx="0"/>
          </p:cNvCxnSpPr>
          <p:nvPr/>
        </p:nvCxnSpPr>
        <p:spPr>
          <a:xfrm flipV="1">
            <a:off x="1165262" y="1636951"/>
            <a:ext cx="433605" cy="2022957"/>
          </a:xfrm>
          <a:prstGeom prst="straightConnector1">
            <a:avLst/>
          </a:prstGeom>
          <a:ln w="19050" cap="rnd">
            <a:solidFill>
              <a:schemeClr val="tx1"/>
            </a:solidFill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1" name="Straight Arrow Connector 150"/>
          <p:cNvCxnSpPr>
            <a:stCxn id="76" idx="0"/>
          </p:cNvCxnSpPr>
          <p:nvPr/>
        </p:nvCxnSpPr>
        <p:spPr>
          <a:xfrm flipH="1" flipV="1">
            <a:off x="1598867" y="1600200"/>
            <a:ext cx="772261" cy="1242533"/>
          </a:xfrm>
          <a:prstGeom prst="straightConnector1">
            <a:avLst/>
          </a:prstGeom>
          <a:ln w="19050" cap="rnd">
            <a:solidFill>
              <a:schemeClr val="tx1"/>
            </a:solidFill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" name="Straight Arrow Connector 154"/>
          <p:cNvCxnSpPr>
            <a:endCxn id="20" idx="0"/>
          </p:cNvCxnSpPr>
          <p:nvPr/>
        </p:nvCxnSpPr>
        <p:spPr>
          <a:xfrm flipH="1">
            <a:off x="764163" y="1600200"/>
            <a:ext cx="834704" cy="1248297"/>
          </a:xfrm>
          <a:prstGeom prst="straightConnector1">
            <a:avLst/>
          </a:prstGeom>
          <a:ln w="19050" cap="rnd">
            <a:solidFill>
              <a:schemeClr val="tx1"/>
            </a:solidFill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9" name="Rounded Rectangle 158"/>
          <p:cNvSpPr/>
          <p:nvPr/>
        </p:nvSpPr>
        <p:spPr>
          <a:xfrm>
            <a:off x="7143748" y="3749796"/>
            <a:ext cx="2573172" cy="435037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008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err="1" smtClean="0">
                <a:solidFill>
                  <a:schemeClr val="tx1"/>
                </a:solidFill>
              </a:rPr>
              <a:t>oem_x_proprietary.vspec</a:t>
            </a:r>
            <a:endParaRPr lang="en-US" sz="1600" dirty="0" smtClean="0">
              <a:solidFill>
                <a:schemeClr val="tx1"/>
              </a:solidFill>
            </a:endParaRPr>
          </a:p>
        </p:txBody>
      </p:sp>
      <p:sp>
        <p:nvSpPr>
          <p:cNvPr id="158" name="Rounded Rectangle 157"/>
          <p:cNvSpPr/>
          <p:nvPr/>
        </p:nvSpPr>
        <p:spPr>
          <a:xfrm>
            <a:off x="6991350" y="2541989"/>
            <a:ext cx="4953000" cy="1191811"/>
          </a:xfrm>
          <a:prstGeom prst="roundRect">
            <a:avLst/>
          </a:prstGeom>
          <a:solidFill>
            <a:srgbClr val="FFFFFF"/>
          </a:solidFill>
          <a:ln w="25400" cap="flat">
            <a:solidFill>
              <a:srgbClr val="4F81BD"/>
            </a:solidFill>
            <a:prstDash val="solid"/>
            <a:beve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ctr">
            <a:spAutoFit/>
          </a:bodyPr>
          <a:lstStyle/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#include </a:t>
            </a:r>
            <a: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vss_23.vspec </a:t>
            </a:r>
          </a:p>
          <a:p>
            <a: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- </a:t>
            </a:r>
            <a:r>
              <a:rPr lang="en-US" sz="16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Private.OEM_X.AntiGravity.Power</a:t>
            </a:r>
            <a: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: …</a:t>
            </a:r>
          </a:p>
          <a:p>
            <a:pPr marL="0" indent="0">
              <a:buNone/>
            </a:pPr>
            <a: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- </a:t>
            </a:r>
            <a:r>
              <a:rPr lang="en-US" sz="16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Private.OEM_X.TSeleport.TargetLoc</a:t>
            </a:r>
            <a: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: …</a:t>
            </a:r>
          </a:p>
          <a:p>
            <a:pPr marL="0" indent="0">
              <a:buNone/>
            </a:pPr>
            <a: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…</a:t>
            </a:r>
            <a:endParaRPr lang="en-US" sz="1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76" name="Rounded Rectangle 75"/>
          <p:cNvSpPr/>
          <p:nvPr/>
        </p:nvSpPr>
        <p:spPr>
          <a:xfrm>
            <a:off x="1906011" y="2842733"/>
            <a:ext cx="930233" cy="302492"/>
          </a:xfrm>
          <a:prstGeom prst="roundRect">
            <a:avLst/>
          </a:prstGeom>
          <a:solidFill>
            <a:schemeClr val="bg1"/>
          </a:solidFill>
          <a:ln w="19050">
            <a:solidFill>
              <a:srgbClr val="008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008000"/>
                </a:solidFill>
              </a:rPr>
              <a:t>E</a:t>
            </a:r>
            <a:r>
              <a:rPr lang="en-US" sz="1600" dirty="0" smtClean="0">
                <a:solidFill>
                  <a:srgbClr val="008000"/>
                </a:solidFill>
              </a:rPr>
              <a:t>ngine</a:t>
            </a:r>
          </a:p>
        </p:txBody>
      </p:sp>
      <p:sp>
        <p:nvSpPr>
          <p:cNvPr id="88" name="Rounded Rectangle 87"/>
          <p:cNvSpPr/>
          <p:nvPr/>
        </p:nvSpPr>
        <p:spPr>
          <a:xfrm>
            <a:off x="1581150" y="3659908"/>
            <a:ext cx="692224" cy="302492"/>
          </a:xfrm>
          <a:prstGeom prst="roundRect">
            <a:avLst/>
          </a:prstGeom>
          <a:solidFill>
            <a:schemeClr val="bg1"/>
          </a:solidFill>
          <a:ln w="19050">
            <a:solidFill>
              <a:srgbClr val="008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rgbClr val="008000"/>
                </a:solidFill>
              </a:rPr>
              <a:t>....</a:t>
            </a:r>
          </a:p>
        </p:txBody>
      </p:sp>
      <p:cxnSp>
        <p:nvCxnSpPr>
          <p:cNvPr id="97" name="Straight Arrow Connector 96"/>
          <p:cNvCxnSpPr>
            <a:stCxn id="135" idx="0"/>
          </p:cNvCxnSpPr>
          <p:nvPr/>
        </p:nvCxnSpPr>
        <p:spPr>
          <a:xfrm flipH="1" flipV="1">
            <a:off x="1598867" y="1600200"/>
            <a:ext cx="3315815" cy="476269"/>
          </a:xfrm>
          <a:prstGeom prst="straightConnector1">
            <a:avLst/>
          </a:prstGeom>
          <a:ln w="19050" cap="rnd">
            <a:solidFill>
              <a:schemeClr val="tx1"/>
            </a:solidFill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5" name="Rounded Rectangle 134"/>
          <p:cNvSpPr/>
          <p:nvPr/>
        </p:nvSpPr>
        <p:spPr>
          <a:xfrm>
            <a:off x="4449565" y="2076469"/>
            <a:ext cx="930233" cy="302492"/>
          </a:xfrm>
          <a:prstGeom prst="roundRect">
            <a:avLst/>
          </a:prstGeom>
          <a:solidFill>
            <a:schemeClr val="bg1"/>
          </a:solidFill>
          <a:ln w="19050">
            <a:solidFill>
              <a:srgbClr val="008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rgbClr val="008000"/>
                </a:solidFill>
              </a:rPr>
              <a:t>Private</a:t>
            </a:r>
          </a:p>
        </p:txBody>
      </p:sp>
      <p:sp>
        <p:nvSpPr>
          <p:cNvPr id="137" name="Rounded Rectangle 136"/>
          <p:cNvSpPr/>
          <p:nvPr/>
        </p:nvSpPr>
        <p:spPr>
          <a:xfrm>
            <a:off x="4449565" y="2585388"/>
            <a:ext cx="930233" cy="302492"/>
          </a:xfrm>
          <a:prstGeom prst="roundRect">
            <a:avLst/>
          </a:prstGeom>
          <a:solidFill>
            <a:schemeClr val="bg1"/>
          </a:solidFill>
          <a:ln w="19050"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rgbClr val="008000"/>
                </a:solidFill>
              </a:rPr>
              <a:t>OEM_X</a:t>
            </a:r>
          </a:p>
        </p:txBody>
      </p:sp>
      <p:sp>
        <p:nvSpPr>
          <p:cNvPr id="138" name="Rounded Rectangle 137"/>
          <p:cNvSpPr/>
          <p:nvPr/>
        </p:nvSpPr>
        <p:spPr>
          <a:xfrm>
            <a:off x="4262483" y="3800821"/>
            <a:ext cx="519068" cy="302492"/>
          </a:xfrm>
          <a:prstGeom prst="roundRect">
            <a:avLst/>
          </a:prstGeom>
          <a:solidFill>
            <a:srgbClr val="008000"/>
          </a:solidFill>
          <a:ln w="19050">
            <a:solidFill>
              <a:srgbClr val="242424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bg1"/>
                </a:solidFill>
              </a:rPr>
              <a:t>…</a:t>
            </a:r>
          </a:p>
        </p:txBody>
      </p:sp>
      <p:sp>
        <p:nvSpPr>
          <p:cNvPr id="140" name="Rounded Rectangle 139"/>
          <p:cNvSpPr/>
          <p:nvPr/>
        </p:nvSpPr>
        <p:spPr>
          <a:xfrm>
            <a:off x="4933950" y="3816069"/>
            <a:ext cx="1154684" cy="302492"/>
          </a:xfrm>
          <a:prstGeom prst="roundRect">
            <a:avLst/>
          </a:prstGeom>
          <a:solidFill>
            <a:srgbClr val="008000"/>
          </a:solidFill>
          <a:ln w="19050">
            <a:solidFill>
              <a:srgbClr val="242424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err="1" smtClean="0">
                <a:solidFill>
                  <a:schemeClr val="bg1"/>
                </a:solidFill>
              </a:rPr>
              <a:t>TargetLoc</a:t>
            </a:r>
            <a:endParaRPr lang="en-US" sz="1600" dirty="0" smtClean="0">
              <a:solidFill>
                <a:schemeClr val="bg1"/>
              </a:solidFill>
            </a:endParaRPr>
          </a:p>
        </p:txBody>
      </p:sp>
      <p:sp>
        <p:nvSpPr>
          <p:cNvPr id="141" name="Rounded Rectangle 140"/>
          <p:cNvSpPr/>
          <p:nvPr/>
        </p:nvSpPr>
        <p:spPr>
          <a:xfrm>
            <a:off x="6239575" y="3800821"/>
            <a:ext cx="519068" cy="302492"/>
          </a:xfrm>
          <a:prstGeom prst="roundRect">
            <a:avLst/>
          </a:prstGeom>
          <a:solidFill>
            <a:srgbClr val="008000"/>
          </a:solidFill>
          <a:ln w="19050">
            <a:solidFill>
              <a:srgbClr val="242424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bg1"/>
                </a:solidFill>
              </a:rPr>
              <a:t>…</a:t>
            </a:r>
          </a:p>
        </p:txBody>
      </p:sp>
      <p:cxnSp>
        <p:nvCxnSpPr>
          <p:cNvPr id="143" name="Straight Arrow Connector 142"/>
          <p:cNvCxnSpPr>
            <a:stCxn id="137" idx="0"/>
            <a:endCxn id="135" idx="2"/>
          </p:cNvCxnSpPr>
          <p:nvPr/>
        </p:nvCxnSpPr>
        <p:spPr>
          <a:xfrm flipV="1">
            <a:off x="4914682" y="2378961"/>
            <a:ext cx="0" cy="206427"/>
          </a:xfrm>
          <a:prstGeom prst="straightConnector1">
            <a:avLst/>
          </a:prstGeom>
          <a:ln w="19050" cap="rnd">
            <a:solidFill>
              <a:schemeClr val="tx1"/>
            </a:solidFill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4" name="Straight Arrow Connector 143"/>
          <p:cNvCxnSpPr>
            <a:stCxn id="137" idx="2"/>
            <a:endCxn id="56" idx="0"/>
          </p:cNvCxnSpPr>
          <p:nvPr/>
        </p:nvCxnSpPr>
        <p:spPr>
          <a:xfrm flipH="1">
            <a:off x="4003703" y="2887880"/>
            <a:ext cx="910979" cy="296473"/>
          </a:xfrm>
          <a:prstGeom prst="straightConnector1">
            <a:avLst/>
          </a:prstGeom>
          <a:ln w="19050" cap="rnd">
            <a:solidFill>
              <a:schemeClr val="tx1"/>
            </a:solidFill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6" name="Straight Arrow Connector 145"/>
          <p:cNvCxnSpPr>
            <a:stCxn id="137" idx="2"/>
            <a:endCxn id="31" idx="0"/>
          </p:cNvCxnSpPr>
          <p:nvPr/>
        </p:nvCxnSpPr>
        <p:spPr>
          <a:xfrm>
            <a:off x="4914682" y="2887880"/>
            <a:ext cx="756526" cy="296473"/>
          </a:xfrm>
          <a:prstGeom prst="straightConnector1">
            <a:avLst/>
          </a:prstGeom>
          <a:ln w="19050" cap="rnd">
            <a:solidFill>
              <a:schemeClr val="tx1"/>
            </a:solidFill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7" name="Straight Arrow Connector 146"/>
          <p:cNvCxnSpPr>
            <a:stCxn id="31" idx="2"/>
            <a:endCxn id="141" idx="0"/>
          </p:cNvCxnSpPr>
          <p:nvPr/>
        </p:nvCxnSpPr>
        <p:spPr>
          <a:xfrm>
            <a:off x="5671208" y="3486845"/>
            <a:ext cx="827901" cy="313976"/>
          </a:xfrm>
          <a:prstGeom prst="straightConnector1">
            <a:avLst/>
          </a:prstGeom>
          <a:ln w="19050" cap="rnd">
            <a:solidFill>
              <a:schemeClr val="tx1"/>
            </a:solidFill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9" name="Straight Arrow Connector 148"/>
          <p:cNvCxnSpPr>
            <a:stCxn id="31" idx="2"/>
            <a:endCxn id="140" idx="0"/>
          </p:cNvCxnSpPr>
          <p:nvPr/>
        </p:nvCxnSpPr>
        <p:spPr>
          <a:xfrm flipH="1">
            <a:off x="5511292" y="3486845"/>
            <a:ext cx="159916" cy="329224"/>
          </a:xfrm>
          <a:prstGeom prst="straightConnector1">
            <a:avLst/>
          </a:prstGeom>
          <a:ln w="19050" cap="rnd">
            <a:solidFill>
              <a:schemeClr val="tx1"/>
            </a:solidFill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0" name="Straight Arrow Connector 149"/>
          <p:cNvCxnSpPr>
            <a:stCxn id="56" idx="2"/>
            <a:endCxn id="124" idx="0"/>
          </p:cNvCxnSpPr>
          <p:nvPr/>
        </p:nvCxnSpPr>
        <p:spPr>
          <a:xfrm flipH="1">
            <a:off x="3586409" y="3486845"/>
            <a:ext cx="417294" cy="329224"/>
          </a:xfrm>
          <a:prstGeom prst="straightConnector1">
            <a:avLst/>
          </a:prstGeom>
          <a:ln w="19050" cap="rnd">
            <a:solidFill>
              <a:schemeClr val="tx1"/>
            </a:solidFill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2" name="Straight Arrow Connector 151"/>
          <p:cNvCxnSpPr>
            <a:stCxn id="56" idx="2"/>
            <a:endCxn id="138" idx="0"/>
          </p:cNvCxnSpPr>
          <p:nvPr/>
        </p:nvCxnSpPr>
        <p:spPr>
          <a:xfrm>
            <a:off x="4003703" y="3486845"/>
            <a:ext cx="518314" cy="313976"/>
          </a:xfrm>
          <a:prstGeom prst="straightConnector1">
            <a:avLst/>
          </a:prstGeom>
          <a:ln w="19050" cap="rnd">
            <a:solidFill>
              <a:schemeClr val="tx1"/>
            </a:solidFill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4" name="Rounded Rectangle 153"/>
          <p:cNvSpPr/>
          <p:nvPr/>
        </p:nvSpPr>
        <p:spPr>
          <a:xfrm>
            <a:off x="383873" y="4401384"/>
            <a:ext cx="1604336" cy="435037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008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vss_23.vspec</a:t>
            </a:r>
          </a:p>
        </p:txBody>
      </p:sp>
      <p:sp>
        <p:nvSpPr>
          <p:cNvPr id="156" name="Rounded Rectangle 155"/>
          <p:cNvSpPr/>
          <p:nvPr/>
        </p:nvSpPr>
        <p:spPr>
          <a:xfrm>
            <a:off x="4120955" y="4401385"/>
            <a:ext cx="2573172" cy="435037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008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err="1" smtClean="0">
                <a:solidFill>
                  <a:schemeClr val="tx1"/>
                </a:solidFill>
              </a:rPr>
              <a:t>oem_x_proprietary.vspec</a:t>
            </a:r>
            <a:endParaRPr lang="en-US" sz="1600" dirty="0" smtClean="0">
              <a:solidFill>
                <a:schemeClr val="tx1"/>
              </a:solidFill>
            </a:endParaRPr>
          </a:p>
        </p:txBody>
      </p:sp>
      <p:sp>
        <p:nvSpPr>
          <p:cNvPr id="74" name="Rounded Rectangle 73"/>
          <p:cNvSpPr/>
          <p:nvPr/>
        </p:nvSpPr>
        <p:spPr>
          <a:xfrm>
            <a:off x="3028950" y="1905855"/>
            <a:ext cx="3810000" cy="2495531"/>
          </a:xfrm>
          <a:prstGeom prst="roundRect">
            <a:avLst>
              <a:gd name="adj" fmla="val 10178"/>
            </a:avLst>
          </a:prstGeom>
          <a:noFill/>
          <a:ln w="25400" cap="flat">
            <a:solidFill>
              <a:srgbClr val="4F81BD"/>
            </a:solidFill>
            <a:prstDash val="solid"/>
            <a:beve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ctr">
            <a:spAutoFit/>
          </a:bodyPr>
          <a:lstStyle/>
          <a:p>
            <a:pPr marL="0" marR="0" indent="0" algn="l" defTabSz="608012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Helvetica"/>
            </a:endParaRPr>
          </a:p>
        </p:txBody>
      </p:sp>
      <p:sp>
        <p:nvSpPr>
          <p:cNvPr id="153" name="Rounded Rectangle 152"/>
          <p:cNvSpPr/>
          <p:nvPr/>
        </p:nvSpPr>
        <p:spPr>
          <a:xfrm>
            <a:off x="165203" y="1905855"/>
            <a:ext cx="2787547" cy="2495531"/>
          </a:xfrm>
          <a:prstGeom prst="roundRect">
            <a:avLst>
              <a:gd name="adj" fmla="val 10178"/>
            </a:avLst>
          </a:prstGeom>
          <a:noFill/>
          <a:ln w="25400" cap="flat">
            <a:solidFill>
              <a:srgbClr val="4F81BD"/>
            </a:solidFill>
            <a:prstDash val="solid"/>
            <a:beve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ctr">
            <a:spAutoFit/>
          </a:bodyPr>
          <a:lstStyle/>
          <a:p>
            <a:pPr marL="0" marR="0" indent="0" algn="l" defTabSz="608012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Helvetica"/>
            </a:endParaRPr>
          </a:p>
        </p:txBody>
      </p:sp>
    </p:spTree>
    <p:extLst>
      <p:ext uri="{BB962C8B-B14F-4D97-AF65-F5344CB8AC3E}">
        <p14:creationId xmlns:p14="http://schemas.microsoft.com/office/powerpoint/2010/main" val="3194639526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Rounded Rectangle 153"/>
          <p:cNvSpPr/>
          <p:nvPr/>
        </p:nvSpPr>
        <p:spPr>
          <a:xfrm>
            <a:off x="574737" y="4060763"/>
            <a:ext cx="1604336" cy="435037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008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vss_23.vspec</a:t>
            </a:r>
          </a:p>
        </p:txBody>
      </p:sp>
      <p:sp>
        <p:nvSpPr>
          <p:cNvPr id="156" name="Rounded Rectangle 155"/>
          <p:cNvSpPr/>
          <p:nvPr/>
        </p:nvSpPr>
        <p:spPr>
          <a:xfrm>
            <a:off x="4068324" y="4060762"/>
            <a:ext cx="2573172" cy="435037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008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err="1" smtClean="0">
                <a:solidFill>
                  <a:schemeClr val="tx1"/>
                </a:solidFill>
              </a:rPr>
              <a:t>oem_x_proprietary.vspec</a:t>
            </a:r>
            <a:endParaRPr lang="en-US" sz="1600" dirty="0" smtClean="0">
              <a:solidFill>
                <a:schemeClr val="tx1"/>
              </a:solidFill>
            </a:endParaRPr>
          </a:p>
        </p:txBody>
      </p:sp>
      <p:sp>
        <p:nvSpPr>
          <p:cNvPr id="153" name="Rounded Rectangle 152"/>
          <p:cNvSpPr/>
          <p:nvPr/>
        </p:nvSpPr>
        <p:spPr>
          <a:xfrm>
            <a:off x="361950" y="1905000"/>
            <a:ext cx="3082713" cy="2209800"/>
          </a:xfrm>
          <a:prstGeom prst="roundRect">
            <a:avLst>
              <a:gd name="adj" fmla="val 10178"/>
            </a:avLst>
          </a:prstGeom>
          <a:solidFill>
            <a:schemeClr val="bg1"/>
          </a:solidFill>
          <a:ln w="25400" cap="flat">
            <a:solidFill>
              <a:srgbClr val="4F81BD"/>
            </a:solidFill>
            <a:prstDash val="solid"/>
            <a:beve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ctr">
            <a:noAutofit/>
          </a:bodyPr>
          <a:lstStyle/>
          <a:p>
            <a:pPr marL="0" marR="0" indent="0" algn="l" defTabSz="608012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Helvetica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Overriding signal definitions</a:t>
            </a:r>
            <a:endParaRPr lang="en-US" dirty="0"/>
          </a:p>
        </p:txBody>
      </p:sp>
      <p:sp>
        <p:nvSpPr>
          <p:cNvPr id="6" name="Shape 39"/>
          <p:cNvSpPr txBox="1">
            <a:spLocks/>
          </p:cNvSpPr>
          <p:nvPr/>
        </p:nvSpPr>
        <p:spPr>
          <a:xfrm>
            <a:off x="579436" y="5257800"/>
            <a:ext cx="10945816" cy="9144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>
            <a:lvl1pPr marL="455612" indent="-455612" defTabSz="608012">
              <a:spcBef>
                <a:spcPts val="700"/>
              </a:spcBef>
              <a:buSzPct val="100000"/>
              <a:buFont typeface="Arial"/>
              <a:buChar char="•"/>
              <a:defRPr sz="3200">
                <a:latin typeface="Arial"/>
                <a:ea typeface="Arial"/>
                <a:cs typeface="Arial"/>
                <a:sym typeface="Arial"/>
              </a:defRPr>
            </a:lvl1pPr>
            <a:lvl2pPr marL="1043214" indent="-433613" defTabSz="608012">
              <a:spcBef>
                <a:spcPts val="700"/>
              </a:spcBef>
              <a:buSzPct val="100000"/>
              <a:buFont typeface="Arial"/>
              <a:buChar char="–"/>
              <a:defRPr sz="3200">
                <a:latin typeface="Arial"/>
                <a:ea typeface="Arial"/>
                <a:cs typeface="Arial"/>
                <a:sym typeface="Arial"/>
              </a:defRPr>
            </a:lvl2pPr>
            <a:lvl3pPr marL="1621894" indent="-404282" defTabSz="608012">
              <a:spcBef>
                <a:spcPts val="700"/>
              </a:spcBef>
              <a:buSzPct val="100000"/>
              <a:buFont typeface="Arial"/>
              <a:buChar char="•"/>
              <a:defRPr sz="3200">
                <a:latin typeface="Arial"/>
                <a:ea typeface="Arial"/>
                <a:cs typeface="Arial"/>
                <a:sym typeface="Arial"/>
              </a:defRPr>
            </a:lvl3pPr>
            <a:lvl4pPr marL="2310764" indent="-485139" defTabSz="608012">
              <a:spcBef>
                <a:spcPts val="700"/>
              </a:spcBef>
              <a:buSzPct val="100000"/>
              <a:buFont typeface="Arial"/>
              <a:buChar char="–"/>
              <a:defRPr sz="3200">
                <a:latin typeface="Arial"/>
                <a:ea typeface="Arial"/>
                <a:cs typeface="Arial"/>
                <a:sym typeface="Arial"/>
              </a:defRPr>
            </a:lvl4pPr>
            <a:lvl5pPr marL="2920364" indent="-485139" defTabSz="608012">
              <a:spcBef>
                <a:spcPts val="700"/>
              </a:spcBef>
              <a:buSzPct val="100000"/>
              <a:buFont typeface="Arial"/>
              <a:buChar char="»"/>
              <a:defRPr sz="3200">
                <a:latin typeface="Arial"/>
                <a:ea typeface="Arial"/>
                <a:cs typeface="Arial"/>
                <a:sym typeface="Arial"/>
              </a:defRPr>
            </a:lvl5pPr>
            <a:lvl6pPr marL="3403789" indent="-360665" defTabSz="608012">
              <a:spcBef>
                <a:spcPts val="700"/>
              </a:spcBef>
              <a:buSzPct val="100000"/>
              <a:buFont typeface="Arial"/>
              <a:buChar char="•"/>
              <a:defRPr sz="3200">
                <a:latin typeface="Arial"/>
                <a:ea typeface="Arial"/>
                <a:cs typeface="Arial"/>
                <a:sym typeface="Arial"/>
              </a:defRPr>
            </a:lvl6pPr>
            <a:lvl7pPr marL="4012414" indent="-360664" defTabSz="608012">
              <a:spcBef>
                <a:spcPts val="700"/>
              </a:spcBef>
              <a:buSzPct val="100000"/>
              <a:buFont typeface="Arial"/>
              <a:buChar char="•"/>
              <a:defRPr sz="3200">
                <a:latin typeface="Arial"/>
                <a:ea typeface="Arial"/>
                <a:cs typeface="Arial"/>
                <a:sym typeface="Arial"/>
              </a:defRPr>
            </a:lvl7pPr>
            <a:lvl8pPr marL="4621038" indent="-360664" defTabSz="608012">
              <a:spcBef>
                <a:spcPts val="700"/>
              </a:spcBef>
              <a:buSzPct val="100000"/>
              <a:buFont typeface="Arial"/>
              <a:buChar char="•"/>
              <a:defRPr sz="3200">
                <a:latin typeface="Arial"/>
                <a:ea typeface="Arial"/>
                <a:cs typeface="Arial"/>
                <a:sym typeface="Arial"/>
              </a:defRPr>
            </a:lvl8pPr>
            <a:lvl9pPr marL="5229662" indent="-360664" defTabSz="608012">
              <a:spcBef>
                <a:spcPts val="700"/>
              </a:spcBef>
              <a:buSzPct val="100000"/>
              <a:buFont typeface="Arial"/>
              <a:buChar char="•"/>
              <a:defRPr sz="3200"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 sz="2000" dirty="0" smtClean="0"/>
              <a:t>Original specification lacks "semi-auto" mode in gearbox.</a:t>
            </a:r>
            <a:endParaRPr lang="en-US" sz="2000" dirty="0" smtClean="0"/>
          </a:p>
          <a:p>
            <a:r>
              <a:rPr lang="en-US" sz="2000" dirty="0" smtClean="0"/>
              <a:t>OEM-specific </a:t>
            </a:r>
            <a:r>
              <a:rPr lang="en-US" sz="2000" dirty="0" err="1" smtClean="0"/>
              <a:t>vspec</a:t>
            </a:r>
            <a:r>
              <a:rPr lang="en-US" sz="2000" dirty="0" smtClean="0"/>
              <a:t> file can override the original signal and redefine it.</a:t>
            </a:r>
            <a:endParaRPr lang="en-US" sz="2000" dirty="0" smtClean="0"/>
          </a:p>
        </p:txBody>
      </p:sp>
      <p:cxnSp>
        <p:nvCxnSpPr>
          <p:cNvPr id="155" name="Straight Arrow Connector 154"/>
          <p:cNvCxnSpPr>
            <a:endCxn id="43" idx="0"/>
          </p:cNvCxnSpPr>
          <p:nvPr/>
        </p:nvCxnSpPr>
        <p:spPr>
          <a:xfrm flipH="1">
            <a:off x="1881564" y="1506072"/>
            <a:ext cx="297509" cy="599337"/>
          </a:xfrm>
          <a:prstGeom prst="straightConnector1">
            <a:avLst/>
          </a:prstGeom>
          <a:ln w="19050" cap="rnd">
            <a:solidFill>
              <a:schemeClr val="tx1"/>
            </a:solidFill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9" name="Rounded Rectangle 158"/>
          <p:cNvSpPr/>
          <p:nvPr/>
        </p:nvSpPr>
        <p:spPr>
          <a:xfrm>
            <a:off x="7868358" y="2407901"/>
            <a:ext cx="1713793" cy="435037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008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vss_23.vspec</a:t>
            </a:r>
          </a:p>
        </p:txBody>
      </p:sp>
      <p:sp>
        <p:nvSpPr>
          <p:cNvPr id="158" name="Rounded Rectangle 157"/>
          <p:cNvSpPr/>
          <p:nvPr/>
        </p:nvSpPr>
        <p:spPr>
          <a:xfrm>
            <a:off x="7707141" y="1851436"/>
            <a:ext cx="3856209" cy="646981"/>
          </a:xfrm>
          <a:prstGeom prst="roundRect">
            <a:avLst/>
          </a:prstGeom>
          <a:solidFill>
            <a:srgbClr val="FFFFFF"/>
          </a:solidFill>
          <a:ln w="25400" cap="flat">
            <a:solidFill>
              <a:srgbClr val="4F81BD"/>
            </a:solidFill>
            <a:prstDash val="solid"/>
            <a:beve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ctr">
            <a:spAutoFit/>
          </a:bodyPr>
          <a:lstStyle/>
          <a:p>
            <a:pPr marL="285750" indent="-285750">
              <a:buFontTx/>
              <a:buChar char="-"/>
            </a:pPr>
            <a:r>
              <a:rPr lang="en-US" sz="16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GearChangeMode</a:t>
            </a:r>
            <a: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  <a: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/>
            </a:r>
            <a:b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6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enum</a:t>
            </a:r>
            <a: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: [ "auto", "manual" ]</a:t>
            </a:r>
            <a:endParaRPr lang="en-US" sz="16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3" name="Rounded Rectangle 42"/>
          <p:cNvSpPr/>
          <p:nvPr/>
        </p:nvSpPr>
        <p:spPr>
          <a:xfrm>
            <a:off x="776943" y="2105409"/>
            <a:ext cx="2209241" cy="302492"/>
          </a:xfrm>
          <a:prstGeom prst="roundRect">
            <a:avLst/>
          </a:prstGeom>
          <a:solidFill>
            <a:schemeClr val="bg1"/>
          </a:solidFill>
          <a:ln w="19050">
            <a:solidFill>
              <a:srgbClr val="008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rgbClr val="008000"/>
                </a:solidFill>
              </a:rPr>
              <a:t>Drivetrain</a:t>
            </a:r>
            <a:endParaRPr lang="en-US" sz="1600" dirty="0" smtClean="0">
              <a:solidFill>
                <a:srgbClr val="008000"/>
              </a:solidFill>
            </a:endParaRPr>
          </a:p>
        </p:txBody>
      </p:sp>
      <p:sp>
        <p:nvSpPr>
          <p:cNvPr id="52" name="Rounded Rectangle 51"/>
          <p:cNvSpPr/>
          <p:nvPr/>
        </p:nvSpPr>
        <p:spPr>
          <a:xfrm>
            <a:off x="507903" y="3124200"/>
            <a:ext cx="2747320" cy="692235"/>
          </a:xfrm>
          <a:prstGeom prst="round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err="1" smtClean="0">
                <a:solidFill>
                  <a:schemeClr val="tx1"/>
                </a:solidFill>
              </a:rPr>
              <a:t>GearChangeMode</a:t>
            </a:r>
            <a:endParaRPr lang="en-US" sz="1600" dirty="0" smtClean="0">
              <a:solidFill>
                <a:schemeClr val="tx1"/>
              </a:solidFill>
            </a:endParaRPr>
          </a:p>
          <a:p>
            <a:pPr algn="l"/>
            <a:r>
              <a:rPr lang="en-US" sz="1600" dirty="0" err="1" smtClean="0">
                <a:solidFill>
                  <a:schemeClr val="tx1"/>
                </a:solidFill>
              </a:rPr>
              <a:t>enu</a:t>
            </a:r>
            <a:r>
              <a:rPr lang="en-US" sz="1600" dirty="0" err="1">
                <a:solidFill>
                  <a:schemeClr val="tx1"/>
                </a:solidFill>
              </a:rPr>
              <a:t>m</a:t>
            </a:r>
            <a:r>
              <a:rPr lang="en-US" sz="1600" dirty="0" smtClean="0">
                <a:solidFill>
                  <a:schemeClr val="tx1"/>
                </a:solidFill>
              </a:rPr>
              <a:t>: [ "auto", "manual" ]</a:t>
            </a:r>
            <a:endParaRPr lang="en-US" sz="1600" dirty="0" smtClean="0">
              <a:solidFill>
                <a:schemeClr val="tx1"/>
              </a:solidFill>
            </a:endParaRPr>
          </a:p>
        </p:txBody>
      </p:sp>
      <p:cxnSp>
        <p:nvCxnSpPr>
          <p:cNvPr id="78" name="Straight Arrow Connector 77"/>
          <p:cNvCxnSpPr>
            <a:stCxn id="52" idx="0"/>
            <a:endCxn id="41" idx="2"/>
          </p:cNvCxnSpPr>
          <p:nvPr/>
        </p:nvCxnSpPr>
        <p:spPr>
          <a:xfrm flipV="1">
            <a:off x="1881563" y="2895600"/>
            <a:ext cx="0" cy="228600"/>
          </a:xfrm>
          <a:prstGeom prst="straightConnector1">
            <a:avLst/>
          </a:prstGeom>
          <a:ln w="19050" cap="rnd">
            <a:solidFill>
              <a:schemeClr val="tx1"/>
            </a:solidFill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4" name="Rounded Rectangle 93"/>
          <p:cNvSpPr/>
          <p:nvPr/>
        </p:nvSpPr>
        <p:spPr>
          <a:xfrm>
            <a:off x="7981951" y="4309035"/>
            <a:ext cx="2573172" cy="435037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008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err="1" smtClean="0">
                <a:solidFill>
                  <a:schemeClr val="tx1"/>
                </a:solidFill>
              </a:rPr>
              <a:t>oem_x_proprietary.vspec</a:t>
            </a:r>
            <a:endParaRPr lang="en-US" sz="1600" dirty="0" smtClean="0">
              <a:solidFill>
                <a:schemeClr val="tx1"/>
              </a:solidFill>
            </a:endParaRPr>
          </a:p>
        </p:txBody>
      </p:sp>
      <p:sp>
        <p:nvSpPr>
          <p:cNvPr id="95" name="Rounded Rectangle 94"/>
          <p:cNvSpPr/>
          <p:nvPr/>
        </p:nvSpPr>
        <p:spPr>
          <a:xfrm>
            <a:off x="7707141" y="3200400"/>
            <a:ext cx="3856209" cy="1191811"/>
          </a:xfrm>
          <a:prstGeom prst="roundRect">
            <a:avLst/>
          </a:prstGeom>
          <a:solidFill>
            <a:srgbClr val="FFFFFF"/>
          </a:solidFill>
          <a:ln w="25400" cap="flat">
            <a:solidFill>
              <a:srgbClr val="4F81BD"/>
            </a:solidFill>
            <a:prstDash val="solid"/>
            <a:beve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ctr">
            <a:spAutoFit/>
          </a:bodyPr>
          <a:lstStyle/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#include </a:t>
            </a:r>
            <a: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vss_23.vspec </a:t>
            </a:r>
          </a:p>
          <a:p>
            <a:pPr marL="285750" indent="-285750">
              <a:buFontTx/>
              <a:buChar char="-"/>
            </a:pP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GearChangeMode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  <a:b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enum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: [ "auto", "manual</a:t>
            </a:r>
            <a: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", 		     "semi-auto" 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]</a:t>
            </a:r>
          </a:p>
        </p:txBody>
      </p:sp>
      <p:sp>
        <p:nvSpPr>
          <p:cNvPr id="41" name="Rounded Rectangle 40"/>
          <p:cNvSpPr/>
          <p:nvPr/>
        </p:nvSpPr>
        <p:spPr>
          <a:xfrm>
            <a:off x="783210" y="2593108"/>
            <a:ext cx="2196706" cy="302492"/>
          </a:xfrm>
          <a:prstGeom prst="roundRect">
            <a:avLst/>
          </a:prstGeom>
          <a:solidFill>
            <a:schemeClr val="bg1"/>
          </a:solidFill>
          <a:ln w="19050">
            <a:solidFill>
              <a:srgbClr val="008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rgbClr val="008000"/>
                </a:solidFill>
              </a:rPr>
              <a:t>Transmission</a:t>
            </a:r>
            <a:endParaRPr lang="en-US" sz="1600" dirty="0" smtClean="0">
              <a:solidFill>
                <a:srgbClr val="008000"/>
              </a:solidFill>
            </a:endParaRPr>
          </a:p>
        </p:txBody>
      </p:sp>
      <p:cxnSp>
        <p:nvCxnSpPr>
          <p:cNvPr id="70" name="Straight Arrow Connector 69"/>
          <p:cNvCxnSpPr>
            <a:stCxn id="43" idx="2"/>
            <a:endCxn id="41" idx="0"/>
          </p:cNvCxnSpPr>
          <p:nvPr/>
        </p:nvCxnSpPr>
        <p:spPr>
          <a:xfrm flipH="1">
            <a:off x="1881563" y="2407901"/>
            <a:ext cx="1" cy="185207"/>
          </a:xfrm>
          <a:prstGeom prst="straightConnector1">
            <a:avLst/>
          </a:prstGeom>
          <a:ln w="19050" cap="rnd">
            <a:solidFill>
              <a:schemeClr val="tx1"/>
            </a:solidFill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Rounded Rectangle 72"/>
          <p:cNvSpPr/>
          <p:nvPr/>
        </p:nvSpPr>
        <p:spPr>
          <a:xfrm>
            <a:off x="3835297" y="1905000"/>
            <a:ext cx="3082713" cy="2209800"/>
          </a:xfrm>
          <a:prstGeom prst="roundRect">
            <a:avLst>
              <a:gd name="adj" fmla="val 10178"/>
            </a:avLst>
          </a:prstGeom>
          <a:solidFill>
            <a:schemeClr val="bg1"/>
          </a:solidFill>
          <a:ln w="25400" cap="flat">
            <a:solidFill>
              <a:srgbClr val="4F81BD"/>
            </a:solidFill>
            <a:prstDash val="solid"/>
            <a:beve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ctr">
            <a:noAutofit/>
          </a:bodyPr>
          <a:lstStyle/>
          <a:p>
            <a:pPr marL="0" marR="0" indent="0" algn="l" defTabSz="608012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Helvetica"/>
            </a:endParaRPr>
          </a:p>
        </p:txBody>
      </p:sp>
      <p:sp>
        <p:nvSpPr>
          <p:cNvPr id="75" name="Rounded Rectangle 74"/>
          <p:cNvSpPr/>
          <p:nvPr/>
        </p:nvSpPr>
        <p:spPr>
          <a:xfrm>
            <a:off x="4250290" y="2105409"/>
            <a:ext cx="2209241" cy="302492"/>
          </a:xfrm>
          <a:prstGeom prst="roundRect">
            <a:avLst/>
          </a:prstGeom>
          <a:solidFill>
            <a:schemeClr val="bg1"/>
          </a:solidFill>
          <a:ln w="19050">
            <a:solidFill>
              <a:srgbClr val="008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rgbClr val="008000"/>
                </a:solidFill>
              </a:rPr>
              <a:t>Drivetrain</a:t>
            </a:r>
            <a:endParaRPr lang="en-US" sz="1600" dirty="0" smtClean="0">
              <a:solidFill>
                <a:srgbClr val="008000"/>
              </a:solidFill>
            </a:endParaRPr>
          </a:p>
        </p:txBody>
      </p:sp>
      <p:sp>
        <p:nvSpPr>
          <p:cNvPr id="79" name="Rounded Rectangle 78"/>
          <p:cNvSpPr/>
          <p:nvPr/>
        </p:nvSpPr>
        <p:spPr>
          <a:xfrm>
            <a:off x="3981250" y="3124200"/>
            <a:ext cx="2747320" cy="819986"/>
          </a:xfrm>
          <a:prstGeom prst="round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err="1" smtClean="0">
                <a:solidFill>
                  <a:schemeClr val="tx1"/>
                </a:solidFill>
              </a:rPr>
              <a:t>GearChangeMode</a:t>
            </a:r>
            <a:endParaRPr lang="en-US" sz="1600" dirty="0" smtClean="0">
              <a:solidFill>
                <a:schemeClr val="tx1"/>
              </a:solidFill>
            </a:endParaRPr>
          </a:p>
          <a:p>
            <a:pPr algn="l"/>
            <a:r>
              <a:rPr lang="en-US" sz="1600" dirty="0" err="1" smtClean="0">
                <a:solidFill>
                  <a:schemeClr val="tx1"/>
                </a:solidFill>
              </a:rPr>
              <a:t>enu</a:t>
            </a:r>
            <a:r>
              <a:rPr lang="en-US" sz="1600" dirty="0" err="1">
                <a:solidFill>
                  <a:schemeClr val="tx1"/>
                </a:solidFill>
              </a:rPr>
              <a:t>m</a:t>
            </a:r>
            <a:r>
              <a:rPr lang="en-US" sz="1600" dirty="0" smtClean="0">
                <a:solidFill>
                  <a:schemeClr val="tx1"/>
                </a:solidFill>
              </a:rPr>
              <a:t>: [ "auto", "manual",                       	  "semi-auto" ]</a:t>
            </a:r>
            <a:endParaRPr lang="en-US" sz="1600" dirty="0" smtClean="0">
              <a:solidFill>
                <a:schemeClr val="tx1"/>
              </a:solidFill>
            </a:endParaRPr>
          </a:p>
        </p:txBody>
      </p:sp>
      <p:cxnSp>
        <p:nvCxnSpPr>
          <p:cNvPr id="80" name="Straight Arrow Connector 79"/>
          <p:cNvCxnSpPr>
            <a:stCxn id="79" idx="0"/>
            <a:endCxn id="82" idx="2"/>
          </p:cNvCxnSpPr>
          <p:nvPr/>
        </p:nvCxnSpPr>
        <p:spPr>
          <a:xfrm flipV="1">
            <a:off x="5354910" y="2895600"/>
            <a:ext cx="0" cy="228600"/>
          </a:xfrm>
          <a:prstGeom prst="straightConnector1">
            <a:avLst/>
          </a:prstGeom>
          <a:ln w="19050" cap="rnd">
            <a:solidFill>
              <a:schemeClr val="tx1"/>
            </a:solidFill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Rounded Rectangle 81"/>
          <p:cNvSpPr/>
          <p:nvPr/>
        </p:nvSpPr>
        <p:spPr>
          <a:xfrm>
            <a:off x="4256557" y="2593108"/>
            <a:ext cx="2196706" cy="302492"/>
          </a:xfrm>
          <a:prstGeom prst="roundRect">
            <a:avLst/>
          </a:prstGeom>
          <a:solidFill>
            <a:schemeClr val="bg1"/>
          </a:solidFill>
          <a:ln w="19050">
            <a:solidFill>
              <a:srgbClr val="008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rgbClr val="008000"/>
                </a:solidFill>
              </a:rPr>
              <a:t>Transmission</a:t>
            </a:r>
            <a:endParaRPr lang="en-US" sz="1600" dirty="0" smtClean="0">
              <a:solidFill>
                <a:srgbClr val="008000"/>
              </a:solidFill>
            </a:endParaRPr>
          </a:p>
        </p:txBody>
      </p:sp>
      <p:cxnSp>
        <p:nvCxnSpPr>
          <p:cNvPr id="83" name="Straight Arrow Connector 82"/>
          <p:cNvCxnSpPr>
            <a:stCxn id="75" idx="2"/>
            <a:endCxn id="82" idx="0"/>
          </p:cNvCxnSpPr>
          <p:nvPr/>
        </p:nvCxnSpPr>
        <p:spPr>
          <a:xfrm flipH="1">
            <a:off x="5354910" y="2407901"/>
            <a:ext cx="1" cy="185207"/>
          </a:xfrm>
          <a:prstGeom prst="straightConnector1">
            <a:avLst/>
          </a:prstGeom>
          <a:ln w="19050" cap="rnd">
            <a:solidFill>
              <a:schemeClr val="tx1"/>
            </a:solidFill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Arrow Connector 96"/>
          <p:cNvCxnSpPr>
            <a:stCxn id="75" idx="0"/>
          </p:cNvCxnSpPr>
          <p:nvPr/>
        </p:nvCxnSpPr>
        <p:spPr>
          <a:xfrm flipH="1" flipV="1">
            <a:off x="2179073" y="1506072"/>
            <a:ext cx="3175838" cy="599337"/>
          </a:xfrm>
          <a:prstGeom prst="straightConnector1">
            <a:avLst/>
          </a:prstGeom>
          <a:ln w="19050" cap="rnd">
            <a:solidFill>
              <a:schemeClr val="tx1"/>
            </a:solidFill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23929743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Rounded Rectangle 153"/>
          <p:cNvSpPr/>
          <p:nvPr/>
        </p:nvSpPr>
        <p:spPr>
          <a:xfrm>
            <a:off x="1437791" y="4289362"/>
            <a:ext cx="1604336" cy="435037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008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vss_23.vspec</a:t>
            </a:r>
          </a:p>
        </p:txBody>
      </p:sp>
      <p:sp>
        <p:nvSpPr>
          <p:cNvPr id="156" name="Rounded Rectangle 155"/>
          <p:cNvSpPr/>
          <p:nvPr/>
        </p:nvSpPr>
        <p:spPr>
          <a:xfrm>
            <a:off x="4374989" y="4273635"/>
            <a:ext cx="2573172" cy="435037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008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err="1" smtClean="0">
                <a:solidFill>
                  <a:schemeClr val="tx1"/>
                </a:solidFill>
              </a:rPr>
              <a:t>oem_x_proprietary.vspec</a:t>
            </a:r>
            <a:endParaRPr lang="en-US" sz="1600" dirty="0" smtClean="0">
              <a:solidFill>
                <a:schemeClr val="tx1"/>
              </a:solidFill>
            </a:endParaRPr>
          </a:p>
        </p:txBody>
      </p:sp>
      <p:sp>
        <p:nvSpPr>
          <p:cNvPr id="153" name="Rounded Rectangle 152"/>
          <p:cNvSpPr/>
          <p:nvPr/>
        </p:nvSpPr>
        <p:spPr>
          <a:xfrm>
            <a:off x="698603" y="1905855"/>
            <a:ext cx="3082713" cy="2495531"/>
          </a:xfrm>
          <a:prstGeom prst="roundRect">
            <a:avLst>
              <a:gd name="adj" fmla="val 10178"/>
            </a:avLst>
          </a:prstGeom>
          <a:solidFill>
            <a:schemeClr val="bg1"/>
          </a:solidFill>
          <a:ln w="25400" cap="flat">
            <a:solidFill>
              <a:srgbClr val="4F81BD"/>
            </a:solidFill>
            <a:prstDash val="solid"/>
            <a:beve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ctr">
            <a:spAutoFit/>
          </a:bodyPr>
          <a:lstStyle/>
          <a:p>
            <a:pPr marL="0" marR="0" indent="0" algn="l" defTabSz="608012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Helvetica"/>
            </a:endParaRPr>
          </a:p>
        </p:txBody>
      </p:sp>
      <p:sp>
        <p:nvSpPr>
          <p:cNvPr id="63" name="Rounded Rectangle 62"/>
          <p:cNvSpPr/>
          <p:nvPr/>
        </p:nvSpPr>
        <p:spPr>
          <a:xfrm>
            <a:off x="4115731" y="1890128"/>
            <a:ext cx="3409019" cy="2495531"/>
          </a:xfrm>
          <a:prstGeom prst="roundRect">
            <a:avLst>
              <a:gd name="adj" fmla="val 10178"/>
            </a:avLst>
          </a:prstGeom>
          <a:solidFill>
            <a:schemeClr val="bg1"/>
          </a:solidFill>
          <a:ln w="25400" cap="flat">
            <a:solidFill>
              <a:srgbClr val="4F81BD"/>
            </a:solidFill>
            <a:prstDash val="solid"/>
            <a:beve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ctr">
            <a:spAutoFit/>
          </a:bodyPr>
          <a:lstStyle/>
          <a:p>
            <a:pPr marL="0" marR="0" indent="0" algn="l" defTabSz="608012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Helvetica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Declaring and Defining Attributes</a:t>
            </a:r>
            <a:endParaRPr lang="en-US" dirty="0"/>
          </a:p>
        </p:txBody>
      </p:sp>
      <p:sp>
        <p:nvSpPr>
          <p:cNvPr id="6" name="Shape 39"/>
          <p:cNvSpPr txBox="1">
            <a:spLocks/>
          </p:cNvSpPr>
          <p:nvPr/>
        </p:nvSpPr>
        <p:spPr>
          <a:xfrm>
            <a:off x="579436" y="5410200"/>
            <a:ext cx="10945816" cy="9144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>
            <a:lvl1pPr marL="455612" indent="-455612" defTabSz="608012">
              <a:spcBef>
                <a:spcPts val="700"/>
              </a:spcBef>
              <a:buSzPct val="100000"/>
              <a:buFont typeface="Arial"/>
              <a:buChar char="•"/>
              <a:defRPr sz="3200">
                <a:latin typeface="Arial"/>
                <a:ea typeface="Arial"/>
                <a:cs typeface="Arial"/>
                <a:sym typeface="Arial"/>
              </a:defRPr>
            </a:lvl1pPr>
            <a:lvl2pPr marL="1043214" indent="-433613" defTabSz="608012">
              <a:spcBef>
                <a:spcPts val="700"/>
              </a:spcBef>
              <a:buSzPct val="100000"/>
              <a:buFont typeface="Arial"/>
              <a:buChar char="–"/>
              <a:defRPr sz="3200">
                <a:latin typeface="Arial"/>
                <a:ea typeface="Arial"/>
                <a:cs typeface="Arial"/>
                <a:sym typeface="Arial"/>
              </a:defRPr>
            </a:lvl2pPr>
            <a:lvl3pPr marL="1621894" indent="-404282" defTabSz="608012">
              <a:spcBef>
                <a:spcPts val="700"/>
              </a:spcBef>
              <a:buSzPct val="100000"/>
              <a:buFont typeface="Arial"/>
              <a:buChar char="•"/>
              <a:defRPr sz="3200">
                <a:latin typeface="Arial"/>
                <a:ea typeface="Arial"/>
                <a:cs typeface="Arial"/>
                <a:sym typeface="Arial"/>
              </a:defRPr>
            </a:lvl3pPr>
            <a:lvl4pPr marL="2310764" indent="-485139" defTabSz="608012">
              <a:spcBef>
                <a:spcPts val="700"/>
              </a:spcBef>
              <a:buSzPct val="100000"/>
              <a:buFont typeface="Arial"/>
              <a:buChar char="–"/>
              <a:defRPr sz="3200">
                <a:latin typeface="Arial"/>
                <a:ea typeface="Arial"/>
                <a:cs typeface="Arial"/>
                <a:sym typeface="Arial"/>
              </a:defRPr>
            </a:lvl4pPr>
            <a:lvl5pPr marL="2920364" indent="-485139" defTabSz="608012">
              <a:spcBef>
                <a:spcPts val="700"/>
              </a:spcBef>
              <a:buSzPct val="100000"/>
              <a:buFont typeface="Arial"/>
              <a:buChar char="»"/>
              <a:defRPr sz="3200">
                <a:latin typeface="Arial"/>
                <a:ea typeface="Arial"/>
                <a:cs typeface="Arial"/>
                <a:sym typeface="Arial"/>
              </a:defRPr>
            </a:lvl5pPr>
            <a:lvl6pPr marL="3403789" indent="-360665" defTabSz="608012">
              <a:spcBef>
                <a:spcPts val="700"/>
              </a:spcBef>
              <a:buSzPct val="100000"/>
              <a:buFont typeface="Arial"/>
              <a:buChar char="•"/>
              <a:defRPr sz="3200">
                <a:latin typeface="Arial"/>
                <a:ea typeface="Arial"/>
                <a:cs typeface="Arial"/>
                <a:sym typeface="Arial"/>
              </a:defRPr>
            </a:lvl6pPr>
            <a:lvl7pPr marL="4012414" indent="-360664" defTabSz="608012">
              <a:spcBef>
                <a:spcPts val="700"/>
              </a:spcBef>
              <a:buSzPct val="100000"/>
              <a:buFont typeface="Arial"/>
              <a:buChar char="•"/>
              <a:defRPr sz="3200">
                <a:latin typeface="Arial"/>
                <a:ea typeface="Arial"/>
                <a:cs typeface="Arial"/>
                <a:sym typeface="Arial"/>
              </a:defRPr>
            </a:lvl7pPr>
            <a:lvl8pPr marL="4621038" indent="-360664" defTabSz="608012">
              <a:spcBef>
                <a:spcPts val="700"/>
              </a:spcBef>
              <a:buSzPct val="100000"/>
              <a:buFont typeface="Arial"/>
              <a:buChar char="•"/>
              <a:defRPr sz="3200">
                <a:latin typeface="Arial"/>
                <a:ea typeface="Arial"/>
                <a:cs typeface="Arial"/>
                <a:sym typeface="Arial"/>
              </a:defRPr>
            </a:lvl8pPr>
            <a:lvl9pPr marL="5229662" indent="-360664" defTabSz="608012">
              <a:spcBef>
                <a:spcPts val="700"/>
              </a:spcBef>
              <a:buSzPct val="100000"/>
              <a:buFont typeface="Arial"/>
              <a:buChar char="•"/>
              <a:defRPr sz="3200"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 sz="2000" dirty="0" smtClean="0"/>
              <a:t>Declaration is done as GENIVI-official VSS attribute with a nil default</a:t>
            </a:r>
          </a:p>
          <a:p>
            <a:r>
              <a:rPr lang="en-US" sz="2000" dirty="0" smtClean="0"/>
              <a:t>Declaration is overridden by definition in OEM/project-specific spec file with correct value</a:t>
            </a:r>
          </a:p>
        </p:txBody>
      </p:sp>
      <p:sp>
        <p:nvSpPr>
          <p:cNvPr id="20" name="Rounded Rectangle 19"/>
          <p:cNvSpPr/>
          <p:nvPr/>
        </p:nvSpPr>
        <p:spPr>
          <a:xfrm>
            <a:off x="1646285" y="2236800"/>
            <a:ext cx="1187347" cy="302492"/>
          </a:xfrm>
          <a:prstGeom prst="roundRect">
            <a:avLst/>
          </a:prstGeom>
          <a:solidFill>
            <a:schemeClr val="bg1"/>
          </a:solidFill>
          <a:ln w="19050">
            <a:solidFill>
              <a:srgbClr val="008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rgbClr val="008000"/>
                </a:solidFill>
              </a:rPr>
              <a:t>Attribute</a:t>
            </a:r>
          </a:p>
        </p:txBody>
      </p:sp>
      <p:cxnSp>
        <p:nvCxnSpPr>
          <p:cNvPr id="151" name="Straight Arrow Connector 150"/>
          <p:cNvCxnSpPr>
            <a:stCxn id="76" idx="0"/>
            <a:endCxn id="20" idx="2"/>
          </p:cNvCxnSpPr>
          <p:nvPr/>
        </p:nvCxnSpPr>
        <p:spPr>
          <a:xfrm flipH="1" flipV="1">
            <a:off x="2239959" y="2539292"/>
            <a:ext cx="856672" cy="463082"/>
          </a:xfrm>
          <a:prstGeom prst="straightConnector1">
            <a:avLst/>
          </a:prstGeom>
          <a:ln w="19050" cap="rnd">
            <a:solidFill>
              <a:schemeClr val="tx1"/>
            </a:solidFill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" name="Straight Arrow Connector 154"/>
          <p:cNvCxnSpPr>
            <a:endCxn id="20" idx="0"/>
          </p:cNvCxnSpPr>
          <p:nvPr/>
        </p:nvCxnSpPr>
        <p:spPr>
          <a:xfrm flipH="1">
            <a:off x="2239959" y="1506072"/>
            <a:ext cx="286529" cy="730728"/>
          </a:xfrm>
          <a:prstGeom prst="straightConnector1">
            <a:avLst/>
          </a:prstGeom>
          <a:ln w="19050" cap="rnd">
            <a:solidFill>
              <a:schemeClr val="tx1"/>
            </a:solidFill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9" name="Rounded Rectangle 158"/>
          <p:cNvSpPr/>
          <p:nvPr/>
        </p:nvSpPr>
        <p:spPr>
          <a:xfrm>
            <a:off x="8087434" y="2667000"/>
            <a:ext cx="1713793" cy="435037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008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vss_23.vspec</a:t>
            </a:r>
          </a:p>
        </p:txBody>
      </p:sp>
      <p:sp>
        <p:nvSpPr>
          <p:cNvPr id="158" name="Rounded Rectangle 157"/>
          <p:cNvSpPr/>
          <p:nvPr/>
        </p:nvSpPr>
        <p:spPr>
          <a:xfrm>
            <a:off x="7905750" y="1579022"/>
            <a:ext cx="3581400" cy="1191811"/>
          </a:xfrm>
          <a:prstGeom prst="roundRect">
            <a:avLst/>
          </a:prstGeom>
          <a:solidFill>
            <a:srgbClr val="FFFFFF"/>
          </a:solidFill>
          <a:ln w="25400" cap="flat">
            <a:solidFill>
              <a:srgbClr val="4F81BD"/>
            </a:solidFill>
            <a:prstDash val="solid"/>
            <a:beve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ctr">
            <a:spAutoFit/>
          </a:bodyPr>
          <a:lstStyle/>
          <a:p>
            <a:pPr marL="285750" indent="-285750">
              <a:buFontTx/>
              <a:buChar char="-"/>
            </a:pPr>
            <a:r>
              <a:rPr lang="en-US" sz="16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Chassis.Weight</a:t>
            </a:r>
            <a: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  <a:b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value: 0</a:t>
            </a:r>
          </a:p>
          <a:p>
            <a:pPr marL="285750" indent="-285750">
              <a:buFontTx/>
              <a:buChar char="-"/>
            </a:pPr>
            <a:r>
              <a:rPr lang="en-US" sz="16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Engine.Displacement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/>
            </a:r>
            <a:b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value:0</a:t>
            </a:r>
          </a:p>
        </p:txBody>
      </p:sp>
      <p:sp>
        <p:nvSpPr>
          <p:cNvPr id="76" name="Rounded Rectangle 75"/>
          <p:cNvSpPr/>
          <p:nvPr/>
        </p:nvSpPr>
        <p:spPr>
          <a:xfrm>
            <a:off x="2563231" y="3002374"/>
            <a:ext cx="1066799" cy="302492"/>
          </a:xfrm>
          <a:prstGeom prst="roundRect">
            <a:avLst/>
          </a:prstGeom>
          <a:solidFill>
            <a:schemeClr val="bg1"/>
          </a:solidFill>
          <a:ln w="19050">
            <a:solidFill>
              <a:srgbClr val="008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rgbClr val="008000"/>
                </a:solidFill>
              </a:rPr>
              <a:t>Chassis</a:t>
            </a:r>
          </a:p>
        </p:txBody>
      </p:sp>
      <p:cxnSp>
        <p:nvCxnSpPr>
          <p:cNvPr id="97" name="Straight Arrow Connector 96"/>
          <p:cNvCxnSpPr>
            <a:stCxn id="58" idx="0"/>
          </p:cNvCxnSpPr>
          <p:nvPr/>
        </p:nvCxnSpPr>
        <p:spPr>
          <a:xfrm flipH="1" flipV="1">
            <a:off x="2515725" y="1506072"/>
            <a:ext cx="3145851" cy="730728"/>
          </a:xfrm>
          <a:prstGeom prst="straightConnector1">
            <a:avLst/>
          </a:prstGeom>
          <a:ln w="19050" cap="rnd">
            <a:solidFill>
              <a:schemeClr val="tx1"/>
            </a:solidFill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Rounded Rectangle 42"/>
          <p:cNvSpPr/>
          <p:nvPr/>
        </p:nvSpPr>
        <p:spPr>
          <a:xfrm>
            <a:off x="1141439" y="2999186"/>
            <a:ext cx="930233" cy="302492"/>
          </a:xfrm>
          <a:prstGeom prst="roundRect">
            <a:avLst/>
          </a:prstGeom>
          <a:solidFill>
            <a:schemeClr val="bg1"/>
          </a:solidFill>
          <a:ln w="19050">
            <a:solidFill>
              <a:srgbClr val="008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008000"/>
                </a:solidFill>
              </a:rPr>
              <a:t>E</a:t>
            </a:r>
            <a:r>
              <a:rPr lang="en-US" sz="1600" dirty="0" smtClean="0">
                <a:solidFill>
                  <a:srgbClr val="008000"/>
                </a:solidFill>
              </a:rPr>
              <a:t>ngine</a:t>
            </a:r>
          </a:p>
        </p:txBody>
      </p:sp>
      <p:cxnSp>
        <p:nvCxnSpPr>
          <p:cNvPr id="44" name="Straight Arrow Connector 43"/>
          <p:cNvCxnSpPr>
            <a:stCxn id="43" idx="0"/>
            <a:endCxn id="20" idx="2"/>
          </p:cNvCxnSpPr>
          <p:nvPr/>
        </p:nvCxnSpPr>
        <p:spPr>
          <a:xfrm flipV="1">
            <a:off x="1606556" y="2539292"/>
            <a:ext cx="633403" cy="459894"/>
          </a:xfrm>
          <a:prstGeom prst="straightConnector1">
            <a:avLst/>
          </a:prstGeom>
          <a:ln w="19050" cap="rnd">
            <a:solidFill>
              <a:schemeClr val="tx1"/>
            </a:solidFill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Rounded Rectangle 50"/>
          <p:cNvSpPr/>
          <p:nvPr/>
        </p:nvSpPr>
        <p:spPr>
          <a:xfrm>
            <a:off x="2563231" y="3649575"/>
            <a:ext cx="1066800" cy="485894"/>
          </a:xfrm>
          <a:prstGeom prst="round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Weight:</a:t>
            </a:r>
          </a:p>
          <a:p>
            <a:pPr algn="l"/>
            <a:r>
              <a:rPr lang="en-US" sz="1600" dirty="0" smtClean="0">
                <a:solidFill>
                  <a:schemeClr val="tx1"/>
                </a:solidFill>
              </a:rPr>
              <a:t>value:0</a:t>
            </a:r>
          </a:p>
        </p:txBody>
      </p:sp>
      <p:sp>
        <p:nvSpPr>
          <p:cNvPr id="52" name="Rounded Rectangle 51"/>
          <p:cNvSpPr/>
          <p:nvPr/>
        </p:nvSpPr>
        <p:spPr>
          <a:xfrm>
            <a:off x="844556" y="3649574"/>
            <a:ext cx="1524000" cy="485895"/>
          </a:xfrm>
          <a:prstGeom prst="round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Displacement</a:t>
            </a:r>
          </a:p>
          <a:p>
            <a:pPr algn="l"/>
            <a:r>
              <a:rPr lang="en-US" sz="1600" dirty="0" smtClean="0">
                <a:solidFill>
                  <a:schemeClr val="tx1"/>
                </a:solidFill>
              </a:rPr>
              <a:t>value: 0</a:t>
            </a:r>
          </a:p>
        </p:txBody>
      </p:sp>
      <p:sp>
        <p:nvSpPr>
          <p:cNvPr id="58" name="Rounded Rectangle 57"/>
          <p:cNvSpPr/>
          <p:nvPr/>
        </p:nvSpPr>
        <p:spPr>
          <a:xfrm>
            <a:off x="5067902" y="2236800"/>
            <a:ext cx="1187347" cy="302492"/>
          </a:xfrm>
          <a:prstGeom prst="roundRect">
            <a:avLst/>
          </a:prstGeom>
          <a:solidFill>
            <a:schemeClr val="bg1"/>
          </a:solidFill>
          <a:ln w="19050">
            <a:solidFill>
              <a:srgbClr val="008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rgbClr val="008000"/>
                </a:solidFill>
              </a:rPr>
              <a:t>Attribute</a:t>
            </a:r>
          </a:p>
        </p:txBody>
      </p:sp>
      <p:cxnSp>
        <p:nvCxnSpPr>
          <p:cNvPr id="59" name="Straight Arrow Connector 58"/>
          <p:cNvCxnSpPr>
            <a:stCxn id="61" idx="0"/>
            <a:endCxn id="58" idx="2"/>
          </p:cNvCxnSpPr>
          <p:nvPr/>
        </p:nvCxnSpPr>
        <p:spPr>
          <a:xfrm flipH="1" flipV="1">
            <a:off x="5661576" y="2539292"/>
            <a:ext cx="1024974" cy="453384"/>
          </a:xfrm>
          <a:prstGeom prst="straightConnector1">
            <a:avLst/>
          </a:prstGeom>
          <a:ln w="19050" cap="rnd">
            <a:solidFill>
              <a:schemeClr val="tx1"/>
            </a:solidFill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Rounded Rectangle 60"/>
          <p:cNvSpPr/>
          <p:nvPr/>
        </p:nvSpPr>
        <p:spPr>
          <a:xfrm>
            <a:off x="6153150" y="2992676"/>
            <a:ext cx="1066799" cy="302492"/>
          </a:xfrm>
          <a:prstGeom prst="roundRect">
            <a:avLst/>
          </a:prstGeom>
          <a:solidFill>
            <a:schemeClr val="bg1"/>
          </a:solidFill>
          <a:ln w="19050">
            <a:solidFill>
              <a:srgbClr val="008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rgbClr val="008000"/>
                </a:solidFill>
              </a:rPr>
              <a:t>Chassis</a:t>
            </a:r>
          </a:p>
        </p:txBody>
      </p:sp>
      <p:sp>
        <p:nvSpPr>
          <p:cNvPr id="64" name="Rounded Rectangle 63"/>
          <p:cNvSpPr/>
          <p:nvPr/>
        </p:nvSpPr>
        <p:spPr>
          <a:xfrm>
            <a:off x="4589681" y="2986648"/>
            <a:ext cx="930233" cy="302492"/>
          </a:xfrm>
          <a:prstGeom prst="roundRect">
            <a:avLst/>
          </a:prstGeom>
          <a:solidFill>
            <a:schemeClr val="bg1"/>
          </a:solidFill>
          <a:ln w="19050">
            <a:solidFill>
              <a:srgbClr val="008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008000"/>
                </a:solidFill>
              </a:rPr>
              <a:t>E</a:t>
            </a:r>
            <a:r>
              <a:rPr lang="en-US" sz="1600" dirty="0" smtClean="0">
                <a:solidFill>
                  <a:srgbClr val="008000"/>
                </a:solidFill>
              </a:rPr>
              <a:t>ngine</a:t>
            </a:r>
          </a:p>
        </p:txBody>
      </p:sp>
      <p:cxnSp>
        <p:nvCxnSpPr>
          <p:cNvPr id="65" name="Straight Arrow Connector 64"/>
          <p:cNvCxnSpPr>
            <a:stCxn id="64" idx="0"/>
            <a:endCxn id="58" idx="2"/>
          </p:cNvCxnSpPr>
          <p:nvPr/>
        </p:nvCxnSpPr>
        <p:spPr>
          <a:xfrm flipV="1">
            <a:off x="5054798" y="2539292"/>
            <a:ext cx="606778" cy="447356"/>
          </a:xfrm>
          <a:prstGeom prst="straightConnector1">
            <a:avLst/>
          </a:prstGeom>
          <a:ln w="19050" cap="rnd">
            <a:solidFill>
              <a:schemeClr val="tx1"/>
            </a:solidFill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Arrow Connector 77"/>
          <p:cNvCxnSpPr>
            <a:stCxn id="52" idx="0"/>
            <a:endCxn id="43" idx="2"/>
          </p:cNvCxnSpPr>
          <p:nvPr/>
        </p:nvCxnSpPr>
        <p:spPr>
          <a:xfrm flipV="1">
            <a:off x="1606556" y="3301678"/>
            <a:ext cx="0" cy="347896"/>
          </a:xfrm>
          <a:prstGeom prst="straightConnector1">
            <a:avLst/>
          </a:prstGeom>
          <a:ln w="19050" cap="rnd">
            <a:solidFill>
              <a:schemeClr val="tx1"/>
            </a:solidFill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Arrow Connector 80"/>
          <p:cNvCxnSpPr>
            <a:stCxn id="51" idx="0"/>
            <a:endCxn id="76" idx="2"/>
          </p:cNvCxnSpPr>
          <p:nvPr/>
        </p:nvCxnSpPr>
        <p:spPr>
          <a:xfrm flipV="1">
            <a:off x="3096631" y="3304866"/>
            <a:ext cx="0" cy="344709"/>
          </a:xfrm>
          <a:prstGeom prst="straightConnector1">
            <a:avLst/>
          </a:prstGeom>
          <a:ln w="19050" cap="rnd">
            <a:solidFill>
              <a:schemeClr val="tx1"/>
            </a:solidFill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Arrow Connector 83"/>
          <p:cNvCxnSpPr>
            <a:endCxn id="64" idx="2"/>
          </p:cNvCxnSpPr>
          <p:nvPr/>
        </p:nvCxnSpPr>
        <p:spPr>
          <a:xfrm flipV="1">
            <a:off x="5054798" y="3289140"/>
            <a:ext cx="0" cy="360435"/>
          </a:xfrm>
          <a:prstGeom prst="straightConnector1">
            <a:avLst/>
          </a:prstGeom>
          <a:ln w="19050" cap="rnd">
            <a:solidFill>
              <a:schemeClr val="tx1"/>
            </a:solidFill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Straight Arrow Connector 86"/>
          <p:cNvCxnSpPr>
            <a:endCxn id="61" idx="2"/>
          </p:cNvCxnSpPr>
          <p:nvPr/>
        </p:nvCxnSpPr>
        <p:spPr>
          <a:xfrm flipV="1">
            <a:off x="6686550" y="3295168"/>
            <a:ext cx="0" cy="344709"/>
          </a:xfrm>
          <a:prstGeom prst="straightConnector1">
            <a:avLst/>
          </a:prstGeom>
          <a:ln w="19050" cap="rnd">
            <a:solidFill>
              <a:schemeClr val="tx1"/>
            </a:solidFill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4" name="Rounded Rectangle 93"/>
          <p:cNvSpPr/>
          <p:nvPr/>
        </p:nvSpPr>
        <p:spPr>
          <a:xfrm>
            <a:off x="8058148" y="4747372"/>
            <a:ext cx="2573172" cy="435037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008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err="1" smtClean="0">
                <a:solidFill>
                  <a:schemeClr val="tx1"/>
                </a:solidFill>
              </a:rPr>
              <a:t>oem_x_proprietary.vspec</a:t>
            </a:r>
            <a:endParaRPr lang="en-US" sz="1600" dirty="0" smtClean="0">
              <a:solidFill>
                <a:schemeClr val="tx1"/>
              </a:solidFill>
            </a:endParaRPr>
          </a:p>
        </p:txBody>
      </p:sp>
      <p:sp>
        <p:nvSpPr>
          <p:cNvPr id="95" name="Rounded Rectangle 94"/>
          <p:cNvSpPr/>
          <p:nvPr/>
        </p:nvSpPr>
        <p:spPr>
          <a:xfrm>
            <a:off x="7905750" y="3403357"/>
            <a:ext cx="3581400" cy="1464226"/>
          </a:xfrm>
          <a:prstGeom prst="roundRect">
            <a:avLst/>
          </a:prstGeom>
          <a:solidFill>
            <a:srgbClr val="FFFFFF"/>
          </a:solidFill>
          <a:ln w="25400" cap="flat">
            <a:solidFill>
              <a:srgbClr val="4F81BD"/>
            </a:solidFill>
            <a:prstDash val="solid"/>
            <a:beve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ctr">
            <a:spAutoFit/>
          </a:bodyPr>
          <a:lstStyle/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#include </a:t>
            </a:r>
            <a: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vss_23.vspec </a:t>
            </a:r>
          </a:p>
          <a:p>
            <a:pPr marL="285750" indent="-285750">
              <a:buFontTx/>
              <a:buChar char="-"/>
            </a:pP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Chassis.Weight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  <a:b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value: 1580</a:t>
            </a:r>
            <a:endParaRPr lang="en-US" sz="1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285750" indent="-285750">
              <a:buFontTx/>
              <a:buChar char="-"/>
            </a:pP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Engine.Displacement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/>
            </a:r>
            <a:b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value:3198</a:t>
            </a:r>
            <a:endParaRPr lang="en-US" sz="1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98" name="Rounded Rectangle 97"/>
          <p:cNvSpPr/>
          <p:nvPr/>
        </p:nvSpPr>
        <p:spPr>
          <a:xfrm>
            <a:off x="6000750" y="3649577"/>
            <a:ext cx="1371600" cy="485894"/>
          </a:xfrm>
          <a:prstGeom prst="round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Weight:</a:t>
            </a:r>
          </a:p>
          <a:p>
            <a:pPr algn="l"/>
            <a:r>
              <a:rPr lang="en-US" sz="1600" dirty="0" smtClean="0">
                <a:solidFill>
                  <a:schemeClr val="tx1"/>
                </a:solidFill>
              </a:rPr>
              <a:t>value:1580</a:t>
            </a:r>
          </a:p>
        </p:txBody>
      </p:sp>
      <p:sp>
        <p:nvSpPr>
          <p:cNvPr id="99" name="Rounded Rectangle 98"/>
          <p:cNvSpPr/>
          <p:nvPr/>
        </p:nvSpPr>
        <p:spPr>
          <a:xfrm>
            <a:off x="4282075" y="3649576"/>
            <a:ext cx="1524000" cy="485895"/>
          </a:xfrm>
          <a:prstGeom prst="round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Displacement</a:t>
            </a:r>
          </a:p>
          <a:p>
            <a:pPr algn="l"/>
            <a:r>
              <a:rPr lang="en-US" sz="1600" dirty="0" smtClean="0">
                <a:solidFill>
                  <a:schemeClr val="tx1"/>
                </a:solidFill>
              </a:rPr>
              <a:t>value: 3198</a:t>
            </a:r>
          </a:p>
        </p:txBody>
      </p:sp>
    </p:spTree>
    <p:extLst>
      <p:ext uri="{BB962C8B-B14F-4D97-AF65-F5344CB8AC3E}">
        <p14:creationId xmlns:p14="http://schemas.microsoft.com/office/powerpoint/2010/main" val="2422662612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Generating target specifications</a:t>
            </a:r>
            <a:endParaRPr lang="en-US" dirty="0"/>
          </a:p>
        </p:txBody>
      </p:sp>
      <p:sp>
        <p:nvSpPr>
          <p:cNvPr id="67" name="Rounded Rectangle 66"/>
          <p:cNvSpPr/>
          <p:nvPr/>
        </p:nvSpPr>
        <p:spPr>
          <a:xfrm>
            <a:off x="1447395" y="1819757"/>
            <a:ext cx="1517429" cy="302492"/>
          </a:xfrm>
          <a:prstGeom prst="roundRect">
            <a:avLst/>
          </a:prstGeom>
          <a:solidFill>
            <a:schemeClr val="bg1"/>
          </a:solidFill>
          <a:ln w="19050">
            <a:solidFill>
              <a:srgbClr val="008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err="1" smtClean="0">
                <a:solidFill>
                  <a:schemeClr val="tx1"/>
                </a:solidFill>
              </a:rPr>
              <a:t>root.vspec</a:t>
            </a:r>
            <a:endParaRPr lang="en-US" sz="1600" dirty="0" smtClean="0">
              <a:solidFill>
                <a:schemeClr val="tx1"/>
              </a:solidFill>
            </a:endParaRPr>
          </a:p>
        </p:txBody>
      </p:sp>
      <p:cxnSp>
        <p:nvCxnSpPr>
          <p:cNvPr id="68" name="Straight Arrow Connector 67"/>
          <p:cNvCxnSpPr>
            <a:endCxn id="77" idx="3"/>
          </p:cNvCxnSpPr>
          <p:nvPr/>
        </p:nvCxnSpPr>
        <p:spPr>
          <a:xfrm flipH="1">
            <a:off x="2964826" y="2951628"/>
            <a:ext cx="500467" cy="172005"/>
          </a:xfrm>
          <a:prstGeom prst="straightConnector1">
            <a:avLst/>
          </a:prstGeom>
          <a:ln w="19050">
            <a:solidFill>
              <a:schemeClr val="tx1"/>
            </a:solidFill>
            <a:headEnd type="triangl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Arrow Connector 68"/>
          <p:cNvCxnSpPr>
            <a:stCxn id="73" idx="3"/>
            <a:endCxn id="82" idx="1"/>
          </p:cNvCxnSpPr>
          <p:nvPr/>
        </p:nvCxnSpPr>
        <p:spPr>
          <a:xfrm flipV="1">
            <a:off x="5176434" y="1919077"/>
            <a:ext cx="1072518" cy="917126"/>
          </a:xfrm>
          <a:prstGeom prst="straightConnector1">
            <a:avLst/>
          </a:prstGeom>
          <a:ln w="19050">
            <a:solidFill>
              <a:schemeClr val="tx1"/>
            </a:solidFill>
            <a:headEnd type="none" w="med" len="med"/>
            <a:tailEnd type="triangl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Arrow Connector 69"/>
          <p:cNvCxnSpPr>
            <a:endCxn id="79" idx="3"/>
          </p:cNvCxnSpPr>
          <p:nvPr/>
        </p:nvCxnSpPr>
        <p:spPr>
          <a:xfrm flipH="1" flipV="1">
            <a:off x="2964823" y="2547318"/>
            <a:ext cx="500470" cy="210314"/>
          </a:xfrm>
          <a:prstGeom prst="straightConnector1">
            <a:avLst/>
          </a:prstGeom>
          <a:ln w="19050">
            <a:solidFill>
              <a:schemeClr val="tx1"/>
            </a:solidFill>
            <a:headEnd type="triangl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Rounded Rectangle 70"/>
          <p:cNvSpPr/>
          <p:nvPr/>
        </p:nvSpPr>
        <p:spPr>
          <a:xfrm>
            <a:off x="8572907" y="1676400"/>
            <a:ext cx="1618843" cy="485354"/>
          </a:xfrm>
          <a:prstGeom prst="roundRect">
            <a:avLst/>
          </a:prstGeom>
          <a:solidFill>
            <a:srgbClr val="008000"/>
          </a:solidFill>
          <a:ln w="19050">
            <a:solidFill>
              <a:srgbClr val="242424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bg1"/>
                </a:solidFill>
              </a:rPr>
              <a:t>Markdown</a:t>
            </a:r>
          </a:p>
          <a:p>
            <a:pPr algn="ctr"/>
            <a:r>
              <a:rPr lang="en-US" sz="1600" dirty="0" smtClean="0">
                <a:solidFill>
                  <a:schemeClr val="bg1"/>
                </a:solidFill>
              </a:rPr>
              <a:t>Specification</a:t>
            </a:r>
          </a:p>
        </p:txBody>
      </p:sp>
      <p:cxnSp>
        <p:nvCxnSpPr>
          <p:cNvPr id="72" name="Straight Arrow Connector 71"/>
          <p:cNvCxnSpPr>
            <a:stCxn id="67" idx="3"/>
          </p:cNvCxnSpPr>
          <p:nvPr/>
        </p:nvCxnSpPr>
        <p:spPr>
          <a:xfrm>
            <a:off x="2964824" y="1971003"/>
            <a:ext cx="521062" cy="622523"/>
          </a:xfrm>
          <a:prstGeom prst="straightConnector1">
            <a:avLst/>
          </a:prstGeom>
          <a:ln w="19050">
            <a:solidFill>
              <a:schemeClr val="tx1"/>
            </a:solidFill>
            <a:headEnd type="none" w="med" len="med"/>
            <a:tailEnd type="triangl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Rounded Rectangle 72"/>
          <p:cNvSpPr/>
          <p:nvPr/>
        </p:nvSpPr>
        <p:spPr>
          <a:xfrm>
            <a:off x="3480979" y="2555667"/>
            <a:ext cx="1695455" cy="561072"/>
          </a:xfrm>
          <a:prstGeom prst="roundRect">
            <a:avLst/>
          </a:prstGeom>
          <a:solidFill>
            <a:schemeClr val="bg1"/>
          </a:solidFill>
          <a:ln w="19050">
            <a:solidFill>
              <a:srgbClr val="242424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VSS</a:t>
            </a:r>
            <a:br>
              <a:rPr lang="en-US" sz="1600" dirty="0" smtClean="0">
                <a:solidFill>
                  <a:schemeClr val="tx1"/>
                </a:solidFill>
              </a:rPr>
            </a:br>
            <a:r>
              <a:rPr lang="en-US" sz="1600" dirty="0" smtClean="0">
                <a:solidFill>
                  <a:schemeClr val="tx1"/>
                </a:solidFill>
              </a:rPr>
              <a:t>parser</a:t>
            </a:r>
          </a:p>
        </p:txBody>
      </p:sp>
      <p:cxnSp>
        <p:nvCxnSpPr>
          <p:cNvPr id="74" name="Straight Arrow Connector 73"/>
          <p:cNvCxnSpPr>
            <a:stCxn id="84" idx="1"/>
            <a:endCxn id="73" idx="3"/>
          </p:cNvCxnSpPr>
          <p:nvPr/>
        </p:nvCxnSpPr>
        <p:spPr>
          <a:xfrm flipH="1" flipV="1">
            <a:off x="5176434" y="2836203"/>
            <a:ext cx="1072518" cy="326935"/>
          </a:xfrm>
          <a:prstGeom prst="straightConnector1">
            <a:avLst/>
          </a:prstGeom>
          <a:ln w="19050">
            <a:solidFill>
              <a:schemeClr val="tx1"/>
            </a:solidFill>
            <a:headEnd type="triangl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Arrow Connector 74"/>
          <p:cNvCxnSpPr>
            <a:stCxn id="83" idx="1"/>
            <a:endCxn id="73" idx="3"/>
          </p:cNvCxnSpPr>
          <p:nvPr/>
        </p:nvCxnSpPr>
        <p:spPr>
          <a:xfrm flipH="1">
            <a:off x="5176434" y="2541600"/>
            <a:ext cx="1072518" cy="294603"/>
          </a:xfrm>
          <a:prstGeom prst="straightConnector1">
            <a:avLst/>
          </a:prstGeom>
          <a:ln w="19050">
            <a:solidFill>
              <a:schemeClr val="tx1"/>
            </a:solidFill>
            <a:headEnd type="triangl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Arrow Connector 75"/>
          <p:cNvCxnSpPr>
            <a:endCxn id="80" idx="3"/>
          </p:cNvCxnSpPr>
          <p:nvPr/>
        </p:nvCxnSpPr>
        <p:spPr>
          <a:xfrm flipH="1">
            <a:off x="2964826" y="3078880"/>
            <a:ext cx="521060" cy="621068"/>
          </a:xfrm>
          <a:prstGeom prst="straightConnector1">
            <a:avLst/>
          </a:prstGeom>
          <a:ln w="19050">
            <a:solidFill>
              <a:schemeClr val="tx1"/>
            </a:solidFill>
            <a:headEnd type="triangl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Rounded Rectangle 76"/>
          <p:cNvSpPr/>
          <p:nvPr/>
        </p:nvSpPr>
        <p:spPr>
          <a:xfrm>
            <a:off x="1447394" y="2972387"/>
            <a:ext cx="1517432" cy="302492"/>
          </a:xfrm>
          <a:prstGeom prst="roundRect">
            <a:avLst/>
          </a:prstGeom>
          <a:solidFill>
            <a:schemeClr val="bg1"/>
          </a:solidFill>
          <a:ln w="19050">
            <a:solidFill>
              <a:srgbClr val="008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err="1" smtClean="0">
                <a:solidFill>
                  <a:schemeClr val="tx1"/>
                </a:solidFill>
              </a:rPr>
              <a:t>nav.vspec</a:t>
            </a:r>
            <a:endParaRPr lang="en-US" sz="1600" dirty="0" smtClean="0">
              <a:solidFill>
                <a:schemeClr val="tx1"/>
              </a:solidFill>
            </a:endParaRPr>
          </a:p>
        </p:txBody>
      </p:sp>
      <p:sp>
        <p:nvSpPr>
          <p:cNvPr id="79" name="Rounded Rectangle 78"/>
          <p:cNvSpPr/>
          <p:nvPr/>
        </p:nvSpPr>
        <p:spPr>
          <a:xfrm>
            <a:off x="1447394" y="2396072"/>
            <a:ext cx="1517429" cy="302492"/>
          </a:xfrm>
          <a:prstGeom prst="roundRect">
            <a:avLst/>
          </a:prstGeom>
          <a:solidFill>
            <a:schemeClr val="bg1"/>
          </a:solidFill>
          <a:ln w="19050">
            <a:solidFill>
              <a:srgbClr val="008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err="1" smtClean="0">
                <a:solidFill>
                  <a:schemeClr val="tx1"/>
                </a:solidFill>
              </a:rPr>
              <a:t>engine.vspec</a:t>
            </a:r>
            <a:endParaRPr lang="en-US" sz="1600" dirty="0" smtClean="0">
              <a:solidFill>
                <a:schemeClr val="tx1"/>
              </a:solidFill>
            </a:endParaRPr>
          </a:p>
        </p:txBody>
      </p:sp>
      <p:sp>
        <p:nvSpPr>
          <p:cNvPr id="80" name="Rounded Rectangle 79"/>
          <p:cNvSpPr/>
          <p:nvPr/>
        </p:nvSpPr>
        <p:spPr>
          <a:xfrm>
            <a:off x="1447393" y="3548702"/>
            <a:ext cx="1517433" cy="302492"/>
          </a:xfrm>
          <a:prstGeom prst="roundRect">
            <a:avLst/>
          </a:prstGeom>
          <a:solidFill>
            <a:schemeClr val="bg1"/>
          </a:solidFill>
          <a:ln w="19050">
            <a:solidFill>
              <a:srgbClr val="008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err="1" smtClean="0">
                <a:solidFill>
                  <a:schemeClr val="tx1"/>
                </a:solidFill>
              </a:rPr>
              <a:t>ivi.vspec</a:t>
            </a:r>
            <a:endParaRPr lang="en-US" sz="1600" dirty="0" smtClean="0">
              <a:solidFill>
                <a:schemeClr val="tx1"/>
              </a:solidFill>
            </a:endParaRPr>
          </a:p>
        </p:txBody>
      </p:sp>
      <p:sp>
        <p:nvSpPr>
          <p:cNvPr id="82" name="Rounded Rectangle 81"/>
          <p:cNvSpPr/>
          <p:nvPr/>
        </p:nvSpPr>
        <p:spPr>
          <a:xfrm>
            <a:off x="6248952" y="1676400"/>
            <a:ext cx="1695455" cy="485354"/>
          </a:xfrm>
          <a:prstGeom prst="roundRect">
            <a:avLst/>
          </a:prstGeom>
          <a:solidFill>
            <a:schemeClr val="bg1"/>
          </a:solidFill>
          <a:ln w="19050">
            <a:solidFill>
              <a:srgbClr val="242424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Markdown</a:t>
            </a:r>
          </a:p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generator</a:t>
            </a:r>
          </a:p>
        </p:txBody>
      </p:sp>
      <p:sp>
        <p:nvSpPr>
          <p:cNvPr id="83" name="Rounded Rectangle 82"/>
          <p:cNvSpPr/>
          <p:nvPr/>
        </p:nvSpPr>
        <p:spPr>
          <a:xfrm>
            <a:off x="6248952" y="2298923"/>
            <a:ext cx="1695455" cy="485354"/>
          </a:xfrm>
          <a:prstGeom prst="roundRect">
            <a:avLst/>
          </a:prstGeom>
          <a:solidFill>
            <a:schemeClr val="bg1"/>
          </a:solidFill>
          <a:ln w="19050">
            <a:solidFill>
              <a:srgbClr val="242424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err="1" smtClean="0">
                <a:solidFill>
                  <a:schemeClr val="tx1"/>
                </a:solidFill>
              </a:rPr>
              <a:t>FrancaIDL</a:t>
            </a:r>
            <a:endParaRPr lang="en-US" sz="1600" dirty="0" smtClean="0">
              <a:solidFill>
                <a:schemeClr val="tx1"/>
              </a:solidFill>
            </a:endParaRPr>
          </a:p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generator</a:t>
            </a:r>
          </a:p>
        </p:txBody>
      </p:sp>
      <p:sp>
        <p:nvSpPr>
          <p:cNvPr id="84" name="Rounded Rectangle 83"/>
          <p:cNvSpPr/>
          <p:nvPr/>
        </p:nvSpPr>
        <p:spPr>
          <a:xfrm>
            <a:off x="6248952" y="2920461"/>
            <a:ext cx="1695455" cy="485354"/>
          </a:xfrm>
          <a:prstGeom prst="roundRect">
            <a:avLst/>
          </a:prstGeom>
          <a:solidFill>
            <a:schemeClr val="bg1"/>
          </a:solidFill>
          <a:ln w="19050">
            <a:solidFill>
              <a:srgbClr val="242424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JSON</a:t>
            </a:r>
          </a:p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generator</a:t>
            </a:r>
          </a:p>
        </p:txBody>
      </p:sp>
      <p:sp>
        <p:nvSpPr>
          <p:cNvPr id="85" name="Rounded Rectangle 84"/>
          <p:cNvSpPr/>
          <p:nvPr/>
        </p:nvSpPr>
        <p:spPr>
          <a:xfrm>
            <a:off x="8572907" y="2298923"/>
            <a:ext cx="1618843" cy="485354"/>
          </a:xfrm>
          <a:prstGeom prst="roundRect">
            <a:avLst/>
          </a:prstGeom>
          <a:solidFill>
            <a:srgbClr val="008000"/>
          </a:solidFill>
          <a:ln w="19050">
            <a:solidFill>
              <a:srgbClr val="242424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err="1" smtClean="0">
                <a:solidFill>
                  <a:schemeClr val="bg1"/>
                </a:solidFill>
              </a:rPr>
              <a:t>FrancaIDL</a:t>
            </a:r>
            <a:endParaRPr lang="en-US" sz="1600" dirty="0" smtClean="0">
              <a:solidFill>
                <a:schemeClr val="bg1"/>
              </a:solidFill>
            </a:endParaRPr>
          </a:p>
          <a:p>
            <a:pPr algn="ctr"/>
            <a:r>
              <a:rPr lang="en-US" sz="1600" dirty="0" smtClean="0">
                <a:solidFill>
                  <a:schemeClr val="bg1"/>
                </a:solidFill>
              </a:rPr>
              <a:t>Specification</a:t>
            </a:r>
          </a:p>
        </p:txBody>
      </p:sp>
      <p:sp>
        <p:nvSpPr>
          <p:cNvPr id="86" name="Rounded Rectangle 85"/>
          <p:cNvSpPr/>
          <p:nvPr/>
        </p:nvSpPr>
        <p:spPr>
          <a:xfrm>
            <a:off x="8572907" y="2920461"/>
            <a:ext cx="1618843" cy="485354"/>
          </a:xfrm>
          <a:prstGeom prst="roundRect">
            <a:avLst/>
          </a:prstGeom>
          <a:solidFill>
            <a:srgbClr val="008000"/>
          </a:solidFill>
          <a:ln w="19050">
            <a:solidFill>
              <a:srgbClr val="242424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bg1"/>
                </a:solidFill>
              </a:rPr>
              <a:t>JSON</a:t>
            </a:r>
          </a:p>
          <a:p>
            <a:pPr algn="ctr"/>
            <a:r>
              <a:rPr lang="en-US" sz="1600" dirty="0" smtClean="0">
                <a:solidFill>
                  <a:schemeClr val="bg1"/>
                </a:solidFill>
              </a:rPr>
              <a:t>Specification</a:t>
            </a:r>
          </a:p>
        </p:txBody>
      </p:sp>
      <p:cxnSp>
        <p:nvCxnSpPr>
          <p:cNvPr id="87" name="Straight Arrow Connector 86"/>
          <p:cNvCxnSpPr>
            <a:stCxn id="82" idx="3"/>
            <a:endCxn id="71" idx="1"/>
          </p:cNvCxnSpPr>
          <p:nvPr/>
        </p:nvCxnSpPr>
        <p:spPr>
          <a:xfrm>
            <a:off x="7944407" y="1919077"/>
            <a:ext cx="628500" cy="0"/>
          </a:xfrm>
          <a:prstGeom prst="straightConnector1">
            <a:avLst/>
          </a:prstGeom>
          <a:ln w="19050">
            <a:solidFill>
              <a:schemeClr val="tx1"/>
            </a:solidFill>
            <a:headEnd type="none" w="med" len="med"/>
            <a:tailEnd type="triangl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traight Arrow Connector 87"/>
          <p:cNvCxnSpPr>
            <a:stCxn id="83" idx="3"/>
            <a:endCxn id="85" idx="1"/>
          </p:cNvCxnSpPr>
          <p:nvPr/>
        </p:nvCxnSpPr>
        <p:spPr>
          <a:xfrm>
            <a:off x="7944407" y="2541600"/>
            <a:ext cx="628500" cy="0"/>
          </a:xfrm>
          <a:prstGeom prst="straightConnector1">
            <a:avLst/>
          </a:prstGeom>
          <a:ln w="19050">
            <a:solidFill>
              <a:schemeClr val="tx1"/>
            </a:solidFill>
            <a:headEnd type="none" w="med" len="med"/>
            <a:tailEnd type="triangl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Arrow Connector 88"/>
          <p:cNvCxnSpPr>
            <a:stCxn id="84" idx="3"/>
            <a:endCxn id="86" idx="1"/>
          </p:cNvCxnSpPr>
          <p:nvPr/>
        </p:nvCxnSpPr>
        <p:spPr>
          <a:xfrm>
            <a:off x="7944407" y="3163138"/>
            <a:ext cx="628500" cy="0"/>
          </a:xfrm>
          <a:prstGeom prst="straightConnector1">
            <a:avLst/>
          </a:prstGeom>
          <a:ln w="19050">
            <a:solidFill>
              <a:schemeClr val="tx1"/>
            </a:solidFill>
            <a:headEnd type="none" w="med" len="med"/>
            <a:tailEnd type="triangl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0" name="Shape 39"/>
          <p:cNvSpPr txBox="1">
            <a:spLocks/>
          </p:cNvSpPr>
          <p:nvPr/>
        </p:nvSpPr>
        <p:spPr>
          <a:xfrm>
            <a:off x="579436" y="4572000"/>
            <a:ext cx="10945816" cy="16001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>
            <a:lvl1pPr marL="455612" indent="-455612" defTabSz="608012">
              <a:spcBef>
                <a:spcPts val="700"/>
              </a:spcBef>
              <a:buSzPct val="100000"/>
              <a:buFont typeface="Arial"/>
              <a:buChar char="•"/>
              <a:defRPr sz="3200">
                <a:latin typeface="Arial"/>
                <a:ea typeface="Arial"/>
                <a:cs typeface="Arial"/>
                <a:sym typeface="Arial"/>
              </a:defRPr>
            </a:lvl1pPr>
            <a:lvl2pPr marL="1043214" indent="-433613" defTabSz="608012">
              <a:spcBef>
                <a:spcPts val="700"/>
              </a:spcBef>
              <a:buSzPct val="100000"/>
              <a:buFont typeface="Arial"/>
              <a:buChar char="–"/>
              <a:defRPr sz="3200">
                <a:latin typeface="Arial"/>
                <a:ea typeface="Arial"/>
                <a:cs typeface="Arial"/>
                <a:sym typeface="Arial"/>
              </a:defRPr>
            </a:lvl2pPr>
            <a:lvl3pPr marL="1621894" indent="-404282" defTabSz="608012">
              <a:spcBef>
                <a:spcPts val="700"/>
              </a:spcBef>
              <a:buSzPct val="100000"/>
              <a:buFont typeface="Arial"/>
              <a:buChar char="•"/>
              <a:defRPr sz="3200">
                <a:latin typeface="Arial"/>
                <a:ea typeface="Arial"/>
                <a:cs typeface="Arial"/>
                <a:sym typeface="Arial"/>
              </a:defRPr>
            </a:lvl3pPr>
            <a:lvl4pPr marL="2310764" indent="-485139" defTabSz="608012">
              <a:spcBef>
                <a:spcPts val="700"/>
              </a:spcBef>
              <a:buSzPct val="100000"/>
              <a:buFont typeface="Arial"/>
              <a:buChar char="–"/>
              <a:defRPr sz="3200">
                <a:latin typeface="Arial"/>
                <a:ea typeface="Arial"/>
                <a:cs typeface="Arial"/>
                <a:sym typeface="Arial"/>
              </a:defRPr>
            </a:lvl4pPr>
            <a:lvl5pPr marL="2920364" indent="-485139" defTabSz="608012">
              <a:spcBef>
                <a:spcPts val="700"/>
              </a:spcBef>
              <a:buSzPct val="100000"/>
              <a:buFont typeface="Arial"/>
              <a:buChar char="»"/>
              <a:defRPr sz="3200">
                <a:latin typeface="Arial"/>
                <a:ea typeface="Arial"/>
                <a:cs typeface="Arial"/>
                <a:sym typeface="Arial"/>
              </a:defRPr>
            </a:lvl5pPr>
            <a:lvl6pPr marL="3403789" indent="-360665" defTabSz="608012">
              <a:spcBef>
                <a:spcPts val="700"/>
              </a:spcBef>
              <a:buSzPct val="100000"/>
              <a:buFont typeface="Arial"/>
              <a:buChar char="•"/>
              <a:defRPr sz="3200">
                <a:latin typeface="Arial"/>
                <a:ea typeface="Arial"/>
                <a:cs typeface="Arial"/>
                <a:sym typeface="Arial"/>
              </a:defRPr>
            </a:lvl6pPr>
            <a:lvl7pPr marL="4012414" indent="-360664" defTabSz="608012">
              <a:spcBef>
                <a:spcPts val="700"/>
              </a:spcBef>
              <a:buSzPct val="100000"/>
              <a:buFont typeface="Arial"/>
              <a:buChar char="•"/>
              <a:defRPr sz="3200">
                <a:latin typeface="Arial"/>
                <a:ea typeface="Arial"/>
                <a:cs typeface="Arial"/>
                <a:sym typeface="Arial"/>
              </a:defRPr>
            </a:lvl7pPr>
            <a:lvl8pPr marL="4621038" indent="-360664" defTabSz="608012">
              <a:spcBef>
                <a:spcPts val="700"/>
              </a:spcBef>
              <a:buSzPct val="100000"/>
              <a:buFont typeface="Arial"/>
              <a:buChar char="•"/>
              <a:defRPr sz="3200">
                <a:latin typeface="Arial"/>
                <a:ea typeface="Arial"/>
                <a:cs typeface="Arial"/>
                <a:sym typeface="Arial"/>
              </a:defRPr>
            </a:lvl8pPr>
            <a:lvl9pPr marL="5229662" indent="-360664" defTabSz="608012">
              <a:spcBef>
                <a:spcPts val="700"/>
              </a:spcBef>
              <a:buSzPct val="100000"/>
              <a:buFont typeface="Arial"/>
              <a:buChar char="•"/>
              <a:defRPr sz="3200"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 sz="2000" dirty="0" smtClean="0"/>
              <a:t>Parser loads and interprets specification files</a:t>
            </a:r>
          </a:p>
          <a:p>
            <a:r>
              <a:rPr lang="en-US" sz="2000" dirty="0" smtClean="0"/>
              <a:t>Generators produces target documents and specifications</a:t>
            </a:r>
          </a:p>
          <a:p>
            <a:r>
              <a:rPr lang="en-US" sz="2000" dirty="0" smtClean="0"/>
              <a:t>Targets can be used as input to production projects and other organizations</a:t>
            </a:r>
          </a:p>
          <a:p>
            <a:r>
              <a:rPr lang="en-US" sz="2000" dirty="0" smtClean="0"/>
              <a:t>Additional generators can be added as needed.</a:t>
            </a:r>
          </a:p>
        </p:txBody>
      </p:sp>
      <p:cxnSp>
        <p:nvCxnSpPr>
          <p:cNvPr id="96" name="Straight Arrow Connector 95"/>
          <p:cNvCxnSpPr>
            <a:stCxn id="97" idx="1"/>
            <a:endCxn id="73" idx="3"/>
          </p:cNvCxnSpPr>
          <p:nvPr/>
        </p:nvCxnSpPr>
        <p:spPr>
          <a:xfrm flipH="1" flipV="1">
            <a:off x="5176434" y="2836203"/>
            <a:ext cx="1072518" cy="980142"/>
          </a:xfrm>
          <a:prstGeom prst="straightConnector1">
            <a:avLst/>
          </a:prstGeom>
          <a:ln w="19050">
            <a:solidFill>
              <a:schemeClr val="tx1"/>
            </a:solidFill>
            <a:headEnd type="triangl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7" name="Rounded Rectangle 96"/>
          <p:cNvSpPr/>
          <p:nvPr/>
        </p:nvSpPr>
        <p:spPr>
          <a:xfrm>
            <a:off x="6248952" y="3573668"/>
            <a:ext cx="1695455" cy="485354"/>
          </a:xfrm>
          <a:prstGeom prst="roundRect">
            <a:avLst/>
          </a:prstGeom>
          <a:solidFill>
            <a:schemeClr val="bg1"/>
          </a:solidFill>
          <a:ln w="19050">
            <a:solidFill>
              <a:srgbClr val="242424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…</a:t>
            </a:r>
          </a:p>
        </p:txBody>
      </p:sp>
      <p:sp>
        <p:nvSpPr>
          <p:cNvPr id="134" name="Rounded Rectangle 133"/>
          <p:cNvSpPr/>
          <p:nvPr/>
        </p:nvSpPr>
        <p:spPr>
          <a:xfrm>
            <a:off x="8572907" y="3573668"/>
            <a:ext cx="1618843" cy="485354"/>
          </a:xfrm>
          <a:prstGeom prst="roundRect">
            <a:avLst/>
          </a:prstGeom>
          <a:solidFill>
            <a:srgbClr val="008000"/>
          </a:solidFill>
          <a:ln w="19050">
            <a:solidFill>
              <a:srgbClr val="242424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bg1"/>
                </a:solidFill>
              </a:rPr>
              <a:t>…</a:t>
            </a:r>
          </a:p>
        </p:txBody>
      </p:sp>
      <p:cxnSp>
        <p:nvCxnSpPr>
          <p:cNvPr id="135" name="Straight Arrow Connector 134"/>
          <p:cNvCxnSpPr>
            <a:stCxn id="97" idx="3"/>
            <a:endCxn id="134" idx="1"/>
          </p:cNvCxnSpPr>
          <p:nvPr/>
        </p:nvCxnSpPr>
        <p:spPr>
          <a:xfrm>
            <a:off x="7944407" y="3816345"/>
            <a:ext cx="628500" cy="0"/>
          </a:xfrm>
          <a:prstGeom prst="straightConnector1">
            <a:avLst/>
          </a:prstGeom>
          <a:ln w="19050">
            <a:solidFill>
              <a:schemeClr val="tx1"/>
            </a:solidFill>
            <a:headEnd type="none" w="med" len="med"/>
            <a:tailEnd type="triangl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84703978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Release management</a:t>
            </a:r>
            <a:endParaRPr lang="en-US" dirty="0"/>
          </a:p>
        </p:txBody>
      </p:sp>
      <p:sp>
        <p:nvSpPr>
          <p:cNvPr id="67" name="Rounded Rectangle 66"/>
          <p:cNvSpPr/>
          <p:nvPr/>
        </p:nvSpPr>
        <p:spPr>
          <a:xfrm>
            <a:off x="895350" y="3197156"/>
            <a:ext cx="752911" cy="302492"/>
          </a:xfrm>
          <a:prstGeom prst="roundRect">
            <a:avLst/>
          </a:prstGeom>
          <a:solidFill>
            <a:schemeClr val="bg1"/>
          </a:solidFill>
          <a:ln w="19050">
            <a:solidFill>
              <a:srgbClr val="008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PR#1</a:t>
            </a:r>
          </a:p>
        </p:txBody>
      </p:sp>
      <p:cxnSp>
        <p:nvCxnSpPr>
          <p:cNvPr id="68" name="Straight Arrow Connector 67"/>
          <p:cNvCxnSpPr>
            <a:stCxn id="71" idx="2"/>
          </p:cNvCxnSpPr>
          <p:nvPr/>
        </p:nvCxnSpPr>
        <p:spPr>
          <a:xfrm>
            <a:off x="2095240" y="1973092"/>
            <a:ext cx="0" cy="234290"/>
          </a:xfrm>
          <a:prstGeom prst="straightConnector1">
            <a:avLst/>
          </a:prstGeom>
          <a:ln w="19050">
            <a:solidFill>
              <a:schemeClr val="tx1"/>
            </a:solidFill>
            <a:headEnd type="triangl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Rounded Rectangle 70"/>
          <p:cNvSpPr/>
          <p:nvPr/>
        </p:nvSpPr>
        <p:spPr>
          <a:xfrm>
            <a:off x="1690529" y="1592092"/>
            <a:ext cx="809422" cy="381000"/>
          </a:xfrm>
          <a:prstGeom prst="roundRect">
            <a:avLst/>
          </a:prstGeom>
          <a:solidFill>
            <a:srgbClr val="008000"/>
          </a:solidFill>
          <a:ln w="19050">
            <a:solidFill>
              <a:srgbClr val="242424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bg1"/>
                </a:solidFill>
              </a:rPr>
              <a:t>V1</a:t>
            </a:r>
          </a:p>
        </p:txBody>
      </p:sp>
      <p:cxnSp>
        <p:nvCxnSpPr>
          <p:cNvPr id="72" name="Straight Arrow Connector 71"/>
          <p:cNvCxnSpPr/>
          <p:nvPr/>
        </p:nvCxnSpPr>
        <p:spPr>
          <a:xfrm>
            <a:off x="1276350" y="2206556"/>
            <a:ext cx="9448800" cy="0"/>
          </a:xfrm>
          <a:prstGeom prst="straightConnector1">
            <a:avLst/>
          </a:prstGeom>
          <a:ln w="19050">
            <a:solidFill>
              <a:schemeClr val="tx1"/>
            </a:solidFill>
            <a:headEnd type="none" w="med" len="med"/>
            <a:tailEnd type="triangl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Rounded Rectangle 72"/>
          <p:cNvSpPr/>
          <p:nvPr/>
        </p:nvSpPr>
        <p:spPr>
          <a:xfrm>
            <a:off x="579436" y="2035377"/>
            <a:ext cx="963849" cy="342357"/>
          </a:xfrm>
          <a:prstGeom prst="roundRect">
            <a:avLst/>
          </a:prstGeom>
          <a:solidFill>
            <a:schemeClr val="bg1"/>
          </a:solidFill>
          <a:ln w="19050">
            <a:solidFill>
              <a:srgbClr val="242424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master</a:t>
            </a:r>
          </a:p>
        </p:txBody>
      </p:sp>
      <p:sp>
        <p:nvSpPr>
          <p:cNvPr id="90" name="Shape 39"/>
          <p:cNvSpPr txBox="1">
            <a:spLocks/>
          </p:cNvSpPr>
          <p:nvPr/>
        </p:nvSpPr>
        <p:spPr>
          <a:xfrm>
            <a:off x="579436" y="4572000"/>
            <a:ext cx="10945816" cy="16001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>
            <a:lvl1pPr marL="455612" indent="-455612" defTabSz="608012">
              <a:spcBef>
                <a:spcPts val="700"/>
              </a:spcBef>
              <a:buSzPct val="100000"/>
              <a:buFont typeface="Arial"/>
              <a:buChar char="•"/>
              <a:defRPr sz="3200">
                <a:latin typeface="Arial"/>
                <a:ea typeface="Arial"/>
                <a:cs typeface="Arial"/>
                <a:sym typeface="Arial"/>
              </a:defRPr>
            </a:lvl1pPr>
            <a:lvl2pPr marL="1043214" indent="-433613" defTabSz="608012">
              <a:spcBef>
                <a:spcPts val="700"/>
              </a:spcBef>
              <a:buSzPct val="100000"/>
              <a:buFont typeface="Arial"/>
              <a:buChar char="–"/>
              <a:defRPr sz="3200">
                <a:latin typeface="Arial"/>
                <a:ea typeface="Arial"/>
                <a:cs typeface="Arial"/>
                <a:sym typeface="Arial"/>
              </a:defRPr>
            </a:lvl2pPr>
            <a:lvl3pPr marL="1621894" indent="-404282" defTabSz="608012">
              <a:spcBef>
                <a:spcPts val="700"/>
              </a:spcBef>
              <a:buSzPct val="100000"/>
              <a:buFont typeface="Arial"/>
              <a:buChar char="•"/>
              <a:defRPr sz="3200">
                <a:latin typeface="Arial"/>
                <a:ea typeface="Arial"/>
                <a:cs typeface="Arial"/>
                <a:sym typeface="Arial"/>
              </a:defRPr>
            </a:lvl3pPr>
            <a:lvl4pPr marL="2310764" indent="-485139" defTabSz="608012">
              <a:spcBef>
                <a:spcPts val="700"/>
              </a:spcBef>
              <a:buSzPct val="100000"/>
              <a:buFont typeface="Arial"/>
              <a:buChar char="–"/>
              <a:defRPr sz="3200">
                <a:latin typeface="Arial"/>
                <a:ea typeface="Arial"/>
                <a:cs typeface="Arial"/>
                <a:sym typeface="Arial"/>
              </a:defRPr>
            </a:lvl4pPr>
            <a:lvl5pPr marL="2920364" indent="-485139" defTabSz="608012">
              <a:spcBef>
                <a:spcPts val="700"/>
              </a:spcBef>
              <a:buSzPct val="100000"/>
              <a:buFont typeface="Arial"/>
              <a:buChar char="»"/>
              <a:defRPr sz="3200">
                <a:latin typeface="Arial"/>
                <a:ea typeface="Arial"/>
                <a:cs typeface="Arial"/>
                <a:sym typeface="Arial"/>
              </a:defRPr>
            </a:lvl5pPr>
            <a:lvl6pPr marL="3403789" indent="-360665" defTabSz="608012">
              <a:spcBef>
                <a:spcPts val="700"/>
              </a:spcBef>
              <a:buSzPct val="100000"/>
              <a:buFont typeface="Arial"/>
              <a:buChar char="•"/>
              <a:defRPr sz="3200">
                <a:latin typeface="Arial"/>
                <a:ea typeface="Arial"/>
                <a:cs typeface="Arial"/>
                <a:sym typeface="Arial"/>
              </a:defRPr>
            </a:lvl6pPr>
            <a:lvl7pPr marL="4012414" indent="-360664" defTabSz="608012">
              <a:spcBef>
                <a:spcPts val="700"/>
              </a:spcBef>
              <a:buSzPct val="100000"/>
              <a:buFont typeface="Arial"/>
              <a:buChar char="•"/>
              <a:defRPr sz="3200">
                <a:latin typeface="Arial"/>
                <a:ea typeface="Arial"/>
                <a:cs typeface="Arial"/>
                <a:sym typeface="Arial"/>
              </a:defRPr>
            </a:lvl7pPr>
            <a:lvl8pPr marL="4621038" indent="-360664" defTabSz="608012">
              <a:spcBef>
                <a:spcPts val="700"/>
              </a:spcBef>
              <a:buSzPct val="100000"/>
              <a:buFont typeface="Arial"/>
              <a:buChar char="•"/>
              <a:defRPr sz="3200">
                <a:latin typeface="Arial"/>
                <a:ea typeface="Arial"/>
                <a:cs typeface="Arial"/>
                <a:sym typeface="Arial"/>
              </a:defRPr>
            </a:lvl8pPr>
            <a:lvl9pPr marL="5229662" indent="-360664" defTabSz="608012">
              <a:spcBef>
                <a:spcPts val="700"/>
              </a:spcBef>
              <a:buSzPct val="100000"/>
              <a:buFont typeface="Arial"/>
              <a:buChar char="•"/>
              <a:defRPr sz="3200"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 sz="2000" dirty="0" smtClean="0"/>
              <a:t>Pull requests submitted by anyone</a:t>
            </a:r>
          </a:p>
          <a:p>
            <a:r>
              <a:rPr lang="en-US" sz="2000" dirty="0" smtClean="0"/>
              <a:t>Mail discussion on </a:t>
            </a:r>
            <a:r>
              <a:rPr lang="en-US" sz="2000" dirty="0" err="1" smtClean="0"/>
              <a:t>genivi</a:t>
            </a:r>
            <a:r>
              <a:rPr lang="en-US" sz="2000" dirty="0" smtClean="0"/>
              <a:t>-projects list to approve request into develop branch</a:t>
            </a:r>
          </a:p>
          <a:p>
            <a:r>
              <a:rPr lang="en-US" sz="2000" dirty="0" smtClean="0"/>
              <a:t>Develop branch merged into master prior to tagged release</a:t>
            </a:r>
          </a:p>
          <a:p>
            <a:r>
              <a:rPr lang="en-US" sz="2000" dirty="0" smtClean="0"/>
              <a:t>Major number changes when existing tree structure is changed</a:t>
            </a:r>
          </a:p>
        </p:txBody>
      </p:sp>
      <p:sp>
        <p:nvSpPr>
          <p:cNvPr id="39" name="Rounded Rectangle 38"/>
          <p:cNvSpPr/>
          <p:nvPr/>
        </p:nvSpPr>
        <p:spPr>
          <a:xfrm>
            <a:off x="4276928" y="1599388"/>
            <a:ext cx="809422" cy="381000"/>
          </a:xfrm>
          <a:prstGeom prst="roundRect">
            <a:avLst/>
          </a:prstGeom>
          <a:solidFill>
            <a:srgbClr val="008000"/>
          </a:solidFill>
          <a:ln w="19050">
            <a:solidFill>
              <a:srgbClr val="242424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bg1"/>
                </a:solidFill>
              </a:rPr>
              <a:t>V2</a:t>
            </a:r>
          </a:p>
        </p:txBody>
      </p:sp>
      <p:sp>
        <p:nvSpPr>
          <p:cNvPr id="40" name="Rounded Rectangle 39"/>
          <p:cNvSpPr/>
          <p:nvPr/>
        </p:nvSpPr>
        <p:spPr>
          <a:xfrm>
            <a:off x="7895819" y="1592092"/>
            <a:ext cx="809422" cy="381000"/>
          </a:xfrm>
          <a:prstGeom prst="roundRect">
            <a:avLst/>
          </a:prstGeom>
          <a:solidFill>
            <a:srgbClr val="008000"/>
          </a:solidFill>
          <a:ln w="19050">
            <a:solidFill>
              <a:srgbClr val="242424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bg1"/>
                </a:solidFill>
              </a:rPr>
              <a:t>V3</a:t>
            </a:r>
          </a:p>
        </p:txBody>
      </p:sp>
      <p:sp>
        <p:nvSpPr>
          <p:cNvPr id="41" name="Rounded Rectangle 40"/>
          <p:cNvSpPr/>
          <p:nvPr/>
        </p:nvSpPr>
        <p:spPr>
          <a:xfrm>
            <a:off x="9696652" y="1591281"/>
            <a:ext cx="809422" cy="381000"/>
          </a:xfrm>
          <a:prstGeom prst="roundRect">
            <a:avLst/>
          </a:prstGeom>
          <a:solidFill>
            <a:srgbClr val="008000"/>
          </a:solidFill>
          <a:ln w="19050">
            <a:solidFill>
              <a:srgbClr val="242424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bg1"/>
                </a:solidFill>
              </a:rPr>
              <a:t>V4</a:t>
            </a:r>
          </a:p>
        </p:txBody>
      </p:sp>
      <p:cxnSp>
        <p:nvCxnSpPr>
          <p:cNvPr id="42" name="Straight Arrow Connector 41"/>
          <p:cNvCxnSpPr/>
          <p:nvPr/>
        </p:nvCxnSpPr>
        <p:spPr>
          <a:xfrm>
            <a:off x="1276349" y="2816156"/>
            <a:ext cx="9448800" cy="0"/>
          </a:xfrm>
          <a:prstGeom prst="straightConnector1">
            <a:avLst/>
          </a:prstGeom>
          <a:ln w="19050">
            <a:solidFill>
              <a:schemeClr val="tx1"/>
            </a:solidFill>
            <a:headEnd type="none" w="med" len="med"/>
            <a:tailEnd type="triangl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Rounded Rectangle 42"/>
          <p:cNvSpPr/>
          <p:nvPr/>
        </p:nvSpPr>
        <p:spPr>
          <a:xfrm>
            <a:off x="579435" y="2644977"/>
            <a:ext cx="963849" cy="342357"/>
          </a:xfrm>
          <a:prstGeom prst="roundRect">
            <a:avLst/>
          </a:prstGeom>
          <a:solidFill>
            <a:schemeClr val="bg1"/>
          </a:solidFill>
          <a:ln w="19050">
            <a:solidFill>
              <a:srgbClr val="242424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develop</a:t>
            </a:r>
          </a:p>
        </p:txBody>
      </p:sp>
      <p:sp>
        <p:nvSpPr>
          <p:cNvPr id="44" name="Rounded Rectangle 43"/>
          <p:cNvSpPr/>
          <p:nvPr/>
        </p:nvSpPr>
        <p:spPr>
          <a:xfrm>
            <a:off x="1352550" y="3652048"/>
            <a:ext cx="905311" cy="538952"/>
          </a:xfrm>
          <a:prstGeom prst="roundRect">
            <a:avLst/>
          </a:prstGeom>
          <a:solidFill>
            <a:schemeClr val="bg1"/>
          </a:solidFill>
          <a:ln w="19050">
            <a:solidFill>
              <a:srgbClr val="008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Mail thread</a:t>
            </a:r>
          </a:p>
        </p:txBody>
      </p:sp>
      <p:cxnSp>
        <p:nvCxnSpPr>
          <p:cNvPr id="14" name="Elbow Connector 13"/>
          <p:cNvCxnSpPr>
            <a:stCxn id="67" idx="3"/>
            <a:endCxn id="44" idx="0"/>
          </p:cNvCxnSpPr>
          <p:nvPr/>
        </p:nvCxnSpPr>
        <p:spPr>
          <a:xfrm>
            <a:off x="1648261" y="3348402"/>
            <a:ext cx="156945" cy="303646"/>
          </a:xfrm>
          <a:prstGeom prst="bentConnector2">
            <a:avLst/>
          </a:prstGeom>
          <a:noFill/>
          <a:ln w="19050" cap="flat">
            <a:solidFill>
              <a:schemeClr val="tx1"/>
            </a:solidFill>
            <a:prstDash val="solid"/>
            <a:bevel/>
            <a:headEnd type="none" w="med" len="med"/>
            <a:tailEnd type="triangle" w="med" len="med"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47" name="Elbow Connector 46"/>
          <p:cNvCxnSpPr>
            <a:stCxn id="44" idx="3"/>
          </p:cNvCxnSpPr>
          <p:nvPr/>
        </p:nvCxnSpPr>
        <p:spPr>
          <a:xfrm flipV="1">
            <a:off x="2257861" y="2816156"/>
            <a:ext cx="199791" cy="1105368"/>
          </a:xfrm>
          <a:prstGeom prst="bentConnector2">
            <a:avLst/>
          </a:prstGeom>
          <a:noFill/>
          <a:ln w="19050" cap="flat">
            <a:solidFill>
              <a:schemeClr val="tx1"/>
            </a:solidFill>
            <a:prstDash val="solid"/>
            <a:bevel/>
            <a:headEnd type="none" w="med" len="med"/>
            <a:tailEnd type="triangle" w="med" len="med"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51" name="Rounded Rectangle 50"/>
          <p:cNvSpPr/>
          <p:nvPr/>
        </p:nvSpPr>
        <p:spPr>
          <a:xfrm>
            <a:off x="2624673" y="3197156"/>
            <a:ext cx="752911" cy="302492"/>
          </a:xfrm>
          <a:prstGeom prst="roundRect">
            <a:avLst/>
          </a:prstGeom>
          <a:solidFill>
            <a:schemeClr val="bg1"/>
          </a:solidFill>
          <a:ln w="19050">
            <a:solidFill>
              <a:srgbClr val="008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PR#2</a:t>
            </a:r>
          </a:p>
        </p:txBody>
      </p:sp>
      <p:sp>
        <p:nvSpPr>
          <p:cNvPr id="52" name="Rounded Rectangle 51"/>
          <p:cNvSpPr/>
          <p:nvPr/>
        </p:nvSpPr>
        <p:spPr>
          <a:xfrm>
            <a:off x="3081873" y="3652048"/>
            <a:ext cx="905311" cy="538952"/>
          </a:xfrm>
          <a:prstGeom prst="roundRect">
            <a:avLst/>
          </a:prstGeom>
          <a:solidFill>
            <a:schemeClr val="bg1"/>
          </a:solidFill>
          <a:ln w="19050">
            <a:solidFill>
              <a:srgbClr val="008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Mail thread</a:t>
            </a:r>
          </a:p>
        </p:txBody>
      </p:sp>
      <p:cxnSp>
        <p:nvCxnSpPr>
          <p:cNvPr id="53" name="Elbow Connector 52"/>
          <p:cNvCxnSpPr>
            <a:stCxn id="51" idx="3"/>
            <a:endCxn id="52" idx="0"/>
          </p:cNvCxnSpPr>
          <p:nvPr/>
        </p:nvCxnSpPr>
        <p:spPr>
          <a:xfrm>
            <a:off x="3377584" y="3348402"/>
            <a:ext cx="156945" cy="303646"/>
          </a:xfrm>
          <a:prstGeom prst="bentConnector2">
            <a:avLst/>
          </a:prstGeom>
          <a:noFill/>
          <a:ln w="19050" cap="flat">
            <a:solidFill>
              <a:schemeClr val="tx1"/>
            </a:solidFill>
            <a:prstDash val="solid"/>
            <a:bevel/>
            <a:headEnd type="none" w="med" len="med"/>
            <a:tailEnd type="triangle" w="med" len="med"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54" name="Elbow Connector 53"/>
          <p:cNvCxnSpPr>
            <a:stCxn id="52" idx="3"/>
          </p:cNvCxnSpPr>
          <p:nvPr/>
        </p:nvCxnSpPr>
        <p:spPr>
          <a:xfrm flipV="1">
            <a:off x="3987184" y="2816156"/>
            <a:ext cx="199791" cy="1105368"/>
          </a:xfrm>
          <a:prstGeom prst="bentConnector2">
            <a:avLst/>
          </a:prstGeom>
          <a:noFill/>
          <a:ln w="19050" cap="flat">
            <a:solidFill>
              <a:schemeClr val="tx1"/>
            </a:solidFill>
            <a:prstDash val="solid"/>
            <a:bevel/>
            <a:headEnd type="none" w="med" len="med"/>
            <a:tailEnd type="triangle" w="med" len="med"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56" name="Rounded Rectangle 55"/>
          <p:cNvSpPr/>
          <p:nvPr/>
        </p:nvSpPr>
        <p:spPr>
          <a:xfrm>
            <a:off x="4606309" y="3197156"/>
            <a:ext cx="752911" cy="302492"/>
          </a:xfrm>
          <a:prstGeom prst="roundRect">
            <a:avLst/>
          </a:prstGeom>
          <a:solidFill>
            <a:schemeClr val="bg1"/>
          </a:solidFill>
          <a:ln w="19050">
            <a:solidFill>
              <a:srgbClr val="008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PR#3</a:t>
            </a:r>
          </a:p>
        </p:txBody>
      </p:sp>
      <p:sp>
        <p:nvSpPr>
          <p:cNvPr id="57" name="Rounded Rectangle 56"/>
          <p:cNvSpPr/>
          <p:nvPr/>
        </p:nvSpPr>
        <p:spPr>
          <a:xfrm>
            <a:off x="5063509" y="3652048"/>
            <a:ext cx="905311" cy="538952"/>
          </a:xfrm>
          <a:prstGeom prst="roundRect">
            <a:avLst/>
          </a:prstGeom>
          <a:solidFill>
            <a:schemeClr val="bg1"/>
          </a:solidFill>
          <a:ln w="19050">
            <a:solidFill>
              <a:srgbClr val="008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Mail thread</a:t>
            </a:r>
          </a:p>
        </p:txBody>
      </p:sp>
      <p:cxnSp>
        <p:nvCxnSpPr>
          <p:cNvPr id="58" name="Elbow Connector 57"/>
          <p:cNvCxnSpPr>
            <a:stCxn id="56" idx="3"/>
            <a:endCxn id="57" idx="0"/>
          </p:cNvCxnSpPr>
          <p:nvPr/>
        </p:nvCxnSpPr>
        <p:spPr>
          <a:xfrm>
            <a:off x="5359220" y="3348402"/>
            <a:ext cx="156945" cy="303646"/>
          </a:xfrm>
          <a:prstGeom prst="bentConnector2">
            <a:avLst/>
          </a:prstGeom>
          <a:noFill/>
          <a:ln w="19050" cap="flat">
            <a:solidFill>
              <a:schemeClr val="tx1"/>
            </a:solidFill>
            <a:prstDash val="solid"/>
            <a:bevel/>
            <a:headEnd type="none" w="med" len="med"/>
            <a:tailEnd type="triangle" w="med" len="med"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62" name="Straight Arrow Connector 61"/>
          <p:cNvCxnSpPr>
            <a:stCxn id="40" idx="2"/>
          </p:cNvCxnSpPr>
          <p:nvPr/>
        </p:nvCxnSpPr>
        <p:spPr>
          <a:xfrm>
            <a:off x="8300530" y="1973092"/>
            <a:ext cx="0" cy="234290"/>
          </a:xfrm>
          <a:prstGeom prst="straightConnector1">
            <a:avLst/>
          </a:prstGeom>
          <a:ln w="19050">
            <a:solidFill>
              <a:schemeClr val="tx1"/>
            </a:solidFill>
            <a:headEnd type="triangl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Rounded Rectangle 77"/>
          <p:cNvSpPr/>
          <p:nvPr/>
        </p:nvSpPr>
        <p:spPr>
          <a:xfrm>
            <a:off x="6305550" y="3197156"/>
            <a:ext cx="752911" cy="302492"/>
          </a:xfrm>
          <a:prstGeom prst="roundRect">
            <a:avLst/>
          </a:prstGeom>
          <a:solidFill>
            <a:schemeClr val="bg1"/>
          </a:solidFill>
          <a:ln w="19050">
            <a:solidFill>
              <a:srgbClr val="008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PR#4</a:t>
            </a:r>
          </a:p>
        </p:txBody>
      </p:sp>
      <p:sp>
        <p:nvSpPr>
          <p:cNvPr id="81" name="Rounded Rectangle 80"/>
          <p:cNvSpPr/>
          <p:nvPr/>
        </p:nvSpPr>
        <p:spPr>
          <a:xfrm>
            <a:off x="6762750" y="3652048"/>
            <a:ext cx="905311" cy="538952"/>
          </a:xfrm>
          <a:prstGeom prst="roundRect">
            <a:avLst/>
          </a:prstGeom>
          <a:solidFill>
            <a:schemeClr val="bg1"/>
          </a:solidFill>
          <a:ln w="19050">
            <a:solidFill>
              <a:srgbClr val="008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Mail thread</a:t>
            </a:r>
          </a:p>
        </p:txBody>
      </p:sp>
      <p:cxnSp>
        <p:nvCxnSpPr>
          <p:cNvPr id="91" name="Elbow Connector 90"/>
          <p:cNvCxnSpPr>
            <a:stCxn id="78" idx="3"/>
            <a:endCxn id="81" idx="0"/>
          </p:cNvCxnSpPr>
          <p:nvPr/>
        </p:nvCxnSpPr>
        <p:spPr>
          <a:xfrm>
            <a:off x="7058461" y="3348402"/>
            <a:ext cx="156945" cy="303646"/>
          </a:xfrm>
          <a:prstGeom prst="bentConnector2">
            <a:avLst/>
          </a:prstGeom>
          <a:noFill/>
          <a:ln w="19050" cap="flat">
            <a:solidFill>
              <a:schemeClr val="tx1"/>
            </a:solidFill>
            <a:prstDash val="solid"/>
            <a:bevel/>
            <a:headEnd type="none" w="med" len="med"/>
            <a:tailEnd type="triangle" w="med" len="med"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92" name="Elbow Connector 91"/>
          <p:cNvCxnSpPr>
            <a:stCxn id="81" idx="3"/>
          </p:cNvCxnSpPr>
          <p:nvPr/>
        </p:nvCxnSpPr>
        <p:spPr>
          <a:xfrm flipV="1">
            <a:off x="7668061" y="2816156"/>
            <a:ext cx="199791" cy="1105368"/>
          </a:xfrm>
          <a:prstGeom prst="bentConnector2">
            <a:avLst/>
          </a:prstGeom>
          <a:noFill/>
          <a:ln w="19050" cap="flat">
            <a:solidFill>
              <a:schemeClr val="tx1"/>
            </a:solidFill>
            <a:prstDash val="solid"/>
            <a:bevel/>
            <a:headEnd type="none" w="med" len="med"/>
            <a:tailEnd type="triangle" w="med" len="med"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93" name="Rounded Rectangle 92"/>
          <p:cNvSpPr/>
          <p:nvPr/>
        </p:nvSpPr>
        <p:spPr>
          <a:xfrm>
            <a:off x="8134350" y="3197156"/>
            <a:ext cx="752911" cy="302492"/>
          </a:xfrm>
          <a:prstGeom prst="roundRect">
            <a:avLst/>
          </a:prstGeom>
          <a:solidFill>
            <a:schemeClr val="bg1"/>
          </a:solidFill>
          <a:ln w="19050">
            <a:solidFill>
              <a:srgbClr val="008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smtClean="0">
                <a:solidFill>
                  <a:schemeClr val="tx1"/>
                </a:solidFill>
              </a:rPr>
              <a:t>PR#5</a:t>
            </a:r>
            <a:endParaRPr lang="en-US" sz="1600" dirty="0" smtClean="0">
              <a:solidFill>
                <a:schemeClr val="tx1"/>
              </a:solidFill>
            </a:endParaRPr>
          </a:p>
        </p:txBody>
      </p:sp>
      <p:sp>
        <p:nvSpPr>
          <p:cNvPr id="94" name="Rounded Rectangle 93"/>
          <p:cNvSpPr/>
          <p:nvPr/>
        </p:nvSpPr>
        <p:spPr>
          <a:xfrm>
            <a:off x="8591550" y="3652048"/>
            <a:ext cx="905311" cy="538952"/>
          </a:xfrm>
          <a:prstGeom prst="roundRect">
            <a:avLst/>
          </a:prstGeom>
          <a:solidFill>
            <a:schemeClr val="bg1"/>
          </a:solidFill>
          <a:ln w="19050">
            <a:solidFill>
              <a:srgbClr val="008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Mail thread</a:t>
            </a:r>
          </a:p>
        </p:txBody>
      </p:sp>
      <p:cxnSp>
        <p:nvCxnSpPr>
          <p:cNvPr id="95" name="Elbow Connector 94"/>
          <p:cNvCxnSpPr>
            <a:stCxn id="93" idx="3"/>
            <a:endCxn id="94" idx="0"/>
          </p:cNvCxnSpPr>
          <p:nvPr/>
        </p:nvCxnSpPr>
        <p:spPr>
          <a:xfrm>
            <a:off x="8887261" y="3348402"/>
            <a:ext cx="156945" cy="303646"/>
          </a:xfrm>
          <a:prstGeom prst="bentConnector2">
            <a:avLst/>
          </a:prstGeom>
          <a:noFill/>
          <a:ln w="19050" cap="flat">
            <a:solidFill>
              <a:schemeClr val="tx1"/>
            </a:solidFill>
            <a:prstDash val="solid"/>
            <a:bevel/>
            <a:headEnd type="none" w="med" len="med"/>
            <a:tailEnd type="triangle" w="med" len="med"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98" name="Elbow Connector 97"/>
          <p:cNvCxnSpPr>
            <a:stCxn id="94" idx="3"/>
          </p:cNvCxnSpPr>
          <p:nvPr/>
        </p:nvCxnSpPr>
        <p:spPr>
          <a:xfrm flipV="1">
            <a:off x="9496861" y="2816156"/>
            <a:ext cx="199791" cy="1105368"/>
          </a:xfrm>
          <a:prstGeom prst="bentConnector2">
            <a:avLst/>
          </a:prstGeom>
          <a:noFill/>
          <a:ln w="19050" cap="flat">
            <a:solidFill>
              <a:schemeClr val="tx1"/>
            </a:solidFill>
            <a:prstDash val="solid"/>
            <a:bevel/>
            <a:headEnd type="none" w="med" len="med"/>
            <a:tailEnd type="triangle" w="med" len="med"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99" name="Straight Arrow Connector 98"/>
          <p:cNvCxnSpPr>
            <a:endCxn id="57" idx="3"/>
          </p:cNvCxnSpPr>
          <p:nvPr/>
        </p:nvCxnSpPr>
        <p:spPr>
          <a:xfrm flipH="1">
            <a:off x="5968820" y="3921524"/>
            <a:ext cx="260530" cy="0"/>
          </a:xfrm>
          <a:prstGeom prst="straightConnector1">
            <a:avLst/>
          </a:prstGeom>
          <a:ln w="19050">
            <a:solidFill>
              <a:schemeClr val="tx1"/>
            </a:solidFill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6129439" y="3719524"/>
            <a:ext cx="404711" cy="369328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t">
            <a:spAutoFit/>
          </a:bodyPr>
          <a:lstStyle/>
          <a:p>
            <a:pPr marL="0" marR="0" indent="0" algn="l" defTabSz="608012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Helvetica"/>
              </a:rPr>
              <a:t>x</a:t>
            </a:r>
            <a:endParaRPr kumimoji="0" lang="en-US" sz="18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Helvetica"/>
            </a:endParaRPr>
          </a:p>
        </p:txBody>
      </p:sp>
      <p:cxnSp>
        <p:nvCxnSpPr>
          <p:cNvPr id="100" name="Straight Arrow Connector 99"/>
          <p:cNvCxnSpPr/>
          <p:nvPr/>
        </p:nvCxnSpPr>
        <p:spPr>
          <a:xfrm>
            <a:off x="4359034" y="2207382"/>
            <a:ext cx="0" cy="609600"/>
          </a:xfrm>
          <a:prstGeom prst="straightConnector1">
            <a:avLst/>
          </a:prstGeom>
          <a:ln w="19050">
            <a:solidFill>
              <a:schemeClr val="tx1"/>
            </a:solidFill>
            <a:headEnd type="triangl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Straight Arrow Connector 100"/>
          <p:cNvCxnSpPr>
            <a:stCxn id="41" idx="2"/>
          </p:cNvCxnSpPr>
          <p:nvPr/>
        </p:nvCxnSpPr>
        <p:spPr>
          <a:xfrm>
            <a:off x="10101363" y="1972281"/>
            <a:ext cx="0" cy="235101"/>
          </a:xfrm>
          <a:prstGeom prst="straightConnector1">
            <a:avLst/>
          </a:prstGeom>
          <a:ln w="19050">
            <a:solidFill>
              <a:schemeClr val="tx1"/>
            </a:solidFill>
            <a:headEnd type="triangl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Straight Arrow Connector 105"/>
          <p:cNvCxnSpPr>
            <a:stCxn id="39" idx="2"/>
          </p:cNvCxnSpPr>
          <p:nvPr/>
        </p:nvCxnSpPr>
        <p:spPr>
          <a:xfrm>
            <a:off x="4681639" y="1980388"/>
            <a:ext cx="0" cy="226167"/>
          </a:xfrm>
          <a:prstGeom prst="straightConnector1">
            <a:avLst/>
          </a:prstGeom>
          <a:ln w="19050">
            <a:solidFill>
              <a:schemeClr val="tx1"/>
            </a:solidFill>
            <a:headEnd type="triangl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Straight Arrow Connector 106"/>
          <p:cNvCxnSpPr/>
          <p:nvPr/>
        </p:nvCxnSpPr>
        <p:spPr>
          <a:xfrm>
            <a:off x="8058150" y="2206555"/>
            <a:ext cx="0" cy="609600"/>
          </a:xfrm>
          <a:prstGeom prst="straightConnector1">
            <a:avLst/>
          </a:prstGeom>
          <a:ln w="19050">
            <a:solidFill>
              <a:schemeClr val="tx1"/>
            </a:solidFill>
            <a:headEnd type="triangl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Straight Arrow Connector 107"/>
          <p:cNvCxnSpPr/>
          <p:nvPr/>
        </p:nvCxnSpPr>
        <p:spPr>
          <a:xfrm>
            <a:off x="9883663" y="2206555"/>
            <a:ext cx="0" cy="609600"/>
          </a:xfrm>
          <a:prstGeom prst="straightConnector1">
            <a:avLst/>
          </a:prstGeom>
          <a:ln w="19050">
            <a:solidFill>
              <a:schemeClr val="tx1"/>
            </a:solidFill>
            <a:headEnd type="triangl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33733578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github.com/</a:t>
            </a:r>
            <a:r>
              <a:rPr lang="en-US" sz="2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PDXostc</a:t>
            </a:r>
            <a:r>
              <a:rPr lang="en-US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/</a:t>
            </a:r>
            <a:r>
              <a:rPr lang="en-US" sz="2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vehicle_signal_specification</a:t>
            </a:r>
            <a:endParaRPr lang="en-US" sz="28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 algn="ctr">
              <a:buNone/>
            </a:pPr>
            <a:endParaRPr lang="en-US" sz="28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 algn="ctr">
              <a:buNone/>
            </a:pP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Demo time</a:t>
            </a:r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Info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9841395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hape 38"/>
          <p:cNvSpPr/>
          <p:nvPr/>
        </p:nvSpPr>
        <p:spPr>
          <a:xfrm>
            <a:off x="2022474" y="6278194"/>
            <a:ext cx="8583615" cy="52302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60862" tIns="60862" rIns="60862" bIns="60862" anchor="ctr">
            <a:spAutoFit/>
          </a:bodyPr>
          <a:lstStyle/>
          <a:p>
            <a:pPr lvl="0" algn="ctr">
              <a:defRPr sz="1800"/>
            </a:pPr>
            <a:r>
              <a:rPr sz="1300" dirty="0">
                <a:solidFill>
                  <a:srgbClr val="95B3D7"/>
                </a:solidFill>
                <a:latin typeface="Arial"/>
                <a:ea typeface="Arial"/>
                <a:cs typeface="Arial"/>
                <a:sym typeface="Arial"/>
              </a:rPr>
              <a:t>GENIVI is a registered trademark of the GENIVI Alliance in the USA and other countries</a:t>
            </a:r>
            <a:endParaRPr dirty="0">
              <a:latin typeface="Arial"/>
              <a:ea typeface="Arial"/>
              <a:cs typeface="Arial"/>
              <a:sym typeface="Arial"/>
            </a:endParaRPr>
          </a:p>
          <a:p>
            <a:pPr lvl="0" algn="ctr">
              <a:defRPr sz="1800"/>
            </a:pPr>
            <a:r>
              <a:rPr sz="1300" dirty="0">
                <a:solidFill>
                  <a:srgbClr val="95B3D7"/>
                </a:solidFill>
                <a:latin typeface="Arial"/>
                <a:ea typeface="Arial"/>
                <a:cs typeface="Arial"/>
                <a:sym typeface="Arial"/>
              </a:rPr>
              <a:t>Copyright © GENIVI Alliance </a:t>
            </a:r>
            <a:r>
              <a:rPr sz="1300" dirty="0" smtClean="0">
                <a:solidFill>
                  <a:srgbClr val="95B3D7"/>
                </a:solidFill>
                <a:latin typeface="Arial"/>
                <a:ea typeface="Arial"/>
                <a:cs typeface="Arial"/>
                <a:sym typeface="Arial"/>
              </a:rPr>
              <a:t>201</a:t>
            </a:r>
            <a:r>
              <a:rPr lang="en-US" sz="1300" dirty="0" smtClean="0">
                <a:solidFill>
                  <a:srgbClr val="95B3D7"/>
                </a:solidFill>
                <a:latin typeface="Arial"/>
                <a:ea typeface="Arial"/>
                <a:cs typeface="Arial"/>
                <a:sym typeface="Arial"/>
              </a:rPr>
              <a:t>6</a:t>
            </a:r>
            <a:endParaRPr sz="1300" dirty="0">
              <a:solidFill>
                <a:srgbClr val="95B3D7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9" name="Shape 39"/>
          <p:cNvSpPr>
            <a:spLocks noGrp="1"/>
          </p:cNvSpPr>
          <p:nvPr>
            <p:ph type="body" idx="1"/>
          </p:nvPr>
        </p:nvSpPr>
        <p:spPr>
          <a:xfrm>
            <a:off x="590550" y="1905000"/>
            <a:ext cx="10945816" cy="4525963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lvl="0"/>
            <a:r>
              <a:rPr lang="en-US" dirty="0" smtClean="0"/>
              <a:t>Vehicle state is being off boarded to Internet services</a:t>
            </a:r>
          </a:p>
          <a:p>
            <a:pPr lvl="0"/>
            <a:r>
              <a:rPr lang="en-US" dirty="0" smtClean="0"/>
              <a:t>There is no standard / process that fits the bill</a:t>
            </a:r>
          </a:p>
          <a:p>
            <a:pPr lvl="0"/>
            <a:r>
              <a:rPr lang="en-US" dirty="0" smtClean="0"/>
              <a:t>No public forum where changes can be processed in a lightweight manner</a:t>
            </a:r>
          </a:p>
          <a:p>
            <a:pPr lvl="0"/>
            <a:r>
              <a:rPr lang="en-US" dirty="0" smtClean="0"/>
              <a:t>One format does not suit all</a:t>
            </a:r>
          </a:p>
          <a:p>
            <a:pPr lvl="0"/>
            <a:r>
              <a:rPr lang="en-US" dirty="0" smtClean="0"/>
              <a:t>Decouple IVI from electric architecture</a:t>
            </a:r>
          </a:p>
        </p:txBody>
      </p:sp>
      <p:sp>
        <p:nvSpPr>
          <p:cNvPr id="41" name="Shape 41"/>
          <p:cNvSpPr>
            <a:spLocks noGrp="1"/>
          </p:cNvSpPr>
          <p:nvPr>
            <p:ph type="sldNum" sz="quarter" idx="2"/>
          </p:nvPr>
        </p:nvSpPr>
        <p:spPr>
          <a:xfrm>
            <a:off x="8715375" y="6184510"/>
            <a:ext cx="2838450" cy="343679"/>
          </a:xfrm>
          <a:prstGeom prst="rect">
            <a:avLst/>
          </a:prstGeom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fld id="{86CB4B4D-7CA3-9044-876B-883B54F8677D}" type="slidenum">
              <a:rPr sz="1600">
                <a:solidFill>
                  <a:srgbClr val="95B3D7"/>
                </a:solidFill>
              </a:rPr>
              <a:t>2</a:t>
            </a:fld>
            <a:endParaRPr sz="1600">
              <a:solidFill>
                <a:srgbClr val="95B3D7"/>
              </a:solidFill>
            </a:endParaRPr>
          </a:p>
        </p:txBody>
      </p:sp>
      <p:sp>
        <p:nvSpPr>
          <p:cNvPr id="42" name="Shape 42"/>
          <p:cNvSpPr>
            <a:spLocks noGrp="1"/>
          </p:cNvSpPr>
          <p:nvPr>
            <p:ph type="title"/>
          </p:nvPr>
        </p:nvSpPr>
        <p:spPr>
          <a:xfrm>
            <a:off x="2022475" y="342900"/>
            <a:ext cx="9391650" cy="8207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The Problem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572981335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hape 38"/>
          <p:cNvSpPr/>
          <p:nvPr/>
        </p:nvSpPr>
        <p:spPr>
          <a:xfrm>
            <a:off x="2022474" y="6278194"/>
            <a:ext cx="8583615" cy="52302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60862" tIns="60862" rIns="60862" bIns="60862" anchor="ctr">
            <a:spAutoFit/>
          </a:bodyPr>
          <a:lstStyle/>
          <a:p>
            <a:pPr lvl="0" algn="ctr">
              <a:defRPr sz="1800"/>
            </a:pPr>
            <a:r>
              <a:rPr sz="1300" dirty="0">
                <a:solidFill>
                  <a:srgbClr val="95B3D7"/>
                </a:solidFill>
                <a:latin typeface="Arial"/>
                <a:ea typeface="Arial"/>
                <a:cs typeface="Arial"/>
                <a:sym typeface="Arial"/>
              </a:rPr>
              <a:t>GENIVI is a registered trademark of the GENIVI Alliance in the USA and other countries</a:t>
            </a:r>
            <a:endParaRPr dirty="0">
              <a:latin typeface="Arial"/>
              <a:ea typeface="Arial"/>
              <a:cs typeface="Arial"/>
              <a:sym typeface="Arial"/>
            </a:endParaRPr>
          </a:p>
          <a:p>
            <a:pPr lvl="0" algn="ctr">
              <a:defRPr sz="1800"/>
            </a:pPr>
            <a:r>
              <a:rPr sz="1300" dirty="0">
                <a:solidFill>
                  <a:srgbClr val="95B3D7"/>
                </a:solidFill>
                <a:latin typeface="Arial"/>
                <a:ea typeface="Arial"/>
                <a:cs typeface="Arial"/>
                <a:sym typeface="Arial"/>
              </a:rPr>
              <a:t>Copyright © GENIVI Alliance </a:t>
            </a:r>
            <a:r>
              <a:rPr sz="1300" dirty="0" smtClean="0">
                <a:solidFill>
                  <a:srgbClr val="95B3D7"/>
                </a:solidFill>
                <a:latin typeface="Arial"/>
                <a:ea typeface="Arial"/>
                <a:cs typeface="Arial"/>
                <a:sym typeface="Arial"/>
              </a:rPr>
              <a:t>201</a:t>
            </a:r>
            <a:r>
              <a:rPr lang="en-US" sz="1300" dirty="0" smtClean="0">
                <a:solidFill>
                  <a:srgbClr val="95B3D7"/>
                </a:solidFill>
                <a:latin typeface="Arial"/>
                <a:ea typeface="Arial"/>
                <a:cs typeface="Arial"/>
                <a:sym typeface="Arial"/>
              </a:rPr>
              <a:t>6</a:t>
            </a:r>
            <a:endParaRPr sz="1300" dirty="0">
              <a:solidFill>
                <a:srgbClr val="95B3D7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9" name="Shape 39"/>
          <p:cNvSpPr>
            <a:spLocks noGrp="1"/>
          </p:cNvSpPr>
          <p:nvPr>
            <p:ph type="body" idx="1"/>
          </p:nvPr>
        </p:nvSpPr>
        <p:spPr>
          <a:xfrm>
            <a:off x="608011" y="1600200"/>
            <a:ext cx="10945816" cy="4525963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lvl="0"/>
            <a:r>
              <a:rPr lang="en-US" dirty="0" smtClean="0"/>
              <a:t>Standardizing signal specification </a:t>
            </a:r>
          </a:p>
          <a:p>
            <a:pPr lvl="0"/>
            <a:r>
              <a:rPr lang="en-US" dirty="0" smtClean="0"/>
              <a:t>YAML subset</a:t>
            </a:r>
          </a:p>
          <a:p>
            <a:pPr lvl="0"/>
            <a:r>
              <a:rPr lang="en-US" dirty="0" smtClean="0"/>
              <a:t>Minimum attributes</a:t>
            </a:r>
          </a:p>
          <a:p>
            <a:pPr lvl="0"/>
            <a:r>
              <a:rPr lang="en-US" dirty="0" smtClean="0"/>
              <a:t>Lightweight change process</a:t>
            </a:r>
          </a:p>
          <a:p>
            <a:pPr lvl="0"/>
            <a:r>
              <a:rPr lang="en-US" dirty="0" smtClean="0"/>
              <a:t>Single source – multiple targets</a:t>
            </a:r>
          </a:p>
          <a:p>
            <a:pPr lvl="0"/>
            <a:r>
              <a:rPr lang="en-US" dirty="0" smtClean="0"/>
              <a:t>Feed other standardization organizations (W3C, </a:t>
            </a:r>
            <a:r>
              <a:rPr lang="en-US" dirty="0" err="1" smtClean="0"/>
              <a:t>etc</a:t>
            </a:r>
            <a:r>
              <a:rPr lang="en-US" dirty="0" smtClean="0"/>
              <a:t>)</a:t>
            </a:r>
          </a:p>
          <a:p>
            <a:pPr lvl="0"/>
            <a:r>
              <a:rPr lang="en-US" dirty="0" smtClean="0"/>
              <a:t>Technically simple</a:t>
            </a:r>
          </a:p>
        </p:txBody>
      </p:sp>
      <p:sp>
        <p:nvSpPr>
          <p:cNvPr id="41" name="Shape 41"/>
          <p:cNvSpPr>
            <a:spLocks noGrp="1"/>
          </p:cNvSpPr>
          <p:nvPr>
            <p:ph type="sldNum" sz="quarter" idx="2"/>
          </p:nvPr>
        </p:nvSpPr>
        <p:spPr>
          <a:xfrm>
            <a:off x="8715375" y="6184510"/>
            <a:ext cx="2838450" cy="343679"/>
          </a:xfrm>
          <a:prstGeom prst="rect">
            <a:avLst/>
          </a:prstGeom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fld id="{86CB4B4D-7CA3-9044-876B-883B54F8677D}" type="slidenum">
              <a:rPr sz="1600">
                <a:solidFill>
                  <a:srgbClr val="95B3D7"/>
                </a:solidFill>
              </a:rPr>
              <a:t>3</a:t>
            </a:fld>
            <a:endParaRPr sz="1600">
              <a:solidFill>
                <a:srgbClr val="95B3D7"/>
              </a:solidFill>
            </a:endParaRPr>
          </a:p>
        </p:txBody>
      </p:sp>
      <p:sp>
        <p:nvSpPr>
          <p:cNvPr id="42" name="Shape 42"/>
          <p:cNvSpPr>
            <a:spLocks noGrp="1"/>
          </p:cNvSpPr>
          <p:nvPr>
            <p:ph type="title"/>
          </p:nvPr>
        </p:nvSpPr>
        <p:spPr>
          <a:xfrm>
            <a:off x="2022475" y="342900"/>
            <a:ext cx="9391650" cy="8207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VSS - Introduction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140251685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VSS Signal structure</a:t>
            </a:r>
            <a:endParaRPr lang="en-US" dirty="0"/>
          </a:p>
        </p:txBody>
      </p:sp>
      <p:pic>
        <p:nvPicPr>
          <p:cNvPr id="2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86150" y="1752600"/>
            <a:ext cx="6615843" cy="423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92498848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Naming Conventio</a:t>
            </a:r>
            <a:r>
              <a:rPr lang="en-US" dirty="0"/>
              <a:t>n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442119" y="2251715"/>
            <a:ext cx="11277600" cy="1464226"/>
          </a:xfrm>
          <a:prstGeom prst="roundRect">
            <a:avLst/>
          </a:prstGeom>
          <a:solidFill>
            <a:srgbClr val="FFFFFF"/>
          </a:solidFill>
          <a:ln w="25400" cap="flat">
            <a:solidFill>
              <a:srgbClr val="4F81BD"/>
            </a:solidFill>
            <a:prstDash val="solid"/>
            <a:bevel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ctr">
            <a:spAutoFit/>
          </a:bodyPr>
          <a:lstStyle/>
          <a:p>
            <a:pPr marL="0" indent="0">
              <a:buNone/>
            </a:pP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Body.Mirror.Left.Heated</a:t>
            </a:r>
            <a:endParaRPr lang="en-US" sz="20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Body.Mirrors.Right.Heated</a:t>
            </a:r>
            <a:endParaRPr lang="en-US" sz="20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Cabin.Door.Row1.left.open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Cabin.Door.Row2.left.open</a:t>
            </a:r>
          </a:p>
        </p:txBody>
      </p:sp>
      <p:sp>
        <p:nvSpPr>
          <p:cNvPr id="6" name="Shape 39"/>
          <p:cNvSpPr txBox="1">
            <a:spLocks/>
          </p:cNvSpPr>
          <p:nvPr/>
        </p:nvSpPr>
        <p:spPr>
          <a:xfrm>
            <a:off x="608011" y="4191000"/>
            <a:ext cx="10945816" cy="9905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>
            <a:lvl1pPr marL="455612" indent="-455612" defTabSz="608012">
              <a:spcBef>
                <a:spcPts val="700"/>
              </a:spcBef>
              <a:buSzPct val="100000"/>
              <a:buFont typeface="Arial"/>
              <a:buChar char="•"/>
              <a:defRPr sz="3200">
                <a:latin typeface="Arial"/>
                <a:ea typeface="Arial"/>
                <a:cs typeface="Arial"/>
                <a:sym typeface="Arial"/>
              </a:defRPr>
            </a:lvl1pPr>
            <a:lvl2pPr marL="1043214" indent="-433613" defTabSz="608012">
              <a:spcBef>
                <a:spcPts val="700"/>
              </a:spcBef>
              <a:buSzPct val="100000"/>
              <a:buFont typeface="Arial"/>
              <a:buChar char="–"/>
              <a:defRPr sz="3200">
                <a:latin typeface="Arial"/>
                <a:ea typeface="Arial"/>
                <a:cs typeface="Arial"/>
                <a:sym typeface="Arial"/>
              </a:defRPr>
            </a:lvl2pPr>
            <a:lvl3pPr marL="1621894" indent="-404282" defTabSz="608012">
              <a:spcBef>
                <a:spcPts val="700"/>
              </a:spcBef>
              <a:buSzPct val="100000"/>
              <a:buFont typeface="Arial"/>
              <a:buChar char="•"/>
              <a:defRPr sz="3200">
                <a:latin typeface="Arial"/>
                <a:ea typeface="Arial"/>
                <a:cs typeface="Arial"/>
                <a:sym typeface="Arial"/>
              </a:defRPr>
            </a:lvl3pPr>
            <a:lvl4pPr marL="2310764" indent="-485139" defTabSz="608012">
              <a:spcBef>
                <a:spcPts val="700"/>
              </a:spcBef>
              <a:buSzPct val="100000"/>
              <a:buFont typeface="Arial"/>
              <a:buChar char="–"/>
              <a:defRPr sz="3200">
                <a:latin typeface="Arial"/>
                <a:ea typeface="Arial"/>
                <a:cs typeface="Arial"/>
                <a:sym typeface="Arial"/>
              </a:defRPr>
            </a:lvl4pPr>
            <a:lvl5pPr marL="2920364" indent="-485139" defTabSz="608012">
              <a:spcBef>
                <a:spcPts val="700"/>
              </a:spcBef>
              <a:buSzPct val="100000"/>
              <a:buFont typeface="Arial"/>
              <a:buChar char="»"/>
              <a:defRPr sz="3200">
                <a:latin typeface="Arial"/>
                <a:ea typeface="Arial"/>
                <a:cs typeface="Arial"/>
                <a:sym typeface="Arial"/>
              </a:defRPr>
            </a:lvl5pPr>
            <a:lvl6pPr marL="3403789" indent="-360665" defTabSz="608012">
              <a:spcBef>
                <a:spcPts val="700"/>
              </a:spcBef>
              <a:buSzPct val="100000"/>
              <a:buFont typeface="Arial"/>
              <a:buChar char="•"/>
              <a:defRPr sz="3200">
                <a:latin typeface="Arial"/>
                <a:ea typeface="Arial"/>
                <a:cs typeface="Arial"/>
                <a:sym typeface="Arial"/>
              </a:defRPr>
            </a:lvl6pPr>
            <a:lvl7pPr marL="4012414" indent="-360664" defTabSz="608012">
              <a:spcBef>
                <a:spcPts val="700"/>
              </a:spcBef>
              <a:buSzPct val="100000"/>
              <a:buFont typeface="Arial"/>
              <a:buChar char="•"/>
              <a:defRPr sz="3200">
                <a:latin typeface="Arial"/>
                <a:ea typeface="Arial"/>
                <a:cs typeface="Arial"/>
                <a:sym typeface="Arial"/>
              </a:defRPr>
            </a:lvl7pPr>
            <a:lvl8pPr marL="4621038" indent="-360664" defTabSz="608012">
              <a:spcBef>
                <a:spcPts val="700"/>
              </a:spcBef>
              <a:buSzPct val="100000"/>
              <a:buFont typeface="Arial"/>
              <a:buChar char="•"/>
              <a:defRPr sz="3200">
                <a:latin typeface="Arial"/>
                <a:ea typeface="Arial"/>
                <a:cs typeface="Arial"/>
                <a:sym typeface="Arial"/>
              </a:defRPr>
            </a:lvl8pPr>
            <a:lvl9pPr marL="5229662" indent="-360664" defTabSz="608012">
              <a:spcBef>
                <a:spcPts val="700"/>
              </a:spcBef>
              <a:buSzPct val="100000"/>
              <a:buFont typeface="Arial"/>
              <a:buChar char="•"/>
              <a:defRPr sz="3200"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 sz="2000" dirty="0" smtClean="0"/>
              <a:t>Dot notated name path</a:t>
            </a:r>
          </a:p>
          <a:p>
            <a:r>
              <a:rPr lang="en-US" sz="2000" dirty="0" smtClean="0"/>
              <a:t>Last component is signal or attribute</a:t>
            </a:r>
          </a:p>
        </p:txBody>
      </p:sp>
    </p:spTree>
    <p:extLst>
      <p:ext uri="{BB962C8B-B14F-4D97-AF65-F5344CB8AC3E}">
        <p14:creationId xmlns:p14="http://schemas.microsoft.com/office/powerpoint/2010/main" val="2047703829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Specification source format: Branches</a:t>
            </a:r>
            <a:endParaRPr lang="en-US" dirty="0"/>
          </a:p>
        </p:txBody>
      </p:sp>
      <p:sp>
        <p:nvSpPr>
          <p:cNvPr id="5" name="Rounded Rectangle 4"/>
          <p:cNvSpPr/>
          <p:nvPr/>
        </p:nvSpPr>
        <p:spPr>
          <a:xfrm>
            <a:off x="438151" y="2107890"/>
            <a:ext cx="11277600" cy="1804745"/>
          </a:xfrm>
          <a:prstGeom prst="roundRect">
            <a:avLst/>
          </a:prstGeom>
          <a:solidFill>
            <a:srgbClr val="FFFFFF"/>
          </a:solidFill>
          <a:ln w="25400" cap="flat">
            <a:solidFill>
              <a:srgbClr val="4F81BD"/>
            </a:solidFill>
            <a:prstDash val="solid"/>
            <a:bevel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ctr">
            <a:spAutoFit/>
          </a:bodyPr>
          <a:lstStyle/>
          <a:p>
            <a:pPr marL="0" indent="0">
              <a:buNone/>
            </a:pP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/>
            </a:r>
            <a:b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- Transmission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type: branch</a:t>
            </a:r>
            <a:b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description: Transmission-specific data, stopping at the drive shafts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  <a:b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" name="Shape 39"/>
          <p:cNvSpPr txBox="1">
            <a:spLocks/>
          </p:cNvSpPr>
          <p:nvPr/>
        </p:nvSpPr>
        <p:spPr>
          <a:xfrm>
            <a:off x="608011" y="4191000"/>
            <a:ext cx="10945816" cy="19351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>
            <a:lvl1pPr marL="455612" indent="-455612" defTabSz="608012">
              <a:spcBef>
                <a:spcPts val="700"/>
              </a:spcBef>
              <a:buSzPct val="100000"/>
              <a:buFont typeface="Arial"/>
              <a:buChar char="•"/>
              <a:defRPr sz="3200">
                <a:latin typeface="Arial"/>
                <a:ea typeface="Arial"/>
                <a:cs typeface="Arial"/>
                <a:sym typeface="Arial"/>
              </a:defRPr>
            </a:lvl1pPr>
            <a:lvl2pPr marL="1043214" indent="-433613" defTabSz="608012">
              <a:spcBef>
                <a:spcPts val="700"/>
              </a:spcBef>
              <a:buSzPct val="100000"/>
              <a:buFont typeface="Arial"/>
              <a:buChar char="–"/>
              <a:defRPr sz="3200">
                <a:latin typeface="Arial"/>
                <a:ea typeface="Arial"/>
                <a:cs typeface="Arial"/>
                <a:sym typeface="Arial"/>
              </a:defRPr>
            </a:lvl2pPr>
            <a:lvl3pPr marL="1621894" indent="-404282" defTabSz="608012">
              <a:spcBef>
                <a:spcPts val="700"/>
              </a:spcBef>
              <a:buSzPct val="100000"/>
              <a:buFont typeface="Arial"/>
              <a:buChar char="•"/>
              <a:defRPr sz="3200">
                <a:latin typeface="Arial"/>
                <a:ea typeface="Arial"/>
                <a:cs typeface="Arial"/>
                <a:sym typeface="Arial"/>
              </a:defRPr>
            </a:lvl3pPr>
            <a:lvl4pPr marL="2310764" indent="-485139" defTabSz="608012">
              <a:spcBef>
                <a:spcPts val="700"/>
              </a:spcBef>
              <a:buSzPct val="100000"/>
              <a:buFont typeface="Arial"/>
              <a:buChar char="–"/>
              <a:defRPr sz="3200">
                <a:latin typeface="Arial"/>
                <a:ea typeface="Arial"/>
                <a:cs typeface="Arial"/>
                <a:sym typeface="Arial"/>
              </a:defRPr>
            </a:lvl4pPr>
            <a:lvl5pPr marL="2920364" indent="-485139" defTabSz="608012">
              <a:spcBef>
                <a:spcPts val="700"/>
              </a:spcBef>
              <a:buSzPct val="100000"/>
              <a:buFont typeface="Arial"/>
              <a:buChar char="»"/>
              <a:defRPr sz="3200">
                <a:latin typeface="Arial"/>
                <a:ea typeface="Arial"/>
                <a:cs typeface="Arial"/>
                <a:sym typeface="Arial"/>
              </a:defRPr>
            </a:lvl5pPr>
            <a:lvl6pPr marL="3403789" indent="-360665" defTabSz="608012">
              <a:spcBef>
                <a:spcPts val="700"/>
              </a:spcBef>
              <a:buSzPct val="100000"/>
              <a:buFont typeface="Arial"/>
              <a:buChar char="•"/>
              <a:defRPr sz="3200">
                <a:latin typeface="Arial"/>
                <a:ea typeface="Arial"/>
                <a:cs typeface="Arial"/>
                <a:sym typeface="Arial"/>
              </a:defRPr>
            </a:lvl6pPr>
            <a:lvl7pPr marL="4012414" indent="-360664" defTabSz="608012">
              <a:spcBef>
                <a:spcPts val="700"/>
              </a:spcBef>
              <a:buSzPct val="100000"/>
              <a:buFont typeface="Arial"/>
              <a:buChar char="•"/>
              <a:defRPr sz="3200">
                <a:latin typeface="Arial"/>
                <a:ea typeface="Arial"/>
                <a:cs typeface="Arial"/>
                <a:sym typeface="Arial"/>
              </a:defRPr>
            </a:lvl7pPr>
            <a:lvl8pPr marL="4621038" indent="-360664" defTabSz="608012">
              <a:spcBef>
                <a:spcPts val="700"/>
              </a:spcBef>
              <a:buSzPct val="100000"/>
              <a:buFont typeface="Arial"/>
              <a:buChar char="•"/>
              <a:defRPr sz="3200">
                <a:latin typeface="Arial"/>
                <a:ea typeface="Arial"/>
                <a:cs typeface="Arial"/>
                <a:sym typeface="Arial"/>
              </a:defRPr>
            </a:lvl8pPr>
            <a:lvl9pPr marL="5229662" indent="-360664" defTabSz="608012">
              <a:spcBef>
                <a:spcPts val="700"/>
              </a:spcBef>
              <a:buSzPct val="100000"/>
              <a:buFont typeface="Arial"/>
              <a:buChar char="•"/>
              <a:defRPr sz="3200"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 sz="2000" dirty="0" smtClean="0"/>
              <a:t>YAML list</a:t>
            </a:r>
          </a:p>
          <a:p>
            <a:r>
              <a:rPr lang="en-US" sz="2000" dirty="0" smtClean="0"/>
              <a:t>Only type and description mandatory</a:t>
            </a:r>
          </a:p>
        </p:txBody>
      </p:sp>
    </p:spTree>
    <p:extLst>
      <p:ext uri="{BB962C8B-B14F-4D97-AF65-F5344CB8AC3E}">
        <p14:creationId xmlns:p14="http://schemas.microsoft.com/office/powerpoint/2010/main" val="3524214830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Specification source format: </a:t>
            </a:r>
            <a:r>
              <a:rPr lang="en-US" dirty="0" smtClean="0"/>
              <a:t>Signals</a:t>
            </a:r>
            <a:endParaRPr lang="en-US" dirty="0"/>
          </a:p>
        </p:txBody>
      </p:sp>
      <p:sp>
        <p:nvSpPr>
          <p:cNvPr id="5" name="Rounded Rectangle 4"/>
          <p:cNvSpPr/>
          <p:nvPr/>
        </p:nvSpPr>
        <p:spPr>
          <a:xfrm>
            <a:off x="442119" y="1911196"/>
            <a:ext cx="11277600" cy="2145264"/>
          </a:xfrm>
          <a:prstGeom prst="roundRect">
            <a:avLst/>
          </a:prstGeom>
          <a:solidFill>
            <a:srgbClr val="FFFFFF"/>
          </a:solidFill>
          <a:ln w="25400" cap="flat">
            <a:solidFill>
              <a:srgbClr val="4F81BD"/>
            </a:solidFill>
            <a:prstDash val="solid"/>
            <a:bevel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ctr">
            <a:spAutoFit/>
          </a:bodyPr>
          <a:lstStyle/>
          <a:p>
            <a:pPr marL="0" indent="0">
              <a:buNone/>
            </a:pP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- Speed: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type: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Uint16</a:t>
            </a:r>
          </a:p>
          <a:p>
            <a:pPr marL="0" indent="0">
              <a:buNone/>
            </a:pP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unit: km/h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min: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max: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350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description: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Vehicle speed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" name="Shape 39"/>
          <p:cNvSpPr txBox="1">
            <a:spLocks/>
          </p:cNvSpPr>
          <p:nvPr/>
        </p:nvSpPr>
        <p:spPr>
          <a:xfrm>
            <a:off x="608011" y="4419600"/>
            <a:ext cx="10945816" cy="19351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>
            <a:lvl1pPr marL="455612" indent="-455612" defTabSz="608012">
              <a:spcBef>
                <a:spcPts val="700"/>
              </a:spcBef>
              <a:buSzPct val="100000"/>
              <a:buFont typeface="Arial"/>
              <a:buChar char="•"/>
              <a:defRPr sz="3200">
                <a:latin typeface="Arial"/>
                <a:ea typeface="Arial"/>
                <a:cs typeface="Arial"/>
                <a:sym typeface="Arial"/>
              </a:defRPr>
            </a:lvl1pPr>
            <a:lvl2pPr marL="1043214" indent="-433613" defTabSz="608012">
              <a:spcBef>
                <a:spcPts val="700"/>
              </a:spcBef>
              <a:buSzPct val="100000"/>
              <a:buFont typeface="Arial"/>
              <a:buChar char="–"/>
              <a:defRPr sz="3200">
                <a:latin typeface="Arial"/>
                <a:ea typeface="Arial"/>
                <a:cs typeface="Arial"/>
                <a:sym typeface="Arial"/>
              </a:defRPr>
            </a:lvl2pPr>
            <a:lvl3pPr marL="1621894" indent="-404282" defTabSz="608012">
              <a:spcBef>
                <a:spcPts val="700"/>
              </a:spcBef>
              <a:buSzPct val="100000"/>
              <a:buFont typeface="Arial"/>
              <a:buChar char="•"/>
              <a:defRPr sz="3200">
                <a:latin typeface="Arial"/>
                <a:ea typeface="Arial"/>
                <a:cs typeface="Arial"/>
                <a:sym typeface="Arial"/>
              </a:defRPr>
            </a:lvl3pPr>
            <a:lvl4pPr marL="2310764" indent="-485139" defTabSz="608012">
              <a:spcBef>
                <a:spcPts val="700"/>
              </a:spcBef>
              <a:buSzPct val="100000"/>
              <a:buFont typeface="Arial"/>
              <a:buChar char="–"/>
              <a:defRPr sz="3200">
                <a:latin typeface="Arial"/>
                <a:ea typeface="Arial"/>
                <a:cs typeface="Arial"/>
                <a:sym typeface="Arial"/>
              </a:defRPr>
            </a:lvl4pPr>
            <a:lvl5pPr marL="2920364" indent="-485139" defTabSz="608012">
              <a:spcBef>
                <a:spcPts val="700"/>
              </a:spcBef>
              <a:buSzPct val="100000"/>
              <a:buFont typeface="Arial"/>
              <a:buChar char="»"/>
              <a:defRPr sz="3200">
                <a:latin typeface="Arial"/>
                <a:ea typeface="Arial"/>
                <a:cs typeface="Arial"/>
                <a:sym typeface="Arial"/>
              </a:defRPr>
            </a:lvl5pPr>
            <a:lvl6pPr marL="3403789" indent="-360665" defTabSz="608012">
              <a:spcBef>
                <a:spcPts val="700"/>
              </a:spcBef>
              <a:buSzPct val="100000"/>
              <a:buFont typeface="Arial"/>
              <a:buChar char="•"/>
              <a:defRPr sz="3200">
                <a:latin typeface="Arial"/>
                <a:ea typeface="Arial"/>
                <a:cs typeface="Arial"/>
                <a:sym typeface="Arial"/>
              </a:defRPr>
            </a:lvl6pPr>
            <a:lvl7pPr marL="4012414" indent="-360664" defTabSz="608012">
              <a:spcBef>
                <a:spcPts val="700"/>
              </a:spcBef>
              <a:buSzPct val="100000"/>
              <a:buFont typeface="Arial"/>
              <a:buChar char="•"/>
              <a:defRPr sz="3200">
                <a:latin typeface="Arial"/>
                <a:ea typeface="Arial"/>
                <a:cs typeface="Arial"/>
                <a:sym typeface="Arial"/>
              </a:defRPr>
            </a:lvl7pPr>
            <a:lvl8pPr marL="4621038" indent="-360664" defTabSz="608012">
              <a:spcBef>
                <a:spcPts val="700"/>
              </a:spcBef>
              <a:buSzPct val="100000"/>
              <a:buFont typeface="Arial"/>
              <a:buChar char="•"/>
              <a:defRPr sz="3200">
                <a:latin typeface="Arial"/>
                <a:ea typeface="Arial"/>
                <a:cs typeface="Arial"/>
                <a:sym typeface="Arial"/>
              </a:defRPr>
            </a:lvl8pPr>
            <a:lvl9pPr marL="5229662" indent="-360664" defTabSz="608012">
              <a:spcBef>
                <a:spcPts val="700"/>
              </a:spcBef>
              <a:buSzPct val="100000"/>
              <a:buFont typeface="Arial"/>
              <a:buChar char="•"/>
              <a:defRPr sz="3200"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 sz="2000" dirty="0" smtClean="0"/>
              <a:t>Uses Franca typing</a:t>
            </a:r>
          </a:p>
          <a:p>
            <a:r>
              <a:rPr lang="en-US" sz="2000" dirty="0" smtClean="0"/>
              <a:t>Optional interval</a:t>
            </a:r>
          </a:p>
          <a:p>
            <a:r>
              <a:rPr lang="en-US" sz="2000" dirty="0" smtClean="0"/>
              <a:t>Optional SI unit type</a:t>
            </a:r>
          </a:p>
          <a:p>
            <a:r>
              <a:rPr lang="en-US" sz="2000" dirty="0" smtClean="0"/>
              <a:t>Can be enumerated	</a:t>
            </a:r>
          </a:p>
        </p:txBody>
      </p:sp>
    </p:spTree>
    <p:extLst>
      <p:ext uri="{BB962C8B-B14F-4D97-AF65-F5344CB8AC3E}">
        <p14:creationId xmlns:p14="http://schemas.microsoft.com/office/powerpoint/2010/main" val="3883081600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Specification source format: </a:t>
            </a:r>
            <a:r>
              <a:rPr lang="en-US" dirty="0" smtClean="0"/>
              <a:t>Attributes</a:t>
            </a:r>
            <a:endParaRPr lang="en-US" dirty="0"/>
          </a:p>
        </p:txBody>
      </p:sp>
      <p:sp>
        <p:nvSpPr>
          <p:cNvPr id="5" name="Rounded Rectangle 4"/>
          <p:cNvSpPr/>
          <p:nvPr/>
        </p:nvSpPr>
        <p:spPr>
          <a:xfrm>
            <a:off x="442119" y="2081455"/>
            <a:ext cx="11277600" cy="1804745"/>
          </a:xfrm>
          <a:prstGeom prst="roundRect">
            <a:avLst/>
          </a:prstGeom>
          <a:solidFill>
            <a:srgbClr val="FFFFFF"/>
          </a:solidFill>
          <a:ln w="25400" cap="flat">
            <a:solidFill>
              <a:srgbClr val="4F81BD"/>
            </a:solidFill>
            <a:prstDash val="solid"/>
            <a:bevel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ctr">
            <a:spAutoFit/>
          </a:bodyPr>
          <a:lstStyle/>
          <a:p>
            <a:pPr marL="0" indent="0">
              <a:buNone/>
            </a:pP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- Weight: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type: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Uint16</a:t>
            </a:r>
          </a:p>
          <a:p>
            <a:pPr marL="0" indent="0">
              <a:buNone/>
            </a:pP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unit: kg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default: 1485</a:t>
            </a:r>
          </a:p>
          <a:p>
            <a:pPr marL="0" indent="0">
              <a:buNone/>
            </a:pP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description: Vehicle weight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" name="Shape 39"/>
          <p:cNvSpPr txBox="1">
            <a:spLocks/>
          </p:cNvSpPr>
          <p:nvPr/>
        </p:nvSpPr>
        <p:spPr>
          <a:xfrm>
            <a:off x="608011" y="4419600"/>
            <a:ext cx="10945816" cy="19351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>
            <a:lvl1pPr marL="455612" indent="-455612" defTabSz="608012">
              <a:spcBef>
                <a:spcPts val="700"/>
              </a:spcBef>
              <a:buSzPct val="100000"/>
              <a:buFont typeface="Arial"/>
              <a:buChar char="•"/>
              <a:defRPr sz="3200">
                <a:latin typeface="Arial"/>
                <a:ea typeface="Arial"/>
                <a:cs typeface="Arial"/>
                <a:sym typeface="Arial"/>
              </a:defRPr>
            </a:lvl1pPr>
            <a:lvl2pPr marL="1043214" indent="-433613" defTabSz="608012">
              <a:spcBef>
                <a:spcPts val="700"/>
              </a:spcBef>
              <a:buSzPct val="100000"/>
              <a:buFont typeface="Arial"/>
              <a:buChar char="–"/>
              <a:defRPr sz="3200">
                <a:latin typeface="Arial"/>
                <a:ea typeface="Arial"/>
                <a:cs typeface="Arial"/>
                <a:sym typeface="Arial"/>
              </a:defRPr>
            </a:lvl2pPr>
            <a:lvl3pPr marL="1621894" indent="-404282" defTabSz="608012">
              <a:spcBef>
                <a:spcPts val="700"/>
              </a:spcBef>
              <a:buSzPct val="100000"/>
              <a:buFont typeface="Arial"/>
              <a:buChar char="•"/>
              <a:defRPr sz="3200">
                <a:latin typeface="Arial"/>
                <a:ea typeface="Arial"/>
                <a:cs typeface="Arial"/>
                <a:sym typeface="Arial"/>
              </a:defRPr>
            </a:lvl3pPr>
            <a:lvl4pPr marL="2310764" indent="-485139" defTabSz="608012">
              <a:spcBef>
                <a:spcPts val="700"/>
              </a:spcBef>
              <a:buSzPct val="100000"/>
              <a:buFont typeface="Arial"/>
              <a:buChar char="–"/>
              <a:defRPr sz="3200">
                <a:latin typeface="Arial"/>
                <a:ea typeface="Arial"/>
                <a:cs typeface="Arial"/>
                <a:sym typeface="Arial"/>
              </a:defRPr>
            </a:lvl4pPr>
            <a:lvl5pPr marL="2920364" indent="-485139" defTabSz="608012">
              <a:spcBef>
                <a:spcPts val="700"/>
              </a:spcBef>
              <a:buSzPct val="100000"/>
              <a:buFont typeface="Arial"/>
              <a:buChar char="»"/>
              <a:defRPr sz="3200">
                <a:latin typeface="Arial"/>
                <a:ea typeface="Arial"/>
                <a:cs typeface="Arial"/>
                <a:sym typeface="Arial"/>
              </a:defRPr>
            </a:lvl5pPr>
            <a:lvl6pPr marL="3403789" indent="-360665" defTabSz="608012">
              <a:spcBef>
                <a:spcPts val="700"/>
              </a:spcBef>
              <a:buSzPct val="100000"/>
              <a:buFont typeface="Arial"/>
              <a:buChar char="•"/>
              <a:defRPr sz="3200">
                <a:latin typeface="Arial"/>
                <a:ea typeface="Arial"/>
                <a:cs typeface="Arial"/>
                <a:sym typeface="Arial"/>
              </a:defRPr>
            </a:lvl6pPr>
            <a:lvl7pPr marL="4012414" indent="-360664" defTabSz="608012">
              <a:spcBef>
                <a:spcPts val="700"/>
              </a:spcBef>
              <a:buSzPct val="100000"/>
              <a:buFont typeface="Arial"/>
              <a:buChar char="•"/>
              <a:defRPr sz="3200">
                <a:latin typeface="Arial"/>
                <a:ea typeface="Arial"/>
                <a:cs typeface="Arial"/>
                <a:sym typeface="Arial"/>
              </a:defRPr>
            </a:lvl7pPr>
            <a:lvl8pPr marL="4621038" indent="-360664" defTabSz="608012">
              <a:spcBef>
                <a:spcPts val="700"/>
              </a:spcBef>
              <a:buSzPct val="100000"/>
              <a:buFont typeface="Arial"/>
              <a:buChar char="•"/>
              <a:defRPr sz="3200">
                <a:latin typeface="Arial"/>
                <a:ea typeface="Arial"/>
                <a:cs typeface="Arial"/>
                <a:sym typeface="Arial"/>
              </a:defRPr>
            </a:lvl8pPr>
            <a:lvl9pPr marL="5229662" indent="-360664" defTabSz="608012">
              <a:spcBef>
                <a:spcPts val="700"/>
              </a:spcBef>
              <a:buSzPct val="100000"/>
              <a:buFont typeface="Arial"/>
              <a:buChar char="•"/>
              <a:defRPr sz="3200"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 sz="2000" dirty="0" smtClean="0"/>
              <a:t>Signal with a default value</a:t>
            </a:r>
          </a:p>
          <a:p>
            <a:r>
              <a:rPr lang="en-US" sz="2000" dirty="0" smtClean="0"/>
              <a:t>Used to describe configuration data</a:t>
            </a:r>
          </a:p>
        </p:txBody>
      </p:sp>
    </p:spTree>
    <p:extLst>
      <p:ext uri="{BB962C8B-B14F-4D97-AF65-F5344CB8AC3E}">
        <p14:creationId xmlns:p14="http://schemas.microsoft.com/office/powerpoint/2010/main" val="1454282190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Signal source format</a:t>
            </a:r>
            <a:endParaRPr lang="en-US" dirty="0"/>
          </a:p>
        </p:txBody>
      </p:sp>
      <p:sp>
        <p:nvSpPr>
          <p:cNvPr id="6" name="Shape 39"/>
          <p:cNvSpPr txBox="1">
            <a:spLocks/>
          </p:cNvSpPr>
          <p:nvPr/>
        </p:nvSpPr>
        <p:spPr>
          <a:xfrm>
            <a:off x="608011" y="4495800"/>
            <a:ext cx="10945816" cy="16764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>
            <a:lvl1pPr marL="455612" indent="-455612" defTabSz="608012">
              <a:spcBef>
                <a:spcPts val="700"/>
              </a:spcBef>
              <a:buSzPct val="100000"/>
              <a:buFont typeface="Arial"/>
              <a:buChar char="•"/>
              <a:defRPr sz="3200">
                <a:latin typeface="Arial"/>
                <a:ea typeface="Arial"/>
                <a:cs typeface="Arial"/>
                <a:sym typeface="Arial"/>
              </a:defRPr>
            </a:lvl1pPr>
            <a:lvl2pPr marL="1043214" indent="-433613" defTabSz="608012">
              <a:spcBef>
                <a:spcPts val="700"/>
              </a:spcBef>
              <a:buSzPct val="100000"/>
              <a:buFont typeface="Arial"/>
              <a:buChar char="–"/>
              <a:defRPr sz="3200">
                <a:latin typeface="Arial"/>
                <a:ea typeface="Arial"/>
                <a:cs typeface="Arial"/>
                <a:sym typeface="Arial"/>
              </a:defRPr>
            </a:lvl2pPr>
            <a:lvl3pPr marL="1621894" indent="-404282" defTabSz="608012">
              <a:spcBef>
                <a:spcPts val="700"/>
              </a:spcBef>
              <a:buSzPct val="100000"/>
              <a:buFont typeface="Arial"/>
              <a:buChar char="•"/>
              <a:defRPr sz="3200">
                <a:latin typeface="Arial"/>
                <a:ea typeface="Arial"/>
                <a:cs typeface="Arial"/>
                <a:sym typeface="Arial"/>
              </a:defRPr>
            </a:lvl3pPr>
            <a:lvl4pPr marL="2310764" indent="-485139" defTabSz="608012">
              <a:spcBef>
                <a:spcPts val="700"/>
              </a:spcBef>
              <a:buSzPct val="100000"/>
              <a:buFont typeface="Arial"/>
              <a:buChar char="–"/>
              <a:defRPr sz="3200">
                <a:latin typeface="Arial"/>
                <a:ea typeface="Arial"/>
                <a:cs typeface="Arial"/>
                <a:sym typeface="Arial"/>
              </a:defRPr>
            </a:lvl4pPr>
            <a:lvl5pPr marL="2920364" indent="-485139" defTabSz="608012">
              <a:spcBef>
                <a:spcPts val="700"/>
              </a:spcBef>
              <a:buSzPct val="100000"/>
              <a:buFont typeface="Arial"/>
              <a:buChar char="»"/>
              <a:defRPr sz="3200">
                <a:latin typeface="Arial"/>
                <a:ea typeface="Arial"/>
                <a:cs typeface="Arial"/>
                <a:sym typeface="Arial"/>
              </a:defRPr>
            </a:lvl5pPr>
            <a:lvl6pPr marL="3403789" indent="-360665" defTabSz="608012">
              <a:spcBef>
                <a:spcPts val="700"/>
              </a:spcBef>
              <a:buSzPct val="100000"/>
              <a:buFont typeface="Arial"/>
              <a:buChar char="•"/>
              <a:defRPr sz="3200">
                <a:latin typeface="Arial"/>
                <a:ea typeface="Arial"/>
                <a:cs typeface="Arial"/>
                <a:sym typeface="Arial"/>
              </a:defRPr>
            </a:lvl6pPr>
            <a:lvl7pPr marL="4012414" indent="-360664" defTabSz="608012">
              <a:spcBef>
                <a:spcPts val="700"/>
              </a:spcBef>
              <a:buSzPct val="100000"/>
              <a:buFont typeface="Arial"/>
              <a:buChar char="•"/>
              <a:defRPr sz="3200">
                <a:latin typeface="Arial"/>
                <a:ea typeface="Arial"/>
                <a:cs typeface="Arial"/>
                <a:sym typeface="Arial"/>
              </a:defRPr>
            </a:lvl7pPr>
            <a:lvl8pPr marL="4621038" indent="-360664" defTabSz="608012">
              <a:spcBef>
                <a:spcPts val="700"/>
              </a:spcBef>
              <a:buSzPct val="100000"/>
              <a:buFont typeface="Arial"/>
              <a:buChar char="•"/>
              <a:defRPr sz="3200">
                <a:latin typeface="Arial"/>
                <a:ea typeface="Arial"/>
                <a:cs typeface="Arial"/>
                <a:sym typeface="Arial"/>
              </a:defRPr>
            </a:lvl8pPr>
            <a:lvl9pPr marL="5229662" indent="-360664" defTabSz="608012">
              <a:spcBef>
                <a:spcPts val="700"/>
              </a:spcBef>
              <a:buSzPct val="100000"/>
              <a:buFont typeface="Arial"/>
              <a:buChar char="•"/>
              <a:defRPr sz="3200"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 sz="2000" dirty="0" smtClean="0"/>
              <a:t>Multiple files aggregated together to a uniform specification</a:t>
            </a:r>
          </a:p>
          <a:p>
            <a:r>
              <a:rPr lang="en-US" sz="2000" dirty="0" smtClean="0"/>
              <a:t>YAML-compliant include directives used to aggregate spec fragments</a:t>
            </a:r>
          </a:p>
          <a:p>
            <a:r>
              <a:rPr lang="en-US" sz="2000" dirty="0" smtClean="0"/>
              <a:t>Facilitates </a:t>
            </a:r>
            <a:r>
              <a:rPr lang="en-US" sz="2000" dirty="0" err="1" smtClean="0"/>
              <a:t>git</a:t>
            </a:r>
            <a:r>
              <a:rPr lang="en-US" sz="2000" dirty="0" smtClean="0"/>
              <a:t>(hub) working model</a:t>
            </a:r>
          </a:p>
          <a:p>
            <a:r>
              <a:rPr lang="en-US" sz="2000" dirty="0" smtClean="0"/>
              <a:t>Minimizes commit conflicts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1019170" y="1752600"/>
            <a:ext cx="1755262" cy="407817"/>
          </a:xfrm>
          <a:prstGeom prst="roundRect">
            <a:avLst/>
          </a:prstGeom>
          <a:solidFill>
            <a:schemeClr val="bg1"/>
          </a:solidFill>
          <a:ln w="19050">
            <a:solidFill>
              <a:srgbClr val="008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 err="1" smtClean="0">
                <a:solidFill>
                  <a:schemeClr val="tx1"/>
                </a:solidFill>
              </a:rPr>
              <a:t>root.vspec</a:t>
            </a:r>
            <a:endParaRPr lang="en-US" sz="1800" dirty="0" smtClean="0">
              <a:solidFill>
                <a:schemeClr val="tx1"/>
              </a:solidFill>
            </a:endParaRPr>
          </a:p>
        </p:txBody>
      </p:sp>
      <p:cxnSp>
        <p:nvCxnSpPr>
          <p:cNvPr id="8" name="Straight Arrow Connector 7"/>
          <p:cNvCxnSpPr>
            <a:stCxn id="11" idx="1"/>
            <a:endCxn id="13" idx="3"/>
          </p:cNvCxnSpPr>
          <p:nvPr/>
        </p:nvCxnSpPr>
        <p:spPr>
          <a:xfrm flipH="1">
            <a:off x="2803013" y="2812466"/>
            <a:ext cx="1064137" cy="430935"/>
          </a:xfrm>
          <a:prstGeom prst="straightConnector1">
            <a:avLst/>
          </a:prstGeom>
          <a:ln w="19050">
            <a:solidFill>
              <a:schemeClr val="tx1"/>
            </a:solidFill>
            <a:headEnd type="triangl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>
            <a:stCxn id="11" idx="1"/>
            <a:endCxn id="14" idx="3"/>
          </p:cNvCxnSpPr>
          <p:nvPr/>
        </p:nvCxnSpPr>
        <p:spPr>
          <a:xfrm flipH="1" flipV="1">
            <a:off x="2803011" y="2599955"/>
            <a:ext cx="1064139" cy="212511"/>
          </a:xfrm>
          <a:prstGeom prst="straightConnector1">
            <a:avLst/>
          </a:prstGeom>
          <a:ln w="19050">
            <a:solidFill>
              <a:schemeClr val="tx1"/>
            </a:solidFill>
            <a:headEnd type="triangl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>
            <a:stCxn id="7" idx="3"/>
          </p:cNvCxnSpPr>
          <p:nvPr/>
        </p:nvCxnSpPr>
        <p:spPr>
          <a:xfrm>
            <a:off x="2774432" y="1956509"/>
            <a:ext cx="1092718" cy="643445"/>
          </a:xfrm>
          <a:prstGeom prst="straightConnector1">
            <a:avLst/>
          </a:prstGeom>
          <a:ln w="19050">
            <a:solidFill>
              <a:schemeClr val="tx1"/>
            </a:solidFill>
            <a:headEnd type="none" w="med" len="med"/>
            <a:tailEnd type="triangl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ounded Rectangle 10"/>
          <p:cNvSpPr/>
          <p:nvPr/>
        </p:nvSpPr>
        <p:spPr>
          <a:xfrm>
            <a:off x="3867150" y="2426392"/>
            <a:ext cx="1561758" cy="772147"/>
          </a:xfrm>
          <a:prstGeom prst="roundRect">
            <a:avLst/>
          </a:prstGeom>
          <a:solidFill>
            <a:schemeClr val="bg1"/>
          </a:solidFill>
          <a:ln w="19050">
            <a:solidFill>
              <a:srgbClr val="242424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 smtClean="0">
                <a:solidFill>
                  <a:schemeClr val="tx1"/>
                </a:solidFill>
              </a:rPr>
              <a:t>VSS spec</a:t>
            </a:r>
          </a:p>
        </p:txBody>
      </p:sp>
      <p:cxnSp>
        <p:nvCxnSpPr>
          <p:cNvPr id="12" name="Straight Arrow Connector 11"/>
          <p:cNvCxnSpPr>
            <a:endCxn id="15" idx="3"/>
          </p:cNvCxnSpPr>
          <p:nvPr/>
        </p:nvCxnSpPr>
        <p:spPr>
          <a:xfrm flipH="1">
            <a:off x="2803011" y="3027933"/>
            <a:ext cx="1064139" cy="858915"/>
          </a:xfrm>
          <a:prstGeom prst="straightConnector1">
            <a:avLst/>
          </a:prstGeom>
          <a:ln w="19050">
            <a:solidFill>
              <a:schemeClr val="tx1"/>
            </a:solidFill>
            <a:headEnd type="triangl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ounded Rectangle 12"/>
          <p:cNvSpPr/>
          <p:nvPr/>
        </p:nvSpPr>
        <p:spPr>
          <a:xfrm>
            <a:off x="1047749" y="3039492"/>
            <a:ext cx="1755264" cy="407817"/>
          </a:xfrm>
          <a:prstGeom prst="roundRect">
            <a:avLst/>
          </a:prstGeom>
          <a:solidFill>
            <a:schemeClr val="bg1"/>
          </a:solidFill>
          <a:ln w="19050">
            <a:solidFill>
              <a:srgbClr val="008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 err="1" smtClean="0">
                <a:solidFill>
                  <a:schemeClr val="tx1"/>
                </a:solidFill>
              </a:rPr>
              <a:t>nav.vspec</a:t>
            </a:r>
            <a:endParaRPr lang="en-US" sz="1800" dirty="0" smtClean="0">
              <a:solidFill>
                <a:schemeClr val="tx1"/>
              </a:solidFill>
            </a:endParaRPr>
          </a:p>
        </p:txBody>
      </p:sp>
      <p:sp>
        <p:nvSpPr>
          <p:cNvPr id="14" name="Rounded Rectangle 13"/>
          <p:cNvSpPr/>
          <p:nvPr/>
        </p:nvSpPr>
        <p:spPr>
          <a:xfrm>
            <a:off x="1047749" y="2396046"/>
            <a:ext cx="1755262" cy="407817"/>
          </a:xfrm>
          <a:prstGeom prst="roundRect">
            <a:avLst/>
          </a:prstGeom>
          <a:solidFill>
            <a:schemeClr val="bg1"/>
          </a:solidFill>
          <a:ln w="19050">
            <a:solidFill>
              <a:srgbClr val="008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 err="1" smtClean="0">
                <a:solidFill>
                  <a:schemeClr val="tx1"/>
                </a:solidFill>
              </a:rPr>
              <a:t>engine.vspec</a:t>
            </a:r>
            <a:endParaRPr lang="en-US" sz="1800" dirty="0" smtClean="0">
              <a:solidFill>
                <a:schemeClr val="tx1"/>
              </a:solidFill>
            </a:endParaRPr>
          </a:p>
        </p:txBody>
      </p:sp>
      <p:sp>
        <p:nvSpPr>
          <p:cNvPr id="15" name="Rounded Rectangle 14"/>
          <p:cNvSpPr/>
          <p:nvPr/>
        </p:nvSpPr>
        <p:spPr>
          <a:xfrm>
            <a:off x="1047745" y="3682939"/>
            <a:ext cx="1755266" cy="407817"/>
          </a:xfrm>
          <a:prstGeom prst="roundRect">
            <a:avLst/>
          </a:prstGeom>
          <a:solidFill>
            <a:schemeClr val="bg1"/>
          </a:solidFill>
          <a:ln w="19050">
            <a:solidFill>
              <a:srgbClr val="008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 err="1" smtClean="0">
                <a:solidFill>
                  <a:schemeClr val="tx1"/>
                </a:solidFill>
              </a:rPr>
              <a:t>ivi.vspec</a:t>
            </a:r>
            <a:endParaRPr lang="en-US" sz="1800" dirty="0" smtClean="0">
              <a:solidFill>
                <a:schemeClr val="tx1"/>
              </a:solidFill>
            </a:endParaRPr>
          </a:p>
        </p:txBody>
      </p:sp>
      <p:sp>
        <p:nvSpPr>
          <p:cNvPr id="29" name="Rounded Rectangle 28"/>
          <p:cNvSpPr/>
          <p:nvPr/>
        </p:nvSpPr>
        <p:spPr>
          <a:xfrm>
            <a:off x="6934200" y="1961009"/>
            <a:ext cx="1875092" cy="435037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008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err="1" smtClean="0">
                <a:solidFill>
                  <a:schemeClr val="tx1"/>
                </a:solidFill>
              </a:rPr>
              <a:t>root.vspec</a:t>
            </a:r>
            <a:endParaRPr lang="en-US" sz="2000" dirty="0" smtClean="0">
              <a:solidFill>
                <a:schemeClr val="tx1"/>
              </a:solidFill>
            </a:endParaRPr>
          </a:p>
        </p:txBody>
      </p:sp>
      <p:sp>
        <p:nvSpPr>
          <p:cNvPr id="28" name="Rounded Rectangle 27"/>
          <p:cNvSpPr/>
          <p:nvPr/>
        </p:nvSpPr>
        <p:spPr>
          <a:xfrm>
            <a:off x="6791325" y="2396046"/>
            <a:ext cx="3886200" cy="1021552"/>
          </a:xfrm>
          <a:prstGeom prst="roundRect">
            <a:avLst/>
          </a:prstGeom>
          <a:solidFill>
            <a:srgbClr val="FFFFFF"/>
          </a:solidFill>
          <a:ln w="25400" cap="flat">
            <a:solidFill>
              <a:srgbClr val="4F81BD"/>
            </a:solidFill>
            <a:prstDash val="solid"/>
            <a:bevel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ctr">
            <a:spAutoFit/>
          </a:bodyPr>
          <a:lstStyle/>
          <a:p>
            <a:pPr marL="0" indent="0">
              <a:buNone/>
            </a:pP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#include </a:t>
            </a:r>
            <a:r>
              <a:rPr lang="en-US" sz="1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engine.vspec</a:t>
            </a:r>
            <a:endParaRPr lang="en-US" sz="18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#include </a:t>
            </a:r>
            <a:r>
              <a:rPr lang="en-US" sz="1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nav.vspec</a:t>
            </a:r>
            <a:endParaRPr lang="en-US" sz="18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#include </a:t>
            </a:r>
            <a:r>
              <a:rPr lang="en-US" sz="1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ivi.vspec</a:t>
            </a:r>
            <a:endParaRPr lang="en-US" sz="18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8565560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Default">
      <a:majorFont>
        <a:latin typeface="Helvetica"/>
        <a:ea typeface="Helvetica"/>
        <a:cs typeface="Helvetica"/>
      </a:majorFont>
      <a:minorFont>
        <a:latin typeface="Helvetica Neue"/>
        <a:ea typeface="Helvetica Neue"/>
        <a:cs typeface="Helvetica Neue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4F81BD"/>
          </a:solidFill>
          <a:prstDash val="solid"/>
          <a:bevel/>
        </a:ln>
        <a:effectLst>
          <a:outerShdw blurRad="38100" dist="23000" dir="5400000" rotWithShape="0">
            <a:srgbClr val="000000">
              <a:alpha val="35000"/>
            </a:srgbClr>
          </a:outerShdw>
        </a:effectLst>
      </a:spPr>
      <a:bodyPr rot="0" spcFirstLastPara="1" vertOverflow="overflow" horzOverflow="overflow" vert="horz" wrap="square" lIns="45718" tIns="45718" rIns="45718" bIns="45718" numCol="1" spcCol="38100" rtlCol="0" anchor="ctr">
        <a:spAutoFit/>
      </a:bodyPr>
      <a:lstStyle>
        <a:defPPr marL="0" marR="0" indent="0" algn="l" defTabSz="608012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4F81BD"/>
          </a:solidFill>
          <a:prstDash val="solid"/>
          <a:bevel/>
        </a:ln>
        <a:effectLst>
          <a:outerShdw blurRad="38100" dist="23000" dir="5400000" rotWithShape="0">
            <a:srgbClr val="000000">
              <a:alpha val="35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8" tIns="45718" rIns="45718" bIns="45718" numCol="1" spcCol="38100" rtlCol="0" anchor="t">
        <a:spAutoFit/>
      </a:bodyPr>
      <a:lstStyle>
        <a:defPPr marL="0" marR="0" indent="0" algn="l" defTabSz="608012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Default">
      <a:majorFont>
        <a:latin typeface="Helvetica"/>
        <a:ea typeface="Helvetica"/>
        <a:cs typeface="Helvetica"/>
      </a:majorFont>
      <a:minorFont>
        <a:latin typeface="Helvetica Neue"/>
        <a:ea typeface="Helvetica Neue"/>
        <a:cs typeface="Helvetica Neue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4F81BD"/>
          </a:solidFill>
          <a:prstDash val="solid"/>
          <a:bevel/>
        </a:ln>
        <a:effectLst>
          <a:outerShdw blurRad="38100" dist="23000" dir="5400000" rotWithShape="0">
            <a:srgbClr val="000000">
              <a:alpha val="35000"/>
            </a:srgbClr>
          </a:outerShdw>
        </a:effectLst>
      </a:spPr>
      <a:bodyPr rot="0" spcFirstLastPara="1" vertOverflow="overflow" horzOverflow="overflow" vert="horz" wrap="square" lIns="45718" tIns="45718" rIns="45718" bIns="45718" numCol="1" spcCol="38100" rtlCol="0" anchor="ctr">
        <a:spAutoFit/>
      </a:bodyPr>
      <a:lstStyle>
        <a:defPPr marL="0" marR="0" indent="0" algn="l" defTabSz="608012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4F81BD"/>
          </a:solidFill>
          <a:prstDash val="solid"/>
          <a:bevel/>
        </a:ln>
        <a:effectLst>
          <a:outerShdw blurRad="38100" dist="23000" dir="5400000" rotWithShape="0">
            <a:srgbClr val="000000">
              <a:alpha val="35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8" tIns="45718" rIns="45718" bIns="45718" numCol="1" spcCol="38100" rtlCol="0" anchor="t">
        <a:spAutoFit/>
      </a:bodyPr>
      <a:lstStyle>
        <a:defPPr marL="0" marR="0" indent="0" algn="l" defTabSz="608012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2777</TotalTime>
  <Words>697</Words>
  <Application>Microsoft Office PowerPoint</Application>
  <PresentationFormat>Custom</PresentationFormat>
  <Paragraphs>228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Default</vt:lpstr>
      <vt:lpstr>PowerPoint Presentation</vt:lpstr>
      <vt:lpstr>The Problem</vt:lpstr>
      <vt:lpstr>VSS - Introduction</vt:lpstr>
      <vt:lpstr>VSS Signal structure</vt:lpstr>
      <vt:lpstr>Naming Convention</vt:lpstr>
      <vt:lpstr>Specification source format: Branches</vt:lpstr>
      <vt:lpstr>Specification source format: Signals</vt:lpstr>
      <vt:lpstr>Specification source format: Attributes</vt:lpstr>
      <vt:lpstr>Signal source format</vt:lpstr>
      <vt:lpstr>Spec file re-use</vt:lpstr>
      <vt:lpstr>Private Extensions</vt:lpstr>
      <vt:lpstr>Overriding signal definitions</vt:lpstr>
      <vt:lpstr>Declaring and Defining Attributes</vt:lpstr>
      <vt:lpstr>Generating target specifications</vt:lpstr>
      <vt:lpstr>Release management</vt:lpstr>
      <vt:lpstr>More Info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MSI-PC</dc:creator>
  <cp:lastModifiedBy>Magnus Feuer</cp:lastModifiedBy>
  <cp:revision>101</cp:revision>
  <dcterms:modified xsi:type="dcterms:W3CDTF">2016-09-02T23:31:32Z</dcterms:modified>
</cp:coreProperties>
</file>