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85" r:id="rId2"/>
    <p:sldId id="260" r:id="rId3"/>
    <p:sldId id="288" r:id="rId4"/>
    <p:sldId id="276" r:id="rId5"/>
    <p:sldId id="282" r:id="rId6"/>
    <p:sldId id="277" r:id="rId7"/>
    <p:sldId id="281" r:id="rId8"/>
    <p:sldId id="283" r:id="rId9"/>
    <p:sldId id="284" r:id="rId10"/>
    <p:sldId id="289" r:id="rId11"/>
    <p:sldId id="286" r:id="rId12"/>
    <p:sldId id="287" r:id="rId13"/>
    <p:sldId id="280" r:id="rId14"/>
  </p:sldIdLst>
  <p:sldSz cx="12153900" cy="6858000"/>
  <p:notesSz cx="6858000" cy="9144000"/>
  <p:defaultTextStyle>
    <a:lvl1pPr defTabSz="608012">
      <a:defRPr sz="3200">
        <a:latin typeface="+mj-lt"/>
        <a:ea typeface="+mj-ea"/>
        <a:cs typeface="+mj-cs"/>
        <a:sym typeface="Helvetica"/>
      </a:defRPr>
    </a:lvl1pPr>
    <a:lvl2pPr defTabSz="608012">
      <a:defRPr sz="3200">
        <a:latin typeface="+mj-lt"/>
        <a:ea typeface="+mj-ea"/>
        <a:cs typeface="+mj-cs"/>
        <a:sym typeface="Helvetica"/>
      </a:defRPr>
    </a:lvl2pPr>
    <a:lvl3pPr defTabSz="608012">
      <a:defRPr sz="3200">
        <a:latin typeface="+mj-lt"/>
        <a:ea typeface="+mj-ea"/>
        <a:cs typeface="+mj-cs"/>
        <a:sym typeface="Helvetica"/>
      </a:defRPr>
    </a:lvl3pPr>
    <a:lvl4pPr defTabSz="608012">
      <a:defRPr sz="3200">
        <a:latin typeface="+mj-lt"/>
        <a:ea typeface="+mj-ea"/>
        <a:cs typeface="+mj-cs"/>
        <a:sym typeface="Helvetica"/>
      </a:defRPr>
    </a:lvl4pPr>
    <a:lvl5pPr defTabSz="608012">
      <a:defRPr sz="3200">
        <a:latin typeface="+mj-lt"/>
        <a:ea typeface="+mj-ea"/>
        <a:cs typeface="+mj-cs"/>
        <a:sym typeface="Helvetica"/>
      </a:defRPr>
    </a:lvl5pPr>
    <a:lvl6pPr defTabSz="608012">
      <a:defRPr sz="3200">
        <a:latin typeface="+mj-lt"/>
        <a:ea typeface="+mj-ea"/>
        <a:cs typeface="+mj-cs"/>
        <a:sym typeface="Helvetica"/>
      </a:defRPr>
    </a:lvl6pPr>
    <a:lvl7pPr defTabSz="608012">
      <a:defRPr sz="3200">
        <a:latin typeface="+mj-lt"/>
        <a:ea typeface="+mj-ea"/>
        <a:cs typeface="+mj-cs"/>
        <a:sym typeface="Helvetica"/>
      </a:defRPr>
    </a:lvl7pPr>
    <a:lvl8pPr defTabSz="608012">
      <a:defRPr sz="3200">
        <a:latin typeface="+mj-lt"/>
        <a:ea typeface="+mj-ea"/>
        <a:cs typeface="+mj-cs"/>
        <a:sym typeface="Helvetica"/>
      </a:defRPr>
    </a:lvl8pPr>
    <a:lvl9pPr defTabSz="608012">
      <a:defRPr sz="3200">
        <a:latin typeface="+mj-lt"/>
        <a:ea typeface="+mj-ea"/>
        <a:cs typeface="+mj-cs"/>
        <a:sym typeface="Helvetic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6" autoAdjust="0"/>
    <p:restoredTop sz="94660"/>
  </p:normalViewPr>
  <p:slideViewPr>
    <p:cSldViewPr>
      <p:cViewPr varScale="1">
        <p:scale>
          <a:sx n="100" d="100"/>
          <a:sy n="100" d="100"/>
        </p:scale>
        <p:origin x="-804" y="-96"/>
      </p:cViewPr>
      <p:guideLst>
        <p:guide orient="horz" pos="2160"/>
        <p:guide pos="38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29" name="Shape 2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254156408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608093" y="1231465"/>
            <a:ext cx="5373593" cy="94341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title"/>
          </p:nvPr>
        </p:nvSpPr>
        <p:spPr>
          <a:xfrm>
            <a:off x="2022880" y="275073"/>
            <a:ext cx="9391645" cy="956393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7" name="Shape 2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body" idx="1"/>
          </p:nvPr>
        </p:nvSpPr>
        <p:spPr>
          <a:xfrm>
            <a:off x="608012" y="1600200"/>
            <a:ext cx="10945814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0862" tIns="60862" rIns="60862" bIns="60862"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2022880" y="0"/>
            <a:ext cx="9391645" cy="1506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0862" tIns="60862" rIns="60862" bIns="60862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8715375" y="6367867"/>
            <a:ext cx="2838450" cy="343678"/>
          </a:xfrm>
          <a:prstGeom prst="rect">
            <a:avLst/>
          </a:prstGeom>
          <a:ln w="12700">
            <a:miter lim="400000"/>
          </a:ln>
        </p:spPr>
        <p:txBody>
          <a:bodyPr lIns="60862" tIns="60862" rIns="60862" bIns="60862" anchor="ctr">
            <a:spAutoFit/>
          </a:bodyPr>
          <a:lstStyle>
            <a:lvl1pPr algn="r">
              <a:defRPr sz="1600">
                <a:solidFill>
                  <a:srgbClr val="95B3D7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7" name="Shape 4"/>
          <p:cNvSpPr txBox="1">
            <a:spLocks/>
          </p:cNvSpPr>
          <p:nvPr userDrawn="1"/>
        </p:nvSpPr>
        <p:spPr>
          <a:xfrm>
            <a:off x="438150" y="6284106"/>
            <a:ext cx="2838450" cy="369134"/>
          </a:xfrm>
          <a:prstGeom prst="rect">
            <a:avLst/>
          </a:prstGeom>
          <a:ln w="12700">
            <a:miter lim="400000"/>
          </a:ln>
        </p:spPr>
        <p:txBody>
          <a:bodyPr lIns="60862" tIns="60862" rIns="60862" bIns="60862" anchor="ctr">
            <a:spAutoFit/>
          </a:bodyPr>
          <a:lstStyle>
            <a:lvl1pPr algn="r" defTabSz="608012">
              <a:defRPr sz="1600">
                <a:solidFill>
                  <a:srgbClr val="95B3D7"/>
                </a:solidFill>
                <a:latin typeface="Arial"/>
                <a:ea typeface="Arial"/>
                <a:cs typeface="Arial"/>
                <a:sym typeface="Arial"/>
              </a:defRPr>
            </a:lvl1pPr>
            <a:lvl2pPr defTabSz="608012"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defTabSz="608012"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defTabSz="608012"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defTabSz="608012">
              <a:defRPr sz="3200">
                <a:latin typeface="+mj-lt"/>
                <a:ea typeface="+mj-ea"/>
                <a:cs typeface="+mj-cs"/>
                <a:sym typeface="Helvetica"/>
              </a:defRPr>
            </a:lvl5pPr>
            <a:lvl6pPr defTabSz="608012">
              <a:defRPr sz="3200">
                <a:latin typeface="+mj-lt"/>
                <a:ea typeface="+mj-ea"/>
                <a:cs typeface="+mj-cs"/>
                <a:sym typeface="Helvetica"/>
              </a:defRPr>
            </a:lvl6pPr>
            <a:lvl7pPr defTabSz="608012">
              <a:defRPr sz="3200">
                <a:latin typeface="+mj-lt"/>
                <a:ea typeface="+mj-ea"/>
                <a:cs typeface="+mj-cs"/>
                <a:sym typeface="Helvetica"/>
              </a:defRPr>
            </a:lvl7pPr>
            <a:lvl8pPr defTabSz="608012">
              <a:defRPr sz="3200">
                <a:latin typeface="+mj-lt"/>
                <a:ea typeface="+mj-ea"/>
                <a:cs typeface="+mj-cs"/>
                <a:sym typeface="Helvetica"/>
              </a:defRPr>
            </a:lvl8pPr>
            <a:lvl9pPr defTabSz="608012">
              <a:defRPr sz="3200">
                <a:latin typeface="+mj-lt"/>
                <a:ea typeface="+mj-ea"/>
                <a:cs typeface="+mj-cs"/>
                <a:sym typeface="Helvetica"/>
              </a:defRPr>
            </a:lvl9pPr>
          </a:lstStyle>
          <a:p>
            <a:pPr algn="l"/>
            <a:r>
              <a:rPr lang="en-US" dirty="0" smtClean="0"/>
              <a:t>April 19, 2016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4" r:id="rId3"/>
  </p:sldLayoutIdLst>
  <p:transition spd="med"/>
  <p:txStyles>
    <p:titleStyle>
      <a:lvl1pPr algn="ctr" defTabSz="608012">
        <a:defRPr sz="3600">
          <a:solidFill>
            <a:srgbClr val="FFFFFF"/>
          </a:solidFill>
          <a:latin typeface="Arial"/>
          <a:ea typeface="Arial"/>
          <a:cs typeface="Arial"/>
          <a:sym typeface="Arial"/>
        </a:defRPr>
      </a:lvl1pPr>
      <a:lvl2pPr algn="ctr" defTabSz="608012">
        <a:defRPr sz="3600">
          <a:solidFill>
            <a:srgbClr val="FFFFFF"/>
          </a:solidFill>
          <a:latin typeface="Arial"/>
          <a:ea typeface="Arial"/>
          <a:cs typeface="Arial"/>
          <a:sym typeface="Arial"/>
        </a:defRPr>
      </a:lvl2pPr>
      <a:lvl3pPr algn="ctr" defTabSz="608012">
        <a:defRPr sz="3600">
          <a:solidFill>
            <a:srgbClr val="FFFFFF"/>
          </a:solidFill>
          <a:latin typeface="Arial"/>
          <a:ea typeface="Arial"/>
          <a:cs typeface="Arial"/>
          <a:sym typeface="Arial"/>
        </a:defRPr>
      </a:lvl3pPr>
      <a:lvl4pPr algn="ctr" defTabSz="608012">
        <a:defRPr sz="3600">
          <a:solidFill>
            <a:srgbClr val="FFFFFF"/>
          </a:solidFill>
          <a:latin typeface="Arial"/>
          <a:ea typeface="Arial"/>
          <a:cs typeface="Arial"/>
          <a:sym typeface="Arial"/>
        </a:defRPr>
      </a:lvl4pPr>
      <a:lvl5pPr algn="ctr" defTabSz="608012">
        <a:defRPr sz="3600">
          <a:solidFill>
            <a:srgbClr val="FFFFFF"/>
          </a:solidFill>
          <a:latin typeface="Arial"/>
          <a:ea typeface="Arial"/>
          <a:cs typeface="Arial"/>
          <a:sym typeface="Arial"/>
        </a:defRPr>
      </a:lvl5pPr>
      <a:lvl6pPr algn="ctr" defTabSz="608012">
        <a:defRPr sz="3600">
          <a:solidFill>
            <a:srgbClr val="FFFFFF"/>
          </a:solidFill>
          <a:latin typeface="Arial"/>
          <a:ea typeface="Arial"/>
          <a:cs typeface="Arial"/>
          <a:sym typeface="Arial"/>
        </a:defRPr>
      </a:lvl6pPr>
      <a:lvl7pPr algn="ctr" defTabSz="608012">
        <a:defRPr sz="3600">
          <a:solidFill>
            <a:srgbClr val="FFFFFF"/>
          </a:solidFill>
          <a:latin typeface="Arial"/>
          <a:ea typeface="Arial"/>
          <a:cs typeface="Arial"/>
          <a:sym typeface="Arial"/>
        </a:defRPr>
      </a:lvl7pPr>
      <a:lvl8pPr algn="ctr" defTabSz="608012">
        <a:defRPr sz="3600">
          <a:solidFill>
            <a:srgbClr val="FFFFFF"/>
          </a:solidFill>
          <a:latin typeface="Arial"/>
          <a:ea typeface="Arial"/>
          <a:cs typeface="Arial"/>
          <a:sym typeface="Arial"/>
        </a:defRPr>
      </a:lvl8pPr>
      <a:lvl9pPr algn="ctr" defTabSz="608012">
        <a:defRPr sz="3600">
          <a:solidFill>
            <a:srgbClr val="FFFFFF"/>
          </a:solidFill>
          <a:latin typeface="Arial"/>
          <a:ea typeface="Arial"/>
          <a:cs typeface="Arial"/>
          <a:sym typeface="Arial"/>
        </a:defRPr>
      </a:lvl9pPr>
    </p:titleStyle>
    <p:bodyStyle>
      <a:lvl1pPr marL="455612" indent="-455612" defTabSz="608012">
        <a:spcBef>
          <a:spcPts val="700"/>
        </a:spcBef>
        <a:buSzPct val="100000"/>
        <a:buFont typeface="Arial"/>
        <a:buChar char="•"/>
        <a:defRPr sz="3200">
          <a:latin typeface="Arial"/>
          <a:ea typeface="Arial"/>
          <a:cs typeface="Arial"/>
          <a:sym typeface="Arial"/>
        </a:defRPr>
      </a:lvl1pPr>
      <a:lvl2pPr marL="1043214" indent="-433613" defTabSz="608012">
        <a:spcBef>
          <a:spcPts val="700"/>
        </a:spcBef>
        <a:buSzPct val="100000"/>
        <a:buFont typeface="Arial"/>
        <a:buChar char="–"/>
        <a:defRPr sz="3200">
          <a:latin typeface="Arial"/>
          <a:ea typeface="Arial"/>
          <a:cs typeface="Arial"/>
          <a:sym typeface="Arial"/>
        </a:defRPr>
      </a:lvl2pPr>
      <a:lvl3pPr marL="1621894" indent="-404282" defTabSz="608012">
        <a:spcBef>
          <a:spcPts val="700"/>
        </a:spcBef>
        <a:buSzPct val="100000"/>
        <a:buFont typeface="Arial"/>
        <a:buChar char="•"/>
        <a:defRPr sz="3200">
          <a:latin typeface="Arial"/>
          <a:ea typeface="Arial"/>
          <a:cs typeface="Arial"/>
          <a:sym typeface="Arial"/>
        </a:defRPr>
      </a:lvl3pPr>
      <a:lvl4pPr marL="2310764" indent="-485139" defTabSz="608012">
        <a:spcBef>
          <a:spcPts val="700"/>
        </a:spcBef>
        <a:buSzPct val="100000"/>
        <a:buFont typeface="Arial"/>
        <a:buChar char="–"/>
        <a:defRPr sz="3200">
          <a:latin typeface="Arial"/>
          <a:ea typeface="Arial"/>
          <a:cs typeface="Arial"/>
          <a:sym typeface="Arial"/>
        </a:defRPr>
      </a:lvl4pPr>
      <a:lvl5pPr marL="2920364" indent="-485139" defTabSz="608012">
        <a:spcBef>
          <a:spcPts val="700"/>
        </a:spcBef>
        <a:buSzPct val="100000"/>
        <a:buFont typeface="Arial"/>
        <a:buChar char="»"/>
        <a:defRPr sz="3200">
          <a:latin typeface="Arial"/>
          <a:ea typeface="Arial"/>
          <a:cs typeface="Arial"/>
          <a:sym typeface="Arial"/>
        </a:defRPr>
      </a:lvl5pPr>
      <a:lvl6pPr marL="3403789" indent="-360665" defTabSz="608012">
        <a:spcBef>
          <a:spcPts val="700"/>
        </a:spcBef>
        <a:buSzPct val="100000"/>
        <a:buFont typeface="Arial"/>
        <a:buChar char="•"/>
        <a:defRPr sz="3200">
          <a:latin typeface="Arial"/>
          <a:ea typeface="Arial"/>
          <a:cs typeface="Arial"/>
          <a:sym typeface="Arial"/>
        </a:defRPr>
      </a:lvl6pPr>
      <a:lvl7pPr marL="4012414" indent="-360664" defTabSz="608012">
        <a:spcBef>
          <a:spcPts val="700"/>
        </a:spcBef>
        <a:buSzPct val="100000"/>
        <a:buFont typeface="Arial"/>
        <a:buChar char="•"/>
        <a:defRPr sz="3200">
          <a:latin typeface="Arial"/>
          <a:ea typeface="Arial"/>
          <a:cs typeface="Arial"/>
          <a:sym typeface="Arial"/>
        </a:defRPr>
      </a:lvl7pPr>
      <a:lvl8pPr marL="4621038" indent="-360664" defTabSz="608012">
        <a:spcBef>
          <a:spcPts val="700"/>
        </a:spcBef>
        <a:buSzPct val="100000"/>
        <a:buFont typeface="Arial"/>
        <a:buChar char="•"/>
        <a:defRPr sz="3200">
          <a:latin typeface="Arial"/>
          <a:ea typeface="Arial"/>
          <a:cs typeface="Arial"/>
          <a:sym typeface="Arial"/>
        </a:defRPr>
      </a:lvl8pPr>
      <a:lvl9pPr marL="5229662" indent="-360664" defTabSz="608012">
        <a:spcBef>
          <a:spcPts val="700"/>
        </a:spcBef>
        <a:buSzPct val="100000"/>
        <a:buFont typeface="Arial"/>
        <a:buChar char="•"/>
        <a:defRPr sz="3200">
          <a:latin typeface="Arial"/>
          <a:ea typeface="Arial"/>
          <a:cs typeface="Arial"/>
          <a:sym typeface="Arial"/>
        </a:defRPr>
      </a:lvl9pPr>
    </p:bodyStyle>
    <p:otherStyle>
      <a:lvl1pPr algn="r" defTabSz="608012">
        <a:defRPr sz="16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algn="r" defTabSz="608012">
        <a:defRPr sz="16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algn="r" defTabSz="608012">
        <a:defRPr sz="16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algn="r" defTabSz="608012">
        <a:defRPr sz="16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algn="r" defTabSz="608012">
        <a:defRPr sz="16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algn="r" defTabSz="608012">
        <a:defRPr sz="16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algn="r" defTabSz="608012">
        <a:defRPr sz="16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algn="r" defTabSz="608012">
        <a:defRPr sz="16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algn="r" defTabSz="608012">
        <a:defRPr sz="16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4.0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age2.jpe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539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2" name="Shape 32"/>
          <p:cNvSpPr/>
          <p:nvPr/>
        </p:nvSpPr>
        <p:spPr>
          <a:xfrm>
            <a:off x="1733550" y="6095132"/>
            <a:ext cx="9220200" cy="6922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862" tIns="60862" rIns="60862" bIns="60862" anchor="ctr">
            <a:spAutoFit/>
          </a:bodyPr>
          <a:lstStyle/>
          <a:p>
            <a:pPr algn="ctr" eaLnBrk="1" hangingPunct="1"/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This work is licensed under a Creative Commons Attribution-Share Alike 4.0 (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  <a:hlinkClick r:id="rId3"/>
              </a:rPr>
              <a:t>CC BY-SA 4.0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algn="ctr" eaLnBrk="1" hangingPunct="1"/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GENIVI 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is a registered trademark of the GENIVI Alliance in the USA and other countries</a:t>
            </a:r>
          </a:p>
          <a:p>
            <a:pPr algn="ctr" eaLnBrk="1" hangingPunct="1"/>
            <a:r>
              <a:rPr lang="en-US" sz="1300" dirty="0">
                <a:solidFill>
                  <a:srgbClr val="346282"/>
                </a:solidFill>
              </a:rPr>
              <a:t>Copyright © GENIVI Alliance </a:t>
            </a:r>
            <a:r>
              <a:rPr lang="en-US" sz="1300" dirty="0" smtClean="0">
                <a:solidFill>
                  <a:srgbClr val="346282"/>
                </a:solidFill>
              </a:rPr>
              <a:t>2016 </a:t>
            </a:r>
            <a:endParaRPr lang="en-US" sz="1300" dirty="0">
              <a:solidFill>
                <a:srgbClr val="346282"/>
              </a:solidFill>
            </a:endParaRPr>
          </a:p>
        </p:txBody>
      </p:sp>
      <p:sp>
        <p:nvSpPr>
          <p:cNvPr id="33" name="Shape 33"/>
          <p:cNvSpPr/>
          <p:nvPr/>
        </p:nvSpPr>
        <p:spPr>
          <a:xfrm>
            <a:off x="608012" y="6355139"/>
            <a:ext cx="2838451" cy="3691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0862" tIns="60862" rIns="60862" bIns="60862" anchor="ctr">
            <a:spAutoFit/>
          </a:bodyPr>
          <a:lstStyle>
            <a:lvl1pPr>
              <a:defRPr sz="1600">
                <a:solidFill>
                  <a:srgbClr val="34628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600" dirty="0" smtClean="0">
                <a:solidFill>
                  <a:srgbClr val="346282"/>
                </a:solidFill>
              </a:rPr>
              <a:t>Apr 25, 2016</a:t>
            </a:r>
            <a:endParaRPr sz="1600" dirty="0">
              <a:solidFill>
                <a:srgbClr val="346282"/>
              </a:solidFill>
            </a:endParaRPr>
          </a:p>
        </p:txBody>
      </p:sp>
      <p:sp>
        <p:nvSpPr>
          <p:cNvPr id="34" name="Shape 34"/>
          <p:cNvSpPr>
            <a:spLocks noGrp="1"/>
          </p:cNvSpPr>
          <p:nvPr>
            <p:ph type="sldNum" sz="quarter" idx="2"/>
          </p:nvPr>
        </p:nvSpPr>
        <p:spPr>
          <a:xfrm>
            <a:off x="8715375" y="6184510"/>
            <a:ext cx="2838450" cy="34367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defRPr>
                <a:solidFill>
                  <a:srgbClr val="346282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346282"/>
                </a:solidFill>
              </a:rPr>
              <a:t>1</a:t>
            </a:fld>
            <a:endParaRPr sz="1600">
              <a:solidFill>
                <a:srgbClr val="346282"/>
              </a:solidFill>
            </a:endParaRPr>
          </a:p>
        </p:txBody>
      </p:sp>
      <p:sp>
        <p:nvSpPr>
          <p:cNvPr id="35" name="Shape 35"/>
          <p:cNvSpPr/>
          <p:nvPr/>
        </p:nvSpPr>
        <p:spPr>
          <a:xfrm>
            <a:off x="354012" y="4428918"/>
            <a:ext cx="7805736" cy="1769517"/>
          </a:xfrm>
          <a:prstGeom prst="rect">
            <a:avLst/>
          </a:prstGeom>
          <a:ln w="12700">
            <a:miter lim="400000"/>
          </a:ln>
          <a:effectLst>
            <a:outerShdw blurRad="50800" dist="38100" dir="2700000" rotWithShape="0">
              <a:srgbClr val="808080">
                <a:alpha val="42999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0862" tIns="60862" rIns="60862" bIns="60862" anchor="ctr">
            <a:spAutoFit/>
          </a:bodyPr>
          <a:lstStyle/>
          <a:p>
            <a:pPr lvl="0" defTabSz="608625">
              <a:defRPr sz="1800"/>
            </a:pPr>
            <a:r>
              <a:rPr lang="en-US" sz="4000" b="1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Vehicle Signal </a:t>
            </a:r>
          </a:p>
          <a:p>
            <a:pPr lvl="0" defTabSz="608625">
              <a:defRPr sz="1800"/>
            </a:pPr>
            <a:r>
              <a:rPr lang="en-US" sz="4000" b="1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Specification</a:t>
            </a:r>
            <a:endParaRPr b="1" dirty="0">
              <a:latin typeface="Arial"/>
              <a:ea typeface="Arial"/>
              <a:cs typeface="Arial"/>
              <a:sym typeface="Arial"/>
            </a:endParaRPr>
          </a:p>
          <a:p>
            <a:pPr lvl="0" defTabSz="608625">
              <a:defRPr sz="1800"/>
            </a:pPr>
            <a:r>
              <a:rPr lang="en-US" sz="2700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2016-04-28 </a:t>
            </a:r>
            <a:r>
              <a:rPr lang="en-US" sz="2700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10:30 </a:t>
            </a:r>
            <a:r>
              <a:rPr lang="en-US" sz="2700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– 11:30</a:t>
            </a:r>
            <a:endParaRPr sz="27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Shape 36"/>
          <p:cNvSpPr/>
          <p:nvPr/>
        </p:nvSpPr>
        <p:spPr>
          <a:xfrm>
            <a:off x="6923067" y="4837660"/>
            <a:ext cx="4891847" cy="1000076"/>
          </a:xfrm>
          <a:prstGeom prst="rect">
            <a:avLst/>
          </a:prstGeom>
          <a:ln w="12700">
            <a:miter lim="400000"/>
          </a:ln>
          <a:effectLst>
            <a:outerShdw blurRad="50800" dist="38100" dir="2700000" rotWithShape="0">
              <a:srgbClr val="808080">
                <a:alpha val="42999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60862" tIns="60862" rIns="60862" bIns="60862">
            <a:spAutoFit/>
          </a:bodyPr>
          <a:lstStyle/>
          <a:p>
            <a:pPr lvl="0" algn="r" defTabSz="608625">
              <a:defRPr sz="1800"/>
            </a:pPr>
            <a:r>
              <a:rPr lang="en-US" sz="1900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Magnus </a:t>
            </a:r>
            <a:r>
              <a:rPr lang="en-US" sz="1900" dirty="0" err="1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Feuer</a:t>
            </a:r>
            <a:endParaRPr sz="1900" dirty="0">
              <a:latin typeface="Arial"/>
              <a:ea typeface="Arial"/>
              <a:cs typeface="Arial"/>
              <a:sym typeface="Arial"/>
            </a:endParaRPr>
          </a:p>
          <a:p>
            <a:pPr lvl="0" algn="r" defTabSz="608625">
              <a:defRPr sz="1800"/>
            </a:pPr>
            <a:r>
              <a:rPr lang="en-US" sz="1900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Head System Architect | Expert Group </a:t>
            </a:r>
            <a:r>
              <a:rPr lang="en-US" sz="1900" dirty="0" err="1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LEad</a:t>
            </a:r>
            <a:endParaRPr sz="1900" dirty="0">
              <a:latin typeface="Arial"/>
              <a:ea typeface="Arial"/>
              <a:cs typeface="Arial"/>
              <a:sym typeface="Arial"/>
            </a:endParaRPr>
          </a:p>
          <a:p>
            <a:pPr lvl="0" algn="r" defTabSz="608625">
              <a:defRPr sz="1800"/>
            </a:pPr>
            <a:r>
              <a:rPr lang="en-US" sz="1900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Jaguar Land Rover</a:t>
            </a:r>
            <a:endParaRPr sz="19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2438671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</a:t>
            </a:r>
            <a:r>
              <a:rPr lang="en-US" dirty="0" smtClean="0"/>
              <a:t>e extensions</a:t>
            </a:r>
            <a:endParaRPr lang="en-US" dirty="0"/>
          </a:p>
        </p:txBody>
      </p:sp>
      <p:sp>
        <p:nvSpPr>
          <p:cNvPr id="6" name="Shape 39"/>
          <p:cNvSpPr txBox="1">
            <a:spLocks/>
          </p:cNvSpPr>
          <p:nvPr/>
        </p:nvSpPr>
        <p:spPr>
          <a:xfrm>
            <a:off x="579436" y="5181600"/>
            <a:ext cx="10945816" cy="1142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marL="455612" indent="-455612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1pPr>
            <a:lvl2pPr marL="1043214" indent="-433613" defTabSz="608012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2pPr>
            <a:lvl3pPr marL="1621894" indent="-404282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3pPr>
            <a:lvl4pPr marL="2310764" indent="-485139" defTabSz="608012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4pPr>
            <a:lvl5pPr marL="2920364" indent="-485139" defTabSz="608012">
              <a:spcBef>
                <a:spcPts val="700"/>
              </a:spcBef>
              <a:buSzPct val="100000"/>
              <a:buFont typeface="Arial"/>
              <a:buChar char="»"/>
              <a:defRPr sz="3200">
                <a:latin typeface="Arial"/>
                <a:ea typeface="Arial"/>
                <a:cs typeface="Arial"/>
                <a:sym typeface="Arial"/>
              </a:defRPr>
            </a:lvl5pPr>
            <a:lvl6pPr marL="3403789" indent="-360665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6pPr>
            <a:lvl7pPr marL="4012414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7pPr>
            <a:lvl8pPr marL="4621038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8pPr>
            <a:lvl9pPr marL="5229662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000" dirty="0" smtClean="0"/>
              <a:t>A proprietary signal specification can use the GENIVI VSS as a starting point</a:t>
            </a:r>
            <a:endParaRPr lang="en-US" sz="2000" dirty="0" smtClean="0"/>
          </a:p>
          <a:p>
            <a:r>
              <a:rPr lang="en-US" sz="2000" dirty="0" smtClean="0"/>
              <a:t>Can be used in production project to integrate with vendors</a:t>
            </a:r>
            <a:endParaRPr lang="en-US" sz="2000" dirty="0" smtClean="0"/>
          </a:p>
          <a:p>
            <a:r>
              <a:rPr lang="en-US" sz="2000" dirty="0" smtClean="0"/>
              <a:t>Mature private extensions can be submitted for VSS inclusion</a:t>
            </a:r>
            <a:endParaRPr lang="en-US" sz="2000" dirty="0" smtClean="0"/>
          </a:p>
        </p:txBody>
      </p:sp>
      <p:sp>
        <p:nvSpPr>
          <p:cNvPr id="20" name="Rounded Rectangle 19"/>
          <p:cNvSpPr/>
          <p:nvPr/>
        </p:nvSpPr>
        <p:spPr>
          <a:xfrm>
            <a:off x="361950" y="2848497"/>
            <a:ext cx="804425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8000"/>
                </a:solidFill>
              </a:rPr>
              <a:t>body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5098034" y="3184353"/>
            <a:ext cx="1146348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8000"/>
                </a:solidFill>
              </a:rPr>
              <a:t>teleport</a:t>
            </a:r>
            <a:endParaRPr lang="en-US" sz="1600" dirty="0" smtClean="0">
              <a:solidFill>
                <a:srgbClr val="008000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819150" y="3659908"/>
            <a:ext cx="692224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rgbClr val="008000"/>
                </a:solidFill>
              </a:rPr>
              <a:t>hmi</a:t>
            </a:r>
            <a:endParaRPr lang="en-US" sz="1600" dirty="0" smtClean="0">
              <a:solidFill>
                <a:srgbClr val="008000"/>
              </a:solidFill>
            </a:endParaRPr>
          </a:p>
        </p:txBody>
      </p:sp>
      <p:sp>
        <p:nvSpPr>
          <p:cNvPr id="124" name="Rounded Rectangle 123"/>
          <p:cNvSpPr/>
          <p:nvPr/>
        </p:nvSpPr>
        <p:spPr>
          <a:xfrm>
            <a:off x="3107800" y="3816069"/>
            <a:ext cx="957218" cy="302492"/>
          </a:xfrm>
          <a:prstGeom prst="roundRect">
            <a:avLst/>
          </a:prstGeom>
          <a:solidFill>
            <a:srgbClr val="008000"/>
          </a:solidFill>
          <a:ln w="19050">
            <a:solidFill>
              <a:srgbClr val="24242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power</a:t>
            </a:r>
            <a:endParaRPr lang="en-US" sz="1600" dirty="0" smtClean="0">
              <a:solidFill>
                <a:schemeClr val="bg1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3333750" y="3184353"/>
            <a:ext cx="1339906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rgbClr val="008000"/>
                </a:solidFill>
              </a:rPr>
              <a:t>anti_gravity</a:t>
            </a:r>
            <a:endParaRPr lang="en-US" sz="1600" dirty="0" smtClean="0">
              <a:solidFill>
                <a:srgbClr val="008000"/>
              </a:solidFill>
            </a:endParaRPr>
          </a:p>
        </p:txBody>
      </p:sp>
      <p:cxnSp>
        <p:nvCxnSpPr>
          <p:cNvPr id="136" name="Straight Arrow Connector 135"/>
          <p:cNvCxnSpPr>
            <a:stCxn id="88" idx="0"/>
          </p:cNvCxnSpPr>
          <p:nvPr/>
        </p:nvCxnSpPr>
        <p:spPr>
          <a:xfrm flipH="1" flipV="1">
            <a:off x="1598867" y="1600200"/>
            <a:ext cx="328395" cy="2059708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>
            <a:stCxn id="55" idx="0"/>
          </p:cNvCxnSpPr>
          <p:nvPr/>
        </p:nvCxnSpPr>
        <p:spPr>
          <a:xfrm flipV="1">
            <a:off x="1165262" y="1636951"/>
            <a:ext cx="433605" cy="2022957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>
            <a:stCxn id="76" idx="0"/>
          </p:cNvCxnSpPr>
          <p:nvPr/>
        </p:nvCxnSpPr>
        <p:spPr>
          <a:xfrm flipH="1" flipV="1">
            <a:off x="1598867" y="1600200"/>
            <a:ext cx="772261" cy="1242533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Arrow Connector 154"/>
          <p:cNvCxnSpPr>
            <a:endCxn id="20" idx="0"/>
          </p:cNvCxnSpPr>
          <p:nvPr/>
        </p:nvCxnSpPr>
        <p:spPr>
          <a:xfrm flipH="1">
            <a:off x="764163" y="1600200"/>
            <a:ext cx="834704" cy="1248297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Rounded Rectangle 158"/>
          <p:cNvSpPr/>
          <p:nvPr/>
        </p:nvSpPr>
        <p:spPr>
          <a:xfrm>
            <a:off x="7143748" y="3749796"/>
            <a:ext cx="2573172" cy="43503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oem_x_proprietary.vspec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58" name="Rounded Rectangle 157"/>
          <p:cNvSpPr/>
          <p:nvPr/>
        </p:nvSpPr>
        <p:spPr>
          <a:xfrm>
            <a:off x="6991350" y="2541989"/>
            <a:ext cx="4953000" cy="1191811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4F81BD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vss_1.2.vspec </a:t>
            </a:r>
          </a:p>
          <a:p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private.oem_x.anti_gravity.power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indent="0">
              <a:buNone/>
            </a:pP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private.oem_x.teleport.target_loc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1906011" y="2842733"/>
            <a:ext cx="930233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8000"/>
                </a:solidFill>
              </a:rPr>
              <a:t>engine</a:t>
            </a:r>
            <a:endParaRPr lang="en-US" sz="1600" dirty="0" smtClean="0">
              <a:solidFill>
                <a:srgbClr val="008000"/>
              </a:solidFill>
            </a:endParaRPr>
          </a:p>
        </p:txBody>
      </p:sp>
      <p:sp>
        <p:nvSpPr>
          <p:cNvPr id="88" name="Rounded Rectangle 87"/>
          <p:cNvSpPr/>
          <p:nvPr/>
        </p:nvSpPr>
        <p:spPr>
          <a:xfrm>
            <a:off x="1581150" y="3659908"/>
            <a:ext cx="692224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8000"/>
                </a:solidFill>
              </a:rPr>
              <a:t>....</a:t>
            </a:r>
            <a:endParaRPr lang="en-US" sz="1600" dirty="0" smtClean="0">
              <a:solidFill>
                <a:srgbClr val="008000"/>
              </a:solidFill>
            </a:endParaRPr>
          </a:p>
        </p:txBody>
      </p:sp>
      <p:cxnSp>
        <p:nvCxnSpPr>
          <p:cNvPr id="97" name="Straight Arrow Connector 96"/>
          <p:cNvCxnSpPr>
            <a:stCxn id="135" idx="0"/>
          </p:cNvCxnSpPr>
          <p:nvPr/>
        </p:nvCxnSpPr>
        <p:spPr>
          <a:xfrm flipH="1" flipV="1">
            <a:off x="1598867" y="1600200"/>
            <a:ext cx="3315815" cy="476269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Rounded Rectangle 134"/>
          <p:cNvSpPr/>
          <p:nvPr/>
        </p:nvSpPr>
        <p:spPr>
          <a:xfrm>
            <a:off x="4449565" y="2076469"/>
            <a:ext cx="930233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8000"/>
                </a:solidFill>
              </a:rPr>
              <a:t>private</a:t>
            </a:r>
            <a:endParaRPr lang="en-US" sz="1600" dirty="0" smtClean="0">
              <a:solidFill>
                <a:srgbClr val="008000"/>
              </a:solidFill>
            </a:endParaRPr>
          </a:p>
        </p:txBody>
      </p:sp>
      <p:sp>
        <p:nvSpPr>
          <p:cNvPr id="137" name="Rounded Rectangle 136"/>
          <p:cNvSpPr/>
          <p:nvPr/>
        </p:nvSpPr>
        <p:spPr>
          <a:xfrm>
            <a:off x="4449565" y="2585388"/>
            <a:ext cx="930233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rgbClr val="008000"/>
                </a:solidFill>
              </a:rPr>
              <a:t>oem_x</a:t>
            </a:r>
            <a:endParaRPr lang="en-US" sz="1600" dirty="0" smtClean="0">
              <a:solidFill>
                <a:srgbClr val="008000"/>
              </a:solidFill>
            </a:endParaRPr>
          </a:p>
        </p:txBody>
      </p:sp>
      <p:sp>
        <p:nvSpPr>
          <p:cNvPr id="138" name="Rounded Rectangle 137"/>
          <p:cNvSpPr/>
          <p:nvPr/>
        </p:nvSpPr>
        <p:spPr>
          <a:xfrm>
            <a:off x="4262483" y="3800821"/>
            <a:ext cx="519068" cy="302492"/>
          </a:xfrm>
          <a:prstGeom prst="roundRect">
            <a:avLst/>
          </a:prstGeom>
          <a:solidFill>
            <a:srgbClr val="008000"/>
          </a:solidFill>
          <a:ln w="19050">
            <a:solidFill>
              <a:srgbClr val="24242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…</a:t>
            </a:r>
            <a:endParaRPr lang="en-US" sz="1600" dirty="0" smtClean="0">
              <a:solidFill>
                <a:schemeClr val="bg1"/>
              </a:solidFill>
            </a:endParaRPr>
          </a:p>
        </p:txBody>
      </p:sp>
      <p:sp>
        <p:nvSpPr>
          <p:cNvPr id="140" name="Rounded Rectangle 139"/>
          <p:cNvSpPr/>
          <p:nvPr/>
        </p:nvSpPr>
        <p:spPr>
          <a:xfrm>
            <a:off x="4933950" y="3816069"/>
            <a:ext cx="1154684" cy="302492"/>
          </a:xfrm>
          <a:prstGeom prst="roundRect">
            <a:avLst/>
          </a:prstGeom>
          <a:solidFill>
            <a:srgbClr val="008000"/>
          </a:solidFill>
          <a:ln w="19050">
            <a:solidFill>
              <a:srgbClr val="24242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bg1"/>
                </a:solidFill>
              </a:rPr>
              <a:t>target_loc</a:t>
            </a:r>
            <a:endParaRPr lang="en-US" sz="1600" dirty="0" smtClean="0">
              <a:solidFill>
                <a:schemeClr val="bg1"/>
              </a:solidFill>
            </a:endParaRPr>
          </a:p>
        </p:txBody>
      </p:sp>
      <p:sp>
        <p:nvSpPr>
          <p:cNvPr id="141" name="Rounded Rectangle 140"/>
          <p:cNvSpPr/>
          <p:nvPr/>
        </p:nvSpPr>
        <p:spPr>
          <a:xfrm>
            <a:off x="6239575" y="3800821"/>
            <a:ext cx="519068" cy="302492"/>
          </a:xfrm>
          <a:prstGeom prst="roundRect">
            <a:avLst/>
          </a:prstGeom>
          <a:solidFill>
            <a:srgbClr val="008000"/>
          </a:solidFill>
          <a:ln w="19050">
            <a:solidFill>
              <a:srgbClr val="24242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…</a:t>
            </a:r>
            <a:endParaRPr lang="en-US" sz="1600" dirty="0" smtClean="0">
              <a:solidFill>
                <a:schemeClr val="bg1"/>
              </a:solidFill>
            </a:endParaRPr>
          </a:p>
        </p:txBody>
      </p:sp>
      <p:cxnSp>
        <p:nvCxnSpPr>
          <p:cNvPr id="143" name="Straight Arrow Connector 142"/>
          <p:cNvCxnSpPr>
            <a:stCxn id="137" idx="0"/>
            <a:endCxn id="135" idx="2"/>
          </p:cNvCxnSpPr>
          <p:nvPr/>
        </p:nvCxnSpPr>
        <p:spPr>
          <a:xfrm flipV="1">
            <a:off x="4914682" y="2378961"/>
            <a:ext cx="0" cy="206427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>
            <a:stCxn id="137" idx="2"/>
            <a:endCxn id="56" idx="0"/>
          </p:cNvCxnSpPr>
          <p:nvPr/>
        </p:nvCxnSpPr>
        <p:spPr>
          <a:xfrm flipH="1">
            <a:off x="4003703" y="2887880"/>
            <a:ext cx="910979" cy="296473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>
            <a:stCxn id="137" idx="2"/>
            <a:endCxn id="31" idx="0"/>
          </p:cNvCxnSpPr>
          <p:nvPr/>
        </p:nvCxnSpPr>
        <p:spPr>
          <a:xfrm>
            <a:off x="4914682" y="2887880"/>
            <a:ext cx="756526" cy="296473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>
            <a:stCxn id="31" idx="2"/>
            <a:endCxn id="141" idx="0"/>
          </p:cNvCxnSpPr>
          <p:nvPr/>
        </p:nvCxnSpPr>
        <p:spPr>
          <a:xfrm>
            <a:off x="5671208" y="3486845"/>
            <a:ext cx="827901" cy="313976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>
            <a:stCxn id="31" idx="2"/>
            <a:endCxn id="140" idx="0"/>
          </p:cNvCxnSpPr>
          <p:nvPr/>
        </p:nvCxnSpPr>
        <p:spPr>
          <a:xfrm flipH="1">
            <a:off x="5511292" y="3486845"/>
            <a:ext cx="159916" cy="329224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>
            <a:stCxn id="56" idx="2"/>
            <a:endCxn id="124" idx="0"/>
          </p:cNvCxnSpPr>
          <p:nvPr/>
        </p:nvCxnSpPr>
        <p:spPr>
          <a:xfrm flipH="1">
            <a:off x="3586409" y="3486845"/>
            <a:ext cx="417294" cy="329224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>
            <a:stCxn id="56" idx="2"/>
            <a:endCxn id="138" idx="0"/>
          </p:cNvCxnSpPr>
          <p:nvPr/>
        </p:nvCxnSpPr>
        <p:spPr>
          <a:xfrm>
            <a:off x="4003703" y="3486845"/>
            <a:ext cx="518314" cy="313976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Rounded Rectangle 153"/>
          <p:cNvSpPr/>
          <p:nvPr/>
        </p:nvSpPr>
        <p:spPr>
          <a:xfrm>
            <a:off x="380339" y="4401386"/>
            <a:ext cx="1604336" cy="43503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vss_1.2.vspec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56" name="Rounded Rectangle 155"/>
          <p:cNvSpPr/>
          <p:nvPr/>
        </p:nvSpPr>
        <p:spPr>
          <a:xfrm>
            <a:off x="3247916" y="4401386"/>
            <a:ext cx="2573172" cy="43503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oem_x_proprietary.vspec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74" name="Rounded Rectangle 73"/>
          <p:cNvSpPr/>
          <p:nvPr/>
        </p:nvSpPr>
        <p:spPr>
          <a:xfrm>
            <a:off x="3028950" y="1905855"/>
            <a:ext cx="3810000" cy="2495531"/>
          </a:xfrm>
          <a:prstGeom prst="roundRect">
            <a:avLst>
              <a:gd name="adj" fmla="val 10178"/>
            </a:avLst>
          </a:prstGeom>
          <a:noFill/>
          <a:ln w="25400" cap="flat">
            <a:solidFill>
              <a:srgbClr val="4F81BD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608012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53" name="Rounded Rectangle 152"/>
          <p:cNvSpPr/>
          <p:nvPr/>
        </p:nvSpPr>
        <p:spPr>
          <a:xfrm>
            <a:off x="165203" y="1905855"/>
            <a:ext cx="2787547" cy="2495531"/>
          </a:xfrm>
          <a:prstGeom prst="roundRect">
            <a:avLst>
              <a:gd name="adj" fmla="val 10178"/>
            </a:avLst>
          </a:prstGeom>
          <a:noFill/>
          <a:ln w="25400" cap="flat">
            <a:solidFill>
              <a:srgbClr val="4F81BD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608012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194639526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target specifications</a:t>
            </a:r>
            <a:endParaRPr lang="en-US" dirty="0"/>
          </a:p>
        </p:txBody>
      </p:sp>
      <p:sp>
        <p:nvSpPr>
          <p:cNvPr id="67" name="Rounded Rectangle 66"/>
          <p:cNvSpPr/>
          <p:nvPr/>
        </p:nvSpPr>
        <p:spPr>
          <a:xfrm>
            <a:off x="1447395" y="1819757"/>
            <a:ext cx="1517429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root.vspec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cxnSp>
        <p:nvCxnSpPr>
          <p:cNvPr id="68" name="Straight Arrow Connector 67"/>
          <p:cNvCxnSpPr>
            <a:endCxn id="77" idx="3"/>
          </p:cNvCxnSpPr>
          <p:nvPr/>
        </p:nvCxnSpPr>
        <p:spPr>
          <a:xfrm flipH="1">
            <a:off x="2964826" y="2951628"/>
            <a:ext cx="500467" cy="172005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73" idx="3"/>
            <a:endCxn id="82" idx="1"/>
          </p:cNvCxnSpPr>
          <p:nvPr/>
        </p:nvCxnSpPr>
        <p:spPr>
          <a:xfrm flipV="1">
            <a:off x="5176434" y="1919077"/>
            <a:ext cx="1072518" cy="917126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endCxn id="79" idx="3"/>
          </p:cNvCxnSpPr>
          <p:nvPr/>
        </p:nvCxnSpPr>
        <p:spPr>
          <a:xfrm flipH="1" flipV="1">
            <a:off x="2964823" y="2547318"/>
            <a:ext cx="500470" cy="210314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ounded Rectangle 70"/>
          <p:cNvSpPr/>
          <p:nvPr/>
        </p:nvSpPr>
        <p:spPr>
          <a:xfrm>
            <a:off x="8572907" y="1676400"/>
            <a:ext cx="1618843" cy="485354"/>
          </a:xfrm>
          <a:prstGeom prst="roundRect">
            <a:avLst/>
          </a:prstGeom>
          <a:solidFill>
            <a:srgbClr val="008000"/>
          </a:solidFill>
          <a:ln w="19050">
            <a:solidFill>
              <a:srgbClr val="24242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Markdown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Specification</a:t>
            </a:r>
          </a:p>
        </p:txBody>
      </p:sp>
      <p:cxnSp>
        <p:nvCxnSpPr>
          <p:cNvPr id="72" name="Straight Arrow Connector 71"/>
          <p:cNvCxnSpPr>
            <a:stCxn id="67" idx="3"/>
          </p:cNvCxnSpPr>
          <p:nvPr/>
        </p:nvCxnSpPr>
        <p:spPr>
          <a:xfrm>
            <a:off x="2964824" y="1971003"/>
            <a:ext cx="521062" cy="622523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ounded Rectangle 72"/>
          <p:cNvSpPr/>
          <p:nvPr/>
        </p:nvSpPr>
        <p:spPr>
          <a:xfrm>
            <a:off x="3480979" y="2555667"/>
            <a:ext cx="1695455" cy="56107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24242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VSS</a:t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>parser</a:t>
            </a:r>
          </a:p>
        </p:txBody>
      </p:sp>
      <p:cxnSp>
        <p:nvCxnSpPr>
          <p:cNvPr id="74" name="Straight Arrow Connector 73"/>
          <p:cNvCxnSpPr>
            <a:stCxn id="84" idx="1"/>
            <a:endCxn id="73" idx="3"/>
          </p:cNvCxnSpPr>
          <p:nvPr/>
        </p:nvCxnSpPr>
        <p:spPr>
          <a:xfrm flipH="1" flipV="1">
            <a:off x="5176434" y="2836203"/>
            <a:ext cx="1072518" cy="326935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83" idx="1"/>
            <a:endCxn id="73" idx="3"/>
          </p:cNvCxnSpPr>
          <p:nvPr/>
        </p:nvCxnSpPr>
        <p:spPr>
          <a:xfrm flipH="1">
            <a:off x="5176434" y="2541600"/>
            <a:ext cx="1072518" cy="294603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endCxn id="80" idx="3"/>
          </p:cNvCxnSpPr>
          <p:nvPr/>
        </p:nvCxnSpPr>
        <p:spPr>
          <a:xfrm flipH="1">
            <a:off x="2964826" y="3078880"/>
            <a:ext cx="521060" cy="621068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ounded Rectangle 76"/>
          <p:cNvSpPr/>
          <p:nvPr/>
        </p:nvSpPr>
        <p:spPr>
          <a:xfrm>
            <a:off x="1447394" y="2972387"/>
            <a:ext cx="1517432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nav.vspec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1447394" y="2396072"/>
            <a:ext cx="1517429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engine.vspec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1447393" y="3548702"/>
            <a:ext cx="1517433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ivi.vspec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6248952" y="1676400"/>
            <a:ext cx="1695455" cy="485354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24242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Markdown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generator</a:t>
            </a:r>
          </a:p>
        </p:txBody>
      </p:sp>
      <p:sp>
        <p:nvSpPr>
          <p:cNvPr id="83" name="Rounded Rectangle 82"/>
          <p:cNvSpPr/>
          <p:nvPr/>
        </p:nvSpPr>
        <p:spPr>
          <a:xfrm>
            <a:off x="6248952" y="2298923"/>
            <a:ext cx="1695455" cy="485354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24242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FrancaIDL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generator</a:t>
            </a:r>
          </a:p>
        </p:txBody>
      </p:sp>
      <p:sp>
        <p:nvSpPr>
          <p:cNvPr id="84" name="Rounded Rectangle 83"/>
          <p:cNvSpPr/>
          <p:nvPr/>
        </p:nvSpPr>
        <p:spPr>
          <a:xfrm>
            <a:off x="6248952" y="2920461"/>
            <a:ext cx="1695455" cy="485354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24242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JSON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generator</a:t>
            </a:r>
          </a:p>
        </p:txBody>
      </p:sp>
      <p:sp>
        <p:nvSpPr>
          <p:cNvPr id="85" name="Rounded Rectangle 84"/>
          <p:cNvSpPr/>
          <p:nvPr/>
        </p:nvSpPr>
        <p:spPr>
          <a:xfrm>
            <a:off x="8572907" y="2298923"/>
            <a:ext cx="1618843" cy="485354"/>
          </a:xfrm>
          <a:prstGeom prst="roundRect">
            <a:avLst/>
          </a:prstGeom>
          <a:solidFill>
            <a:srgbClr val="008000"/>
          </a:solidFill>
          <a:ln w="19050">
            <a:solidFill>
              <a:srgbClr val="24242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bg1"/>
                </a:solidFill>
              </a:rPr>
              <a:t>FrancaIDL</a:t>
            </a:r>
            <a:endParaRPr lang="en-US" sz="1600" dirty="0" smtClean="0">
              <a:solidFill>
                <a:schemeClr val="bg1"/>
              </a:solidFill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Specification</a:t>
            </a:r>
          </a:p>
        </p:txBody>
      </p:sp>
      <p:sp>
        <p:nvSpPr>
          <p:cNvPr id="86" name="Rounded Rectangle 85"/>
          <p:cNvSpPr/>
          <p:nvPr/>
        </p:nvSpPr>
        <p:spPr>
          <a:xfrm>
            <a:off x="8572907" y="2920461"/>
            <a:ext cx="1618843" cy="485354"/>
          </a:xfrm>
          <a:prstGeom prst="roundRect">
            <a:avLst/>
          </a:prstGeom>
          <a:solidFill>
            <a:srgbClr val="008000"/>
          </a:solidFill>
          <a:ln w="19050">
            <a:solidFill>
              <a:srgbClr val="24242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JSON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Specification</a:t>
            </a:r>
          </a:p>
        </p:txBody>
      </p:sp>
      <p:cxnSp>
        <p:nvCxnSpPr>
          <p:cNvPr id="87" name="Straight Arrow Connector 86"/>
          <p:cNvCxnSpPr>
            <a:stCxn id="82" idx="3"/>
            <a:endCxn id="71" idx="1"/>
          </p:cNvCxnSpPr>
          <p:nvPr/>
        </p:nvCxnSpPr>
        <p:spPr>
          <a:xfrm>
            <a:off x="7944407" y="1919077"/>
            <a:ext cx="6285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83" idx="3"/>
            <a:endCxn id="85" idx="1"/>
          </p:cNvCxnSpPr>
          <p:nvPr/>
        </p:nvCxnSpPr>
        <p:spPr>
          <a:xfrm>
            <a:off x="7944407" y="2541600"/>
            <a:ext cx="6285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84" idx="3"/>
            <a:endCxn id="86" idx="1"/>
          </p:cNvCxnSpPr>
          <p:nvPr/>
        </p:nvCxnSpPr>
        <p:spPr>
          <a:xfrm>
            <a:off x="7944407" y="3163138"/>
            <a:ext cx="6285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Shape 39"/>
          <p:cNvSpPr txBox="1">
            <a:spLocks/>
          </p:cNvSpPr>
          <p:nvPr/>
        </p:nvSpPr>
        <p:spPr>
          <a:xfrm>
            <a:off x="579436" y="4572000"/>
            <a:ext cx="10945816" cy="16001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marL="455612" indent="-455612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1pPr>
            <a:lvl2pPr marL="1043214" indent="-433613" defTabSz="608012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2pPr>
            <a:lvl3pPr marL="1621894" indent="-404282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3pPr>
            <a:lvl4pPr marL="2310764" indent="-485139" defTabSz="608012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4pPr>
            <a:lvl5pPr marL="2920364" indent="-485139" defTabSz="608012">
              <a:spcBef>
                <a:spcPts val="700"/>
              </a:spcBef>
              <a:buSzPct val="100000"/>
              <a:buFont typeface="Arial"/>
              <a:buChar char="»"/>
              <a:defRPr sz="3200">
                <a:latin typeface="Arial"/>
                <a:ea typeface="Arial"/>
                <a:cs typeface="Arial"/>
                <a:sym typeface="Arial"/>
              </a:defRPr>
            </a:lvl5pPr>
            <a:lvl6pPr marL="3403789" indent="-360665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6pPr>
            <a:lvl7pPr marL="4012414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7pPr>
            <a:lvl8pPr marL="4621038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8pPr>
            <a:lvl9pPr marL="5229662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000" dirty="0" smtClean="0"/>
              <a:t>Parser loads and interprets specification files</a:t>
            </a:r>
          </a:p>
          <a:p>
            <a:r>
              <a:rPr lang="en-US" sz="2000" dirty="0" smtClean="0"/>
              <a:t>Generators produces target documents and specifications</a:t>
            </a:r>
          </a:p>
          <a:p>
            <a:r>
              <a:rPr lang="en-US" sz="2000" dirty="0" smtClean="0"/>
              <a:t>Targets can be used as input to production projects and other organizations</a:t>
            </a:r>
          </a:p>
          <a:p>
            <a:r>
              <a:rPr lang="en-US" sz="2000" dirty="0" smtClean="0"/>
              <a:t>Additional generators can be added as needed.</a:t>
            </a:r>
          </a:p>
        </p:txBody>
      </p:sp>
      <p:cxnSp>
        <p:nvCxnSpPr>
          <p:cNvPr id="96" name="Straight Arrow Connector 95"/>
          <p:cNvCxnSpPr>
            <a:stCxn id="97" idx="1"/>
            <a:endCxn id="73" idx="3"/>
          </p:cNvCxnSpPr>
          <p:nvPr/>
        </p:nvCxnSpPr>
        <p:spPr>
          <a:xfrm flipH="1" flipV="1">
            <a:off x="5176434" y="2836203"/>
            <a:ext cx="1072518" cy="980142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ounded Rectangle 96"/>
          <p:cNvSpPr/>
          <p:nvPr/>
        </p:nvSpPr>
        <p:spPr>
          <a:xfrm>
            <a:off x="6248952" y="3573668"/>
            <a:ext cx="1695455" cy="485354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24242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34" name="Rounded Rectangle 133"/>
          <p:cNvSpPr/>
          <p:nvPr/>
        </p:nvSpPr>
        <p:spPr>
          <a:xfrm>
            <a:off x="8572907" y="3573668"/>
            <a:ext cx="1618843" cy="485354"/>
          </a:xfrm>
          <a:prstGeom prst="roundRect">
            <a:avLst/>
          </a:prstGeom>
          <a:solidFill>
            <a:srgbClr val="008000"/>
          </a:solidFill>
          <a:ln w="19050">
            <a:solidFill>
              <a:srgbClr val="24242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…</a:t>
            </a:r>
          </a:p>
        </p:txBody>
      </p:sp>
      <p:cxnSp>
        <p:nvCxnSpPr>
          <p:cNvPr id="135" name="Straight Arrow Connector 134"/>
          <p:cNvCxnSpPr>
            <a:stCxn id="97" idx="3"/>
            <a:endCxn id="134" idx="1"/>
          </p:cNvCxnSpPr>
          <p:nvPr/>
        </p:nvCxnSpPr>
        <p:spPr>
          <a:xfrm>
            <a:off x="7944407" y="3816345"/>
            <a:ext cx="6285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4703978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Release management</a:t>
            </a:r>
            <a:endParaRPr lang="en-US" dirty="0"/>
          </a:p>
        </p:txBody>
      </p:sp>
      <p:sp>
        <p:nvSpPr>
          <p:cNvPr id="67" name="Rounded Rectangle 66"/>
          <p:cNvSpPr/>
          <p:nvPr/>
        </p:nvSpPr>
        <p:spPr>
          <a:xfrm>
            <a:off x="895350" y="2748875"/>
            <a:ext cx="752911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PR#1</a:t>
            </a:r>
          </a:p>
        </p:txBody>
      </p:sp>
      <p:cxnSp>
        <p:nvCxnSpPr>
          <p:cNvPr id="68" name="Straight Arrow Connector 67"/>
          <p:cNvCxnSpPr>
            <a:stCxn id="71" idx="2"/>
          </p:cNvCxnSpPr>
          <p:nvPr/>
        </p:nvCxnSpPr>
        <p:spPr>
          <a:xfrm>
            <a:off x="2095240" y="1524811"/>
            <a:ext cx="0" cy="23429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ounded Rectangle 70"/>
          <p:cNvSpPr/>
          <p:nvPr/>
        </p:nvSpPr>
        <p:spPr>
          <a:xfrm>
            <a:off x="1690529" y="1143811"/>
            <a:ext cx="809422" cy="381000"/>
          </a:xfrm>
          <a:prstGeom prst="roundRect">
            <a:avLst/>
          </a:prstGeom>
          <a:solidFill>
            <a:srgbClr val="008000"/>
          </a:solidFill>
          <a:ln w="19050">
            <a:solidFill>
              <a:srgbClr val="24242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V1.0</a:t>
            </a: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1276350" y="1758275"/>
            <a:ext cx="94488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ounded Rectangle 72"/>
          <p:cNvSpPr/>
          <p:nvPr/>
        </p:nvSpPr>
        <p:spPr>
          <a:xfrm>
            <a:off x="579436" y="1587096"/>
            <a:ext cx="963849" cy="342357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24242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master</a:t>
            </a:r>
          </a:p>
        </p:txBody>
      </p:sp>
      <p:sp>
        <p:nvSpPr>
          <p:cNvPr id="90" name="Shape 39"/>
          <p:cNvSpPr txBox="1">
            <a:spLocks/>
          </p:cNvSpPr>
          <p:nvPr/>
        </p:nvSpPr>
        <p:spPr>
          <a:xfrm>
            <a:off x="579436" y="4572000"/>
            <a:ext cx="10945816" cy="16001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marL="455612" indent="-455612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1pPr>
            <a:lvl2pPr marL="1043214" indent="-433613" defTabSz="608012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2pPr>
            <a:lvl3pPr marL="1621894" indent="-404282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3pPr>
            <a:lvl4pPr marL="2310764" indent="-485139" defTabSz="608012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4pPr>
            <a:lvl5pPr marL="2920364" indent="-485139" defTabSz="608012">
              <a:spcBef>
                <a:spcPts val="700"/>
              </a:spcBef>
              <a:buSzPct val="100000"/>
              <a:buFont typeface="Arial"/>
              <a:buChar char="»"/>
              <a:defRPr sz="3200">
                <a:latin typeface="Arial"/>
                <a:ea typeface="Arial"/>
                <a:cs typeface="Arial"/>
                <a:sym typeface="Arial"/>
              </a:defRPr>
            </a:lvl5pPr>
            <a:lvl6pPr marL="3403789" indent="-360665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6pPr>
            <a:lvl7pPr marL="4012414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7pPr>
            <a:lvl8pPr marL="4621038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8pPr>
            <a:lvl9pPr marL="5229662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000" dirty="0" smtClean="0"/>
              <a:t>Pull requests submitted by anyone</a:t>
            </a:r>
          </a:p>
          <a:p>
            <a:r>
              <a:rPr lang="en-US" sz="2000" dirty="0" smtClean="0"/>
              <a:t>Mail discussion on </a:t>
            </a:r>
            <a:r>
              <a:rPr lang="en-US" sz="2000" dirty="0" err="1" smtClean="0"/>
              <a:t>genivi</a:t>
            </a:r>
            <a:r>
              <a:rPr lang="en-US" sz="2000" dirty="0" smtClean="0"/>
              <a:t>-projects list to approve request into develop branch</a:t>
            </a:r>
          </a:p>
          <a:p>
            <a:r>
              <a:rPr lang="en-US" sz="2000" dirty="0" smtClean="0"/>
              <a:t>Develop branch merged into master prior to tagged release</a:t>
            </a:r>
          </a:p>
          <a:p>
            <a:r>
              <a:rPr lang="en-US" sz="2000" dirty="0" smtClean="0"/>
              <a:t>Major number changes when existing tree structure is changed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4276928" y="1151107"/>
            <a:ext cx="809422" cy="381000"/>
          </a:xfrm>
          <a:prstGeom prst="roundRect">
            <a:avLst/>
          </a:prstGeom>
          <a:solidFill>
            <a:srgbClr val="008000"/>
          </a:solidFill>
          <a:ln w="19050">
            <a:solidFill>
              <a:srgbClr val="24242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V1.1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7895819" y="1143811"/>
            <a:ext cx="809422" cy="381000"/>
          </a:xfrm>
          <a:prstGeom prst="roundRect">
            <a:avLst/>
          </a:prstGeom>
          <a:solidFill>
            <a:srgbClr val="008000"/>
          </a:solidFill>
          <a:ln w="19050">
            <a:solidFill>
              <a:srgbClr val="24242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V1.2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9696652" y="1143000"/>
            <a:ext cx="809422" cy="381000"/>
          </a:xfrm>
          <a:prstGeom prst="roundRect">
            <a:avLst/>
          </a:prstGeom>
          <a:solidFill>
            <a:srgbClr val="008000"/>
          </a:solidFill>
          <a:ln w="19050">
            <a:solidFill>
              <a:srgbClr val="24242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V2.0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1276349" y="2367875"/>
            <a:ext cx="94488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ounded Rectangle 42"/>
          <p:cNvSpPr/>
          <p:nvPr/>
        </p:nvSpPr>
        <p:spPr>
          <a:xfrm>
            <a:off x="579435" y="2196696"/>
            <a:ext cx="963849" cy="342357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24242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develop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1352550" y="3203767"/>
            <a:ext cx="905311" cy="53895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Mail thread</a:t>
            </a:r>
          </a:p>
        </p:txBody>
      </p:sp>
      <p:cxnSp>
        <p:nvCxnSpPr>
          <p:cNvPr id="14" name="Elbow Connector 13"/>
          <p:cNvCxnSpPr>
            <a:stCxn id="67" idx="3"/>
            <a:endCxn id="44" idx="0"/>
          </p:cNvCxnSpPr>
          <p:nvPr/>
        </p:nvCxnSpPr>
        <p:spPr>
          <a:xfrm>
            <a:off x="1648261" y="2900121"/>
            <a:ext cx="156945" cy="303646"/>
          </a:xfrm>
          <a:prstGeom prst="bentConnector2">
            <a:avLst/>
          </a:prstGeom>
          <a:noFill/>
          <a:ln w="19050" cap="flat">
            <a:solidFill>
              <a:schemeClr val="tx1"/>
            </a:solidFill>
            <a:prstDash val="solid"/>
            <a:bevel/>
            <a:headEnd type="none" w="med" len="med"/>
            <a:tailEnd type="triangle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7" name="Elbow Connector 46"/>
          <p:cNvCxnSpPr>
            <a:stCxn id="44" idx="3"/>
          </p:cNvCxnSpPr>
          <p:nvPr/>
        </p:nvCxnSpPr>
        <p:spPr>
          <a:xfrm flipV="1">
            <a:off x="2257861" y="2367875"/>
            <a:ext cx="199791" cy="1105368"/>
          </a:xfrm>
          <a:prstGeom prst="bentConnector2">
            <a:avLst/>
          </a:prstGeom>
          <a:noFill/>
          <a:ln w="19050" cap="flat">
            <a:solidFill>
              <a:schemeClr val="tx1"/>
            </a:solidFill>
            <a:prstDash val="solid"/>
            <a:bevel/>
            <a:headEnd type="none" w="med" len="med"/>
            <a:tailEnd type="triangle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1" name="Rounded Rectangle 50"/>
          <p:cNvSpPr/>
          <p:nvPr/>
        </p:nvSpPr>
        <p:spPr>
          <a:xfrm>
            <a:off x="2624673" y="2748875"/>
            <a:ext cx="752911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PR#2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3081873" y="3203767"/>
            <a:ext cx="905311" cy="53895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Mail thread</a:t>
            </a:r>
          </a:p>
        </p:txBody>
      </p:sp>
      <p:cxnSp>
        <p:nvCxnSpPr>
          <p:cNvPr id="53" name="Elbow Connector 52"/>
          <p:cNvCxnSpPr>
            <a:stCxn id="51" idx="3"/>
            <a:endCxn id="52" idx="0"/>
          </p:cNvCxnSpPr>
          <p:nvPr/>
        </p:nvCxnSpPr>
        <p:spPr>
          <a:xfrm>
            <a:off x="3377584" y="2900121"/>
            <a:ext cx="156945" cy="303646"/>
          </a:xfrm>
          <a:prstGeom prst="bentConnector2">
            <a:avLst/>
          </a:prstGeom>
          <a:noFill/>
          <a:ln w="19050" cap="flat">
            <a:solidFill>
              <a:schemeClr val="tx1"/>
            </a:solidFill>
            <a:prstDash val="solid"/>
            <a:bevel/>
            <a:headEnd type="none" w="med" len="med"/>
            <a:tailEnd type="triangle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4" name="Elbow Connector 53"/>
          <p:cNvCxnSpPr>
            <a:stCxn id="52" idx="3"/>
          </p:cNvCxnSpPr>
          <p:nvPr/>
        </p:nvCxnSpPr>
        <p:spPr>
          <a:xfrm flipV="1">
            <a:off x="3987184" y="2367875"/>
            <a:ext cx="199791" cy="1105368"/>
          </a:xfrm>
          <a:prstGeom prst="bentConnector2">
            <a:avLst/>
          </a:prstGeom>
          <a:noFill/>
          <a:ln w="19050" cap="flat">
            <a:solidFill>
              <a:schemeClr val="tx1"/>
            </a:solidFill>
            <a:prstDash val="solid"/>
            <a:bevel/>
            <a:headEnd type="none" w="med" len="med"/>
            <a:tailEnd type="triangle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6" name="Rounded Rectangle 55"/>
          <p:cNvSpPr/>
          <p:nvPr/>
        </p:nvSpPr>
        <p:spPr>
          <a:xfrm>
            <a:off x="4606309" y="2748875"/>
            <a:ext cx="752911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PR#3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5063509" y="3203767"/>
            <a:ext cx="905311" cy="53895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Mail thread</a:t>
            </a:r>
          </a:p>
        </p:txBody>
      </p:sp>
      <p:cxnSp>
        <p:nvCxnSpPr>
          <p:cNvPr id="58" name="Elbow Connector 57"/>
          <p:cNvCxnSpPr>
            <a:stCxn id="56" idx="3"/>
            <a:endCxn id="57" idx="0"/>
          </p:cNvCxnSpPr>
          <p:nvPr/>
        </p:nvCxnSpPr>
        <p:spPr>
          <a:xfrm>
            <a:off x="5359220" y="2900121"/>
            <a:ext cx="156945" cy="303646"/>
          </a:xfrm>
          <a:prstGeom prst="bentConnector2">
            <a:avLst/>
          </a:prstGeom>
          <a:noFill/>
          <a:ln w="19050" cap="flat">
            <a:solidFill>
              <a:schemeClr val="tx1"/>
            </a:solidFill>
            <a:prstDash val="solid"/>
            <a:bevel/>
            <a:headEnd type="none" w="med" len="med"/>
            <a:tailEnd type="triangle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2" name="Straight Arrow Connector 61"/>
          <p:cNvCxnSpPr>
            <a:stCxn id="40" idx="2"/>
          </p:cNvCxnSpPr>
          <p:nvPr/>
        </p:nvCxnSpPr>
        <p:spPr>
          <a:xfrm>
            <a:off x="8300530" y="1524811"/>
            <a:ext cx="0" cy="23429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ounded Rectangle 77"/>
          <p:cNvSpPr/>
          <p:nvPr/>
        </p:nvSpPr>
        <p:spPr>
          <a:xfrm>
            <a:off x="6305550" y="2748875"/>
            <a:ext cx="752911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PR#4</a:t>
            </a:r>
          </a:p>
        </p:txBody>
      </p:sp>
      <p:sp>
        <p:nvSpPr>
          <p:cNvPr id="81" name="Rounded Rectangle 80"/>
          <p:cNvSpPr/>
          <p:nvPr/>
        </p:nvSpPr>
        <p:spPr>
          <a:xfrm>
            <a:off x="6762750" y="3203767"/>
            <a:ext cx="905311" cy="53895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Mail thread</a:t>
            </a:r>
          </a:p>
        </p:txBody>
      </p:sp>
      <p:cxnSp>
        <p:nvCxnSpPr>
          <p:cNvPr id="91" name="Elbow Connector 90"/>
          <p:cNvCxnSpPr>
            <a:stCxn id="78" idx="3"/>
            <a:endCxn id="81" idx="0"/>
          </p:cNvCxnSpPr>
          <p:nvPr/>
        </p:nvCxnSpPr>
        <p:spPr>
          <a:xfrm>
            <a:off x="7058461" y="2900121"/>
            <a:ext cx="156945" cy="303646"/>
          </a:xfrm>
          <a:prstGeom prst="bentConnector2">
            <a:avLst/>
          </a:prstGeom>
          <a:noFill/>
          <a:ln w="19050" cap="flat">
            <a:solidFill>
              <a:schemeClr val="tx1"/>
            </a:solidFill>
            <a:prstDash val="solid"/>
            <a:bevel/>
            <a:headEnd type="none" w="med" len="med"/>
            <a:tailEnd type="triangle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92" name="Elbow Connector 91"/>
          <p:cNvCxnSpPr>
            <a:stCxn id="81" idx="3"/>
          </p:cNvCxnSpPr>
          <p:nvPr/>
        </p:nvCxnSpPr>
        <p:spPr>
          <a:xfrm flipV="1">
            <a:off x="7668061" y="2367875"/>
            <a:ext cx="199791" cy="1105368"/>
          </a:xfrm>
          <a:prstGeom prst="bentConnector2">
            <a:avLst/>
          </a:prstGeom>
          <a:noFill/>
          <a:ln w="19050" cap="flat">
            <a:solidFill>
              <a:schemeClr val="tx1"/>
            </a:solidFill>
            <a:prstDash val="solid"/>
            <a:bevel/>
            <a:headEnd type="none" w="med" len="med"/>
            <a:tailEnd type="triangle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93" name="Rounded Rectangle 92"/>
          <p:cNvSpPr/>
          <p:nvPr/>
        </p:nvSpPr>
        <p:spPr>
          <a:xfrm>
            <a:off x="8134350" y="2748875"/>
            <a:ext cx="752911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PR#5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94" name="Rounded Rectangle 93"/>
          <p:cNvSpPr/>
          <p:nvPr/>
        </p:nvSpPr>
        <p:spPr>
          <a:xfrm>
            <a:off x="8591550" y="3203767"/>
            <a:ext cx="905311" cy="53895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Mail thread</a:t>
            </a:r>
          </a:p>
        </p:txBody>
      </p:sp>
      <p:cxnSp>
        <p:nvCxnSpPr>
          <p:cNvPr id="95" name="Elbow Connector 94"/>
          <p:cNvCxnSpPr>
            <a:stCxn id="93" idx="3"/>
            <a:endCxn id="94" idx="0"/>
          </p:cNvCxnSpPr>
          <p:nvPr/>
        </p:nvCxnSpPr>
        <p:spPr>
          <a:xfrm>
            <a:off x="8887261" y="2900121"/>
            <a:ext cx="156945" cy="303646"/>
          </a:xfrm>
          <a:prstGeom prst="bentConnector2">
            <a:avLst/>
          </a:prstGeom>
          <a:noFill/>
          <a:ln w="19050" cap="flat">
            <a:solidFill>
              <a:schemeClr val="tx1"/>
            </a:solidFill>
            <a:prstDash val="solid"/>
            <a:bevel/>
            <a:headEnd type="none" w="med" len="med"/>
            <a:tailEnd type="triangle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98" name="Elbow Connector 97"/>
          <p:cNvCxnSpPr>
            <a:stCxn id="94" idx="3"/>
          </p:cNvCxnSpPr>
          <p:nvPr/>
        </p:nvCxnSpPr>
        <p:spPr>
          <a:xfrm flipV="1">
            <a:off x="9496861" y="2367875"/>
            <a:ext cx="199791" cy="1105368"/>
          </a:xfrm>
          <a:prstGeom prst="bentConnector2">
            <a:avLst/>
          </a:prstGeom>
          <a:noFill/>
          <a:ln w="19050" cap="flat">
            <a:solidFill>
              <a:schemeClr val="tx1"/>
            </a:solidFill>
            <a:prstDash val="solid"/>
            <a:bevel/>
            <a:headEnd type="none" w="med" len="med"/>
            <a:tailEnd type="triangle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99" name="Straight Arrow Connector 98"/>
          <p:cNvCxnSpPr>
            <a:endCxn id="57" idx="3"/>
          </p:cNvCxnSpPr>
          <p:nvPr/>
        </p:nvCxnSpPr>
        <p:spPr>
          <a:xfrm flipH="1">
            <a:off x="5968820" y="3473243"/>
            <a:ext cx="26053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129439" y="3271243"/>
            <a:ext cx="404711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608012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x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cxnSp>
        <p:nvCxnSpPr>
          <p:cNvPr id="100" name="Straight Arrow Connector 99"/>
          <p:cNvCxnSpPr/>
          <p:nvPr/>
        </p:nvCxnSpPr>
        <p:spPr>
          <a:xfrm>
            <a:off x="4359034" y="1759101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>
            <a:stCxn id="41" idx="2"/>
          </p:cNvCxnSpPr>
          <p:nvPr/>
        </p:nvCxnSpPr>
        <p:spPr>
          <a:xfrm>
            <a:off x="10101363" y="1524000"/>
            <a:ext cx="0" cy="235101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stCxn id="39" idx="2"/>
          </p:cNvCxnSpPr>
          <p:nvPr/>
        </p:nvCxnSpPr>
        <p:spPr>
          <a:xfrm>
            <a:off x="4681639" y="1532107"/>
            <a:ext cx="0" cy="226167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>
            <a:off x="8058150" y="1758274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>
            <a:off x="9883663" y="1758274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3733578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github.com/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PDXostc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vehicle_signal_specification</a:t>
            </a:r>
            <a:endParaRPr lang="en-US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US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Demo time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Info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84139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2022474" y="6278194"/>
            <a:ext cx="8583615" cy="523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0862" tIns="60862" rIns="60862" bIns="60862" anchor="ctr">
            <a:spAutoFit/>
          </a:bodyPr>
          <a:lstStyle/>
          <a:p>
            <a:pPr lvl="0" algn="ctr">
              <a:defRPr sz="1800"/>
            </a:pPr>
            <a:r>
              <a:rPr sz="1300" dirty="0">
                <a:solidFill>
                  <a:srgbClr val="95B3D7"/>
                </a:solidFill>
                <a:latin typeface="Arial"/>
                <a:ea typeface="Arial"/>
                <a:cs typeface="Arial"/>
                <a:sym typeface="Arial"/>
              </a:rPr>
              <a:t>GENIVI is a registered trademark of the GENIVI Alliance in the USA and other countries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lvl="0" algn="ctr">
              <a:defRPr sz="1800"/>
            </a:pPr>
            <a:r>
              <a:rPr sz="1300" dirty="0">
                <a:solidFill>
                  <a:srgbClr val="95B3D7"/>
                </a:solidFill>
                <a:latin typeface="Arial"/>
                <a:ea typeface="Arial"/>
                <a:cs typeface="Arial"/>
                <a:sym typeface="Arial"/>
              </a:rPr>
              <a:t>Copyright © GENIVI Alliance </a:t>
            </a:r>
            <a:r>
              <a:rPr sz="1300" dirty="0" smtClean="0">
                <a:solidFill>
                  <a:srgbClr val="95B3D7"/>
                </a:solidFill>
                <a:latin typeface="Arial"/>
                <a:ea typeface="Arial"/>
                <a:cs typeface="Arial"/>
                <a:sym typeface="Arial"/>
              </a:rPr>
              <a:t>201</a:t>
            </a:r>
            <a:r>
              <a:rPr lang="en-US" sz="1300" dirty="0" smtClean="0">
                <a:solidFill>
                  <a:srgbClr val="95B3D7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sz="1300" dirty="0">
              <a:solidFill>
                <a:srgbClr val="95B3D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Shape 39"/>
          <p:cNvSpPr>
            <a:spLocks noGrp="1"/>
          </p:cNvSpPr>
          <p:nvPr>
            <p:ph type="body" idx="1"/>
          </p:nvPr>
        </p:nvSpPr>
        <p:spPr>
          <a:xfrm>
            <a:off x="590550" y="1905000"/>
            <a:ext cx="10945816" cy="452596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US" dirty="0" smtClean="0"/>
              <a:t>Vehicle state is being off boarded to Internet services</a:t>
            </a:r>
          </a:p>
          <a:p>
            <a:pPr lvl="0"/>
            <a:r>
              <a:rPr lang="en-US" dirty="0" smtClean="0"/>
              <a:t>There is no standard / process that fits the bill</a:t>
            </a:r>
          </a:p>
          <a:p>
            <a:pPr lvl="0"/>
            <a:r>
              <a:rPr lang="en-US" dirty="0" smtClean="0"/>
              <a:t>No public forum where changes can be processed in a lightweight manner</a:t>
            </a:r>
          </a:p>
          <a:p>
            <a:pPr lvl="0"/>
            <a:r>
              <a:rPr lang="en-US" dirty="0" smtClean="0"/>
              <a:t>One format does not suit </a:t>
            </a:r>
            <a:r>
              <a:rPr lang="en-US" dirty="0" smtClean="0"/>
              <a:t>all</a:t>
            </a:r>
          </a:p>
          <a:p>
            <a:pPr lvl="0"/>
            <a:r>
              <a:rPr lang="en-US" dirty="0" smtClean="0"/>
              <a:t>Decouple IVI from electric architecture</a:t>
            </a:r>
            <a:endParaRPr lang="en-US" dirty="0" smtClean="0"/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xfrm>
            <a:off x="8715375" y="6184510"/>
            <a:ext cx="2838450" cy="34367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95B3D7"/>
                </a:solidFill>
              </a:rPr>
              <a:t>2</a:t>
            </a:fld>
            <a:endParaRPr sz="1600">
              <a:solidFill>
                <a:srgbClr val="95B3D7"/>
              </a:solidFill>
            </a:endParaRPr>
          </a:p>
        </p:txBody>
      </p:sp>
      <p:sp>
        <p:nvSpPr>
          <p:cNvPr id="42" name="Shape 42"/>
          <p:cNvSpPr>
            <a:spLocks noGrp="1"/>
          </p:cNvSpPr>
          <p:nvPr>
            <p:ph type="title"/>
          </p:nvPr>
        </p:nvSpPr>
        <p:spPr>
          <a:xfrm>
            <a:off x="2022475" y="342900"/>
            <a:ext cx="9391650" cy="8207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The Problem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7298133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2022474" y="6278194"/>
            <a:ext cx="8583615" cy="523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0862" tIns="60862" rIns="60862" bIns="60862" anchor="ctr">
            <a:spAutoFit/>
          </a:bodyPr>
          <a:lstStyle/>
          <a:p>
            <a:pPr lvl="0" algn="ctr">
              <a:defRPr sz="1800"/>
            </a:pPr>
            <a:r>
              <a:rPr sz="1300" dirty="0">
                <a:solidFill>
                  <a:srgbClr val="95B3D7"/>
                </a:solidFill>
                <a:latin typeface="Arial"/>
                <a:ea typeface="Arial"/>
                <a:cs typeface="Arial"/>
                <a:sym typeface="Arial"/>
              </a:rPr>
              <a:t>GENIVI is a registered trademark of the GENIVI Alliance in the USA and other countries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lvl="0" algn="ctr">
              <a:defRPr sz="1800"/>
            </a:pPr>
            <a:r>
              <a:rPr sz="1300" dirty="0">
                <a:solidFill>
                  <a:srgbClr val="95B3D7"/>
                </a:solidFill>
                <a:latin typeface="Arial"/>
                <a:ea typeface="Arial"/>
                <a:cs typeface="Arial"/>
                <a:sym typeface="Arial"/>
              </a:rPr>
              <a:t>Copyright © GENIVI Alliance </a:t>
            </a:r>
            <a:r>
              <a:rPr sz="1300" dirty="0" smtClean="0">
                <a:solidFill>
                  <a:srgbClr val="95B3D7"/>
                </a:solidFill>
                <a:latin typeface="Arial"/>
                <a:ea typeface="Arial"/>
                <a:cs typeface="Arial"/>
                <a:sym typeface="Arial"/>
              </a:rPr>
              <a:t>201</a:t>
            </a:r>
            <a:r>
              <a:rPr lang="en-US" sz="1300" dirty="0" smtClean="0">
                <a:solidFill>
                  <a:srgbClr val="95B3D7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sz="1300" dirty="0">
              <a:solidFill>
                <a:srgbClr val="95B3D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Shape 39"/>
          <p:cNvSpPr>
            <a:spLocks noGrp="1"/>
          </p:cNvSpPr>
          <p:nvPr>
            <p:ph type="body" idx="1"/>
          </p:nvPr>
        </p:nvSpPr>
        <p:spPr>
          <a:xfrm>
            <a:off x="608011" y="1600200"/>
            <a:ext cx="10945816" cy="452596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US" dirty="0" smtClean="0"/>
              <a:t>Standardizing signal specification </a:t>
            </a:r>
            <a:endParaRPr lang="en-US" dirty="0" smtClean="0"/>
          </a:p>
          <a:p>
            <a:pPr lvl="0"/>
            <a:r>
              <a:rPr lang="en-US" dirty="0" smtClean="0"/>
              <a:t>YAML subset</a:t>
            </a:r>
            <a:endParaRPr lang="en-US" dirty="0" smtClean="0"/>
          </a:p>
          <a:p>
            <a:pPr lvl="0"/>
            <a:r>
              <a:rPr lang="en-US" dirty="0" smtClean="0"/>
              <a:t>Minimum attributes</a:t>
            </a:r>
          </a:p>
          <a:p>
            <a:pPr lvl="0"/>
            <a:r>
              <a:rPr lang="en-US" dirty="0" smtClean="0"/>
              <a:t>Lightweight change process</a:t>
            </a:r>
          </a:p>
          <a:p>
            <a:pPr lvl="0"/>
            <a:r>
              <a:rPr lang="en-US" dirty="0" smtClean="0"/>
              <a:t>Single source – multiple targets</a:t>
            </a:r>
          </a:p>
          <a:p>
            <a:pPr lvl="0"/>
            <a:r>
              <a:rPr lang="en-US" dirty="0" smtClean="0"/>
              <a:t>Feed other standardization organizations (W3C,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0"/>
            <a:r>
              <a:rPr lang="en-US" dirty="0" smtClean="0"/>
              <a:t>Technically simple</a:t>
            </a:r>
            <a:endParaRPr lang="en-US" dirty="0" smtClean="0"/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xfrm>
            <a:off x="8715375" y="6184510"/>
            <a:ext cx="2838450" cy="34367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95B3D7"/>
                </a:solidFill>
              </a:rPr>
              <a:t>3</a:t>
            </a:fld>
            <a:endParaRPr sz="1600">
              <a:solidFill>
                <a:srgbClr val="95B3D7"/>
              </a:solidFill>
            </a:endParaRPr>
          </a:p>
        </p:txBody>
      </p:sp>
      <p:sp>
        <p:nvSpPr>
          <p:cNvPr id="42" name="Shape 42"/>
          <p:cNvSpPr>
            <a:spLocks noGrp="1"/>
          </p:cNvSpPr>
          <p:nvPr>
            <p:ph type="title"/>
          </p:nvPr>
        </p:nvSpPr>
        <p:spPr>
          <a:xfrm>
            <a:off x="2022475" y="342900"/>
            <a:ext cx="9391650" cy="8207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VSS - Introduction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40251685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VSS Signal structure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0" y="1524000"/>
            <a:ext cx="6096000" cy="4473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249884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Conventio</a:t>
            </a:r>
            <a:r>
              <a:rPr lang="en-US" dirty="0"/>
              <a:t>n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42119" y="2251715"/>
            <a:ext cx="11277600" cy="1464226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4F81BD"/>
            </a:solidFill>
            <a:prstDash val="solid"/>
            <a:bevel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body.mirrors.left.heated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body.mirrors.right.heated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body.door.front.left.open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body.door.back.left.open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Shape 39"/>
          <p:cNvSpPr txBox="1">
            <a:spLocks/>
          </p:cNvSpPr>
          <p:nvPr/>
        </p:nvSpPr>
        <p:spPr>
          <a:xfrm>
            <a:off x="608011" y="4191000"/>
            <a:ext cx="10945816" cy="9905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marL="455612" indent="-455612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1pPr>
            <a:lvl2pPr marL="1043214" indent="-433613" defTabSz="608012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2pPr>
            <a:lvl3pPr marL="1621894" indent="-404282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3pPr>
            <a:lvl4pPr marL="2310764" indent="-485139" defTabSz="608012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4pPr>
            <a:lvl5pPr marL="2920364" indent="-485139" defTabSz="608012">
              <a:spcBef>
                <a:spcPts val="700"/>
              </a:spcBef>
              <a:buSzPct val="100000"/>
              <a:buFont typeface="Arial"/>
              <a:buChar char="»"/>
              <a:defRPr sz="3200">
                <a:latin typeface="Arial"/>
                <a:ea typeface="Arial"/>
                <a:cs typeface="Arial"/>
                <a:sym typeface="Arial"/>
              </a:defRPr>
            </a:lvl5pPr>
            <a:lvl6pPr marL="3403789" indent="-360665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6pPr>
            <a:lvl7pPr marL="4012414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7pPr>
            <a:lvl8pPr marL="4621038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8pPr>
            <a:lvl9pPr marL="5229662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000" dirty="0" smtClean="0"/>
              <a:t>Dot notated name path</a:t>
            </a:r>
          </a:p>
          <a:p>
            <a:r>
              <a:rPr lang="en-US" sz="2000" dirty="0" smtClean="0"/>
              <a:t>Last component is </a:t>
            </a:r>
            <a:r>
              <a:rPr lang="en-US" sz="2000" dirty="0" smtClean="0"/>
              <a:t>signal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047703829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Specification source format: Branches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38151" y="2107890"/>
            <a:ext cx="11277600" cy="1804745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4F81BD"/>
            </a:solidFill>
            <a:prstDash val="solid"/>
            <a:bevel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transmission: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type: branch</a:t>
            </a:r>
            <a:b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description: Transmission-specific data, stopping at the drive shafts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b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Shape 39"/>
          <p:cNvSpPr txBox="1">
            <a:spLocks/>
          </p:cNvSpPr>
          <p:nvPr/>
        </p:nvSpPr>
        <p:spPr>
          <a:xfrm>
            <a:off x="608011" y="4191000"/>
            <a:ext cx="10945816" cy="1935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marL="455612" indent="-455612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1pPr>
            <a:lvl2pPr marL="1043214" indent="-433613" defTabSz="608012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2pPr>
            <a:lvl3pPr marL="1621894" indent="-404282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3pPr>
            <a:lvl4pPr marL="2310764" indent="-485139" defTabSz="608012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4pPr>
            <a:lvl5pPr marL="2920364" indent="-485139" defTabSz="608012">
              <a:spcBef>
                <a:spcPts val="700"/>
              </a:spcBef>
              <a:buSzPct val="100000"/>
              <a:buFont typeface="Arial"/>
              <a:buChar char="»"/>
              <a:defRPr sz="3200">
                <a:latin typeface="Arial"/>
                <a:ea typeface="Arial"/>
                <a:cs typeface="Arial"/>
                <a:sym typeface="Arial"/>
              </a:defRPr>
            </a:lvl5pPr>
            <a:lvl6pPr marL="3403789" indent="-360665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6pPr>
            <a:lvl7pPr marL="4012414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7pPr>
            <a:lvl8pPr marL="4621038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8pPr>
            <a:lvl9pPr marL="5229662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000" dirty="0" smtClean="0"/>
              <a:t>YAML list</a:t>
            </a:r>
          </a:p>
          <a:p>
            <a:r>
              <a:rPr lang="en-US" sz="2000" dirty="0" smtClean="0"/>
              <a:t>Only type and description mandatory</a:t>
            </a:r>
          </a:p>
        </p:txBody>
      </p:sp>
    </p:spTree>
    <p:extLst>
      <p:ext uri="{BB962C8B-B14F-4D97-AF65-F5344CB8AC3E}">
        <p14:creationId xmlns:p14="http://schemas.microsoft.com/office/powerpoint/2010/main" val="3524214830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Specification source format: </a:t>
            </a:r>
            <a:r>
              <a:rPr lang="en-US" dirty="0" smtClean="0"/>
              <a:t>Signals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42119" y="1911196"/>
            <a:ext cx="11277600" cy="2145264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4F81BD"/>
            </a:solidFill>
            <a:prstDash val="solid"/>
            <a:bevel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 speed: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type: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Uint16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unit: km/h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min: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max: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350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description: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Vehicle speed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Shape 39"/>
          <p:cNvSpPr txBox="1">
            <a:spLocks/>
          </p:cNvSpPr>
          <p:nvPr/>
        </p:nvSpPr>
        <p:spPr>
          <a:xfrm>
            <a:off x="608011" y="4419600"/>
            <a:ext cx="10945816" cy="1935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marL="455612" indent="-455612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1pPr>
            <a:lvl2pPr marL="1043214" indent="-433613" defTabSz="608012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2pPr>
            <a:lvl3pPr marL="1621894" indent="-404282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3pPr>
            <a:lvl4pPr marL="2310764" indent="-485139" defTabSz="608012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4pPr>
            <a:lvl5pPr marL="2920364" indent="-485139" defTabSz="608012">
              <a:spcBef>
                <a:spcPts val="700"/>
              </a:spcBef>
              <a:buSzPct val="100000"/>
              <a:buFont typeface="Arial"/>
              <a:buChar char="»"/>
              <a:defRPr sz="3200">
                <a:latin typeface="Arial"/>
                <a:ea typeface="Arial"/>
                <a:cs typeface="Arial"/>
                <a:sym typeface="Arial"/>
              </a:defRPr>
            </a:lvl5pPr>
            <a:lvl6pPr marL="3403789" indent="-360665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6pPr>
            <a:lvl7pPr marL="4012414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7pPr>
            <a:lvl8pPr marL="4621038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8pPr>
            <a:lvl9pPr marL="5229662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000" dirty="0" smtClean="0"/>
              <a:t>Uses Franca typing</a:t>
            </a:r>
          </a:p>
          <a:p>
            <a:r>
              <a:rPr lang="en-US" sz="2000" dirty="0" smtClean="0"/>
              <a:t>Optional interval</a:t>
            </a:r>
          </a:p>
          <a:p>
            <a:r>
              <a:rPr lang="en-US" sz="2000" dirty="0" smtClean="0"/>
              <a:t>Optional SI unit type</a:t>
            </a:r>
          </a:p>
          <a:p>
            <a:r>
              <a:rPr lang="en-US" sz="2000" dirty="0" smtClean="0"/>
              <a:t>Can be enumerated	</a:t>
            </a:r>
          </a:p>
        </p:txBody>
      </p:sp>
    </p:spTree>
    <p:extLst>
      <p:ext uri="{BB962C8B-B14F-4D97-AF65-F5344CB8AC3E}">
        <p14:creationId xmlns:p14="http://schemas.microsoft.com/office/powerpoint/2010/main" val="388308160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source format</a:t>
            </a:r>
            <a:endParaRPr lang="en-US" dirty="0"/>
          </a:p>
        </p:txBody>
      </p:sp>
      <p:sp>
        <p:nvSpPr>
          <p:cNvPr id="6" name="Shape 39"/>
          <p:cNvSpPr txBox="1">
            <a:spLocks/>
          </p:cNvSpPr>
          <p:nvPr/>
        </p:nvSpPr>
        <p:spPr>
          <a:xfrm>
            <a:off x="608011" y="4495800"/>
            <a:ext cx="10945816" cy="167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marL="455612" indent="-455612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1pPr>
            <a:lvl2pPr marL="1043214" indent="-433613" defTabSz="608012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2pPr>
            <a:lvl3pPr marL="1621894" indent="-404282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3pPr>
            <a:lvl4pPr marL="2310764" indent="-485139" defTabSz="608012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4pPr>
            <a:lvl5pPr marL="2920364" indent="-485139" defTabSz="608012">
              <a:spcBef>
                <a:spcPts val="700"/>
              </a:spcBef>
              <a:buSzPct val="100000"/>
              <a:buFont typeface="Arial"/>
              <a:buChar char="»"/>
              <a:defRPr sz="3200">
                <a:latin typeface="Arial"/>
                <a:ea typeface="Arial"/>
                <a:cs typeface="Arial"/>
                <a:sym typeface="Arial"/>
              </a:defRPr>
            </a:lvl5pPr>
            <a:lvl6pPr marL="3403789" indent="-360665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6pPr>
            <a:lvl7pPr marL="4012414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7pPr>
            <a:lvl8pPr marL="4621038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8pPr>
            <a:lvl9pPr marL="5229662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000" dirty="0" smtClean="0"/>
              <a:t>Multiple files aggregated together to a uniform specification</a:t>
            </a:r>
          </a:p>
          <a:p>
            <a:r>
              <a:rPr lang="en-US" sz="2000" dirty="0" smtClean="0"/>
              <a:t>YAML-compliant include directives used to aggregate spec fragments</a:t>
            </a:r>
          </a:p>
          <a:p>
            <a:r>
              <a:rPr lang="en-US" sz="2000" dirty="0" smtClean="0"/>
              <a:t>Facilitates </a:t>
            </a:r>
            <a:r>
              <a:rPr lang="en-US" sz="2000" dirty="0" err="1" smtClean="0"/>
              <a:t>git</a:t>
            </a:r>
            <a:r>
              <a:rPr lang="en-US" sz="2000" dirty="0" smtClean="0"/>
              <a:t>(hub) working model</a:t>
            </a:r>
          </a:p>
          <a:p>
            <a:r>
              <a:rPr lang="en-US" sz="2000" dirty="0" smtClean="0"/>
              <a:t>Minimizes commit conflicts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019170" y="1752600"/>
            <a:ext cx="1755262" cy="407817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root.vspec</a:t>
            </a:r>
            <a:endParaRPr lang="en-US" sz="1800" dirty="0" smtClean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11" idx="1"/>
            <a:endCxn id="13" idx="3"/>
          </p:cNvCxnSpPr>
          <p:nvPr/>
        </p:nvCxnSpPr>
        <p:spPr>
          <a:xfrm flipH="1">
            <a:off x="2803013" y="2812466"/>
            <a:ext cx="1064137" cy="430935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11" idx="1"/>
            <a:endCxn id="14" idx="3"/>
          </p:cNvCxnSpPr>
          <p:nvPr/>
        </p:nvCxnSpPr>
        <p:spPr>
          <a:xfrm flipH="1" flipV="1">
            <a:off x="2803011" y="2599955"/>
            <a:ext cx="1064139" cy="212511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7" idx="3"/>
          </p:cNvCxnSpPr>
          <p:nvPr/>
        </p:nvCxnSpPr>
        <p:spPr>
          <a:xfrm>
            <a:off x="2774432" y="1956509"/>
            <a:ext cx="1092718" cy="643445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3867150" y="2426392"/>
            <a:ext cx="1561758" cy="772147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24242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VSS spec</a:t>
            </a:r>
          </a:p>
        </p:txBody>
      </p:sp>
      <p:cxnSp>
        <p:nvCxnSpPr>
          <p:cNvPr id="12" name="Straight Arrow Connector 11"/>
          <p:cNvCxnSpPr>
            <a:endCxn id="15" idx="3"/>
          </p:cNvCxnSpPr>
          <p:nvPr/>
        </p:nvCxnSpPr>
        <p:spPr>
          <a:xfrm flipH="1">
            <a:off x="2803011" y="3027933"/>
            <a:ext cx="1064139" cy="858915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1047749" y="3039492"/>
            <a:ext cx="1755264" cy="407817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nav.vspec</a:t>
            </a:r>
            <a:endParaRPr lang="en-US" sz="1800" dirty="0" smtClean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047749" y="2396046"/>
            <a:ext cx="1755262" cy="407817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engine.vspec</a:t>
            </a:r>
            <a:endParaRPr lang="en-US" sz="1800" dirty="0" smtClean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047745" y="3682939"/>
            <a:ext cx="1755266" cy="407817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ivi.vspec</a:t>
            </a:r>
            <a:endParaRPr lang="en-US" sz="1800" dirty="0" smtClean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6934200" y="1961009"/>
            <a:ext cx="1875092" cy="43503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root.vspec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6791325" y="2396046"/>
            <a:ext cx="3886200" cy="1021552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4F81BD"/>
            </a:solidFill>
            <a:prstDash val="solid"/>
            <a:bevel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engine.vspec</a:t>
            </a: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nav.vspec</a:t>
            </a: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ivi.vspec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565560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 file re-use</a:t>
            </a:r>
            <a:endParaRPr lang="en-US" dirty="0"/>
          </a:p>
        </p:txBody>
      </p:sp>
      <p:sp>
        <p:nvSpPr>
          <p:cNvPr id="6" name="Shape 39"/>
          <p:cNvSpPr txBox="1">
            <a:spLocks/>
          </p:cNvSpPr>
          <p:nvPr/>
        </p:nvSpPr>
        <p:spPr>
          <a:xfrm>
            <a:off x="579436" y="5181600"/>
            <a:ext cx="10945816" cy="1142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marL="455612" indent="-455612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1pPr>
            <a:lvl2pPr marL="1043214" indent="-433613" defTabSz="608012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2pPr>
            <a:lvl3pPr marL="1621894" indent="-404282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3pPr>
            <a:lvl4pPr marL="2310764" indent="-485139" defTabSz="608012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Arial"/>
                <a:ea typeface="Arial"/>
                <a:cs typeface="Arial"/>
                <a:sym typeface="Arial"/>
              </a:defRPr>
            </a:lvl4pPr>
            <a:lvl5pPr marL="2920364" indent="-485139" defTabSz="608012">
              <a:spcBef>
                <a:spcPts val="700"/>
              </a:spcBef>
              <a:buSzPct val="100000"/>
              <a:buFont typeface="Arial"/>
              <a:buChar char="»"/>
              <a:defRPr sz="3200">
                <a:latin typeface="Arial"/>
                <a:ea typeface="Arial"/>
                <a:cs typeface="Arial"/>
                <a:sym typeface="Arial"/>
              </a:defRPr>
            </a:lvl5pPr>
            <a:lvl6pPr marL="3403789" indent="-360665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6pPr>
            <a:lvl7pPr marL="4012414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7pPr>
            <a:lvl8pPr marL="4621038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8pPr>
            <a:lvl9pPr marL="5229662" indent="-360664" defTabSz="608012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000" dirty="0" smtClean="0"/>
              <a:t>YAML-compliant include directives used to aggregate specification fragments</a:t>
            </a:r>
          </a:p>
          <a:p>
            <a:r>
              <a:rPr lang="en-US" sz="2000" dirty="0" smtClean="0"/>
              <a:t>An update to a fragment is propagated to all locations where it is used</a:t>
            </a:r>
          </a:p>
          <a:p>
            <a:r>
              <a:rPr lang="en-US" sz="2000" dirty="0" smtClean="0"/>
              <a:t>Facilitates </a:t>
            </a:r>
            <a:r>
              <a:rPr lang="en-US" sz="2000" dirty="0" err="1" smtClean="0"/>
              <a:t>git</a:t>
            </a:r>
            <a:r>
              <a:rPr lang="en-US" sz="2000" dirty="0" smtClean="0"/>
              <a:t>(hub) working model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610349" y="3173752"/>
            <a:ext cx="1875092" cy="43503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root.vspec</a:t>
            </a:r>
            <a:endParaRPr lang="en-US" sz="1800" dirty="0" smtClean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800350" y="1498027"/>
            <a:ext cx="804425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8000"/>
                </a:solidFill>
              </a:rPr>
              <a:t>body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2800350" y="2033613"/>
            <a:ext cx="804425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8000"/>
                </a:solidFill>
              </a:rPr>
              <a:t>door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2239189" y="2560604"/>
            <a:ext cx="692224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8000"/>
                </a:solidFill>
              </a:rPr>
              <a:t>front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3529630" y="2560604"/>
            <a:ext cx="692224" cy="3024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8000"/>
                </a:solidFill>
              </a:rPr>
              <a:t>back</a:t>
            </a:r>
          </a:p>
        </p:txBody>
      </p:sp>
      <p:grpSp>
        <p:nvGrpSpPr>
          <p:cNvPr id="101" name="Group 100"/>
          <p:cNvGrpSpPr/>
          <p:nvPr/>
        </p:nvGrpSpPr>
        <p:grpSpPr>
          <a:xfrm>
            <a:off x="1964679" y="3145641"/>
            <a:ext cx="1099300" cy="1768105"/>
            <a:chOff x="2038350" y="3145641"/>
            <a:chExt cx="1099300" cy="17681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2" name="Rounded Rectangle 31"/>
            <p:cNvSpPr/>
            <p:nvPr/>
          </p:nvSpPr>
          <p:spPr>
            <a:xfrm>
              <a:off x="2368962" y="3145641"/>
              <a:ext cx="580021" cy="30249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8000"/>
                  </a:solidFill>
                </a:rPr>
                <a:t>left</a:t>
              </a:r>
            </a:p>
          </p:txBody>
        </p:sp>
        <p:grpSp>
          <p:nvGrpSpPr>
            <p:cNvPr id="102" name="Group 101"/>
            <p:cNvGrpSpPr/>
            <p:nvPr/>
          </p:nvGrpSpPr>
          <p:grpSpPr>
            <a:xfrm>
              <a:off x="2038350" y="3449287"/>
              <a:ext cx="1099300" cy="1464459"/>
              <a:chOff x="666750" y="3448133"/>
              <a:chExt cx="1099300" cy="1464459"/>
            </a:xfrm>
          </p:grpSpPr>
          <p:cxnSp>
            <p:nvCxnSpPr>
              <p:cNvPr id="103" name="Straight Arrow Connector 102"/>
              <p:cNvCxnSpPr>
                <a:endCxn id="104" idx="1"/>
              </p:cNvCxnSpPr>
              <p:nvPr/>
            </p:nvCxnSpPr>
            <p:spPr>
              <a:xfrm>
                <a:off x="666750" y="3912505"/>
                <a:ext cx="142082" cy="0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4" name="Rounded Rectangle 103"/>
              <p:cNvSpPr/>
              <p:nvPr/>
            </p:nvSpPr>
            <p:spPr>
              <a:xfrm>
                <a:off x="808832" y="3761259"/>
                <a:ext cx="957218" cy="302492"/>
              </a:xfrm>
              <a:prstGeom prst="roundRect">
                <a:avLst/>
              </a:prstGeom>
              <a:solidFill>
                <a:srgbClr val="008000"/>
              </a:solidFill>
              <a:ln w="19050">
                <a:solidFill>
                  <a:srgbClr val="2424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</a:rPr>
                  <a:t>locked</a:t>
                </a:r>
              </a:p>
            </p:txBody>
          </p:sp>
          <p:sp>
            <p:nvSpPr>
              <p:cNvPr id="105" name="Rounded Rectangle 104"/>
              <p:cNvSpPr/>
              <p:nvPr/>
            </p:nvSpPr>
            <p:spPr>
              <a:xfrm>
                <a:off x="808832" y="4192154"/>
                <a:ext cx="957218" cy="302492"/>
              </a:xfrm>
              <a:prstGeom prst="roundRect">
                <a:avLst/>
              </a:prstGeom>
              <a:solidFill>
                <a:srgbClr val="008000"/>
              </a:solidFill>
              <a:ln w="19050">
                <a:solidFill>
                  <a:srgbClr val="2424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err="1" smtClean="0">
                    <a:solidFill>
                      <a:schemeClr val="bg1"/>
                    </a:solidFill>
                  </a:rPr>
                  <a:t>win_pos</a:t>
                </a:r>
                <a:endParaRPr lang="en-US" sz="1600" dirty="0" smtClean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6" name="Rounded Rectangle 105"/>
              <p:cNvSpPr/>
              <p:nvPr/>
            </p:nvSpPr>
            <p:spPr>
              <a:xfrm>
                <a:off x="808832" y="4610100"/>
                <a:ext cx="957218" cy="302492"/>
              </a:xfrm>
              <a:prstGeom prst="roundRect">
                <a:avLst/>
              </a:prstGeom>
              <a:solidFill>
                <a:srgbClr val="008000"/>
              </a:solidFill>
              <a:ln w="19050">
                <a:solidFill>
                  <a:srgbClr val="2424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</a:rPr>
                  <a:t>open</a:t>
                </a:r>
              </a:p>
            </p:txBody>
          </p:sp>
          <p:cxnSp>
            <p:nvCxnSpPr>
              <p:cNvPr id="107" name="Straight Arrow Connector 106"/>
              <p:cNvCxnSpPr>
                <a:endCxn id="105" idx="1"/>
              </p:cNvCxnSpPr>
              <p:nvPr/>
            </p:nvCxnSpPr>
            <p:spPr>
              <a:xfrm>
                <a:off x="666750" y="4343400"/>
                <a:ext cx="142082" cy="0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Arrow Connector 107"/>
              <p:cNvCxnSpPr>
                <a:endCxn id="106" idx="1"/>
              </p:cNvCxnSpPr>
              <p:nvPr/>
            </p:nvCxnSpPr>
            <p:spPr>
              <a:xfrm>
                <a:off x="666750" y="4761346"/>
                <a:ext cx="142082" cy="0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Arrow Connector 108"/>
              <p:cNvCxnSpPr/>
              <p:nvPr/>
            </p:nvCxnSpPr>
            <p:spPr>
              <a:xfrm>
                <a:off x="1287441" y="3448133"/>
                <a:ext cx="0" cy="133267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Arrow Connector 109"/>
              <p:cNvCxnSpPr/>
              <p:nvPr/>
            </p:nvCxnSpPr>
            <p:spPr>
              <a:xfrm flipH="1">
                <a:off x="666750" y="3581400"/>
                <a:ext cx="620691" cy="0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Arrow Connector 110"/>
              <p:cNvCxnSpPr/>
              <p:nvPr/>
            </p:nvCxnSpPr>
            <p:spPr>
              <a:xfrm flipV="1">
                <a:off x="666750" y="3581400"/>
                <a:ext cx="0" cy="1181100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0" name="Group 99"/>
          <p:cNvGrpSpPr/>
          <p:nvPr/>
        </p:nvGrpSpPr>
        <p:grpSpPr>
          <a:xfrm>
            <a:off x="666750" y="3145641"/>
            <a:ext cx="1099300" cy="1766951"/>
            <a:chOff x="666750" y="3145641"/>
            <a:chExt cx="1099300" cy="176695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99" name="Group 98"/>
            <p:cNvGrpSpPr/>
            <p:nvPr/>
          </p:nvGrpSpPr>
          <p:grpSpPr>
            <a:xfrm>
              <a:off x="666750" y="3448133"/>
              <a:ext cx="1099300" cy="1464459"/>
              <a:chOff x="666750" y="3448133"/>
              <a:chExt cx="1099300" cy="1464459"/>
            </a:xfrm>
          </p:grpSpPr>
          <p:cxnSp>
            <p:nvCxnSpPr>
              <p:cNvPr id="41" name="Straight Arrow Connector 40"/>
              <p:cNvCxnSpPr>
                <a:endCxn id="39" idx="1"/>
              </p:cNvCxnSpPr>
              <p:nvPr/>
            </p:nvCxnSpPr>
            <p:spPr>
              <a:xfrm>
                <a:off x="666750" y="3912505"/>
                <a:ext cx="142082" cy="0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Rounded Rectangle 38"/>
              <p:cNvSpPr/>
              <p:nvPr/>
            </p:nvSpPr>
            <p:spPr>
              <a:xfrm>
                <a:off x="808832" y="3761259"/>
                <a:ext cx="957218" cy="302492"/>
              </a:xfrm>
              <a:prstGeom prst="roundRect">
                <a:avLst/>
              </a:prstGeom>
              <a:solidFill>
                <a:srgbClr val="008000"/>
              </a:solidFill>
              <a:ln w="19050">
                <a:solidFill>
                  <a:srgbClr val="2424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</a:rPr>
                  <a:t>locked</a:t>
                </a:r>
              </a:p>
            </p:txBody>
          </p:sp>
          <p:sp>
            <p:nvSpPr>
              <p:cNvPr id="59" name="Rounded Rectangle 58"/>
              <p:cNvSpPr/>
              <p:nvPr/>
            </p:nvSpPr>
            <p:spPr>
              <a:xfrm>
                <a:off x="808832" y="4192154"/>
                <a:ext cx="957218" cy="302492"/>
              </a:xfrm>
              <a:prstGeom prst="roundRect">
                <a:avLst/>
              </a:prstGeom>
              <a:solidFill>
                <a:srgbClr val="008000"/>
              </a:solidFill>
              <a:ln w="19050">
                <a:solidFill>
                  <a:srgbClr val="2424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err="1" smtClean="0">
                    <a:solidFill>
                      <a:schemeClr val="bg1"/>
                    </a:solidFill>
                  </a:rPr>
                  <a:t>win_pos</a:t>
                </a:r>
                <a:endParaRPr lang="en-US" sz="1600" dirty="0" smtClean="0">
                  <a:solidFill>
                    <a:schemeClr val="bg1"/>
                  </a:solidFill>
                </a:endParaRPr>
              </a:p>
            </p:txBody>
          </p:sp>
          <p:sp>
            <p:nvSpPr>
              <p:cNvPr id="60" name="Rounded Rectangle 59"/>
              <p:cNvSpPr/>
              <p:nvPr/>
            </p:nvSpPr>
            <p:spPr>
              <a:xfrm>
                <a:off x="808832" y="4610100"/>
                <a:ext cx="957218" cy="302492"/>
              </a:xfrm>
              <a:prstGeom prst="roundRect">
                <a:avLst/>
              </a:prstGeom>
              <a:solidFill>
                <a:srgbClr val="008000"/>
              </a:solidFill>
              <a:ln w="19050">
                <a:solidFill>
                  <a:srgbClr val="2424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</a:rPr>
                  <a:t>open</a:t>
                </a:r>
              </a:p>
            </p:txBody>
          </p:sp>
          <p:cxnSp>
            <p:nvCxnSpPr>
              <p:cNvPr id="78" name="Straight Arrow Connector 77"/>
              <p:cNvCxnSpPr>
                <a:endCxn id="59" idx="1"/>
              </p:cNvCxnSpPr>
              <p:nvPr/>
            </p:nvCxnSpPr>
            <p:spPr>
              <a:xfrm>
                <a:off x="666750" y="4343400"/>
                <a:ext cx="142082" cy="0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Arrow Connector 80"/>
              <p:cNvCxnSpPr>
                <a:endCxn id="60" idx="1"/>
              </p:cNvCxnSpPr>
              <p:nvPr/>
            </p:nvCxnSpPr>
            <p:spPr>
              <a:xfrm>
                <a:off x="666750" y="4761346"/>
                <a:ext cx="142082" cy="0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Arrow Connector 91"/>
              <p:cNvCxnSpPr>
                <a:stCxn id="34" idx="2"/>
              </p:cNvCxnSpPr>
              <p:nvPr/>
            </p:nvCxnSpPr>
            <p:spPr>
              <a:xfrm>
                <a:off x="1287441" y="3448133"/>
                <a:ext cx="0" cy="133267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Arrow Connector 94"/>
              <p:cNvCxnSpPr/>
              <p:nvPr/>
            </p:nvCxnSpPr>
            <p:spPr>
              <a:xfrm flipH="1">
                <a:off x="666750" y="3581400"/>
                <a:ext cx="620691" cy="0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Arrow Connector 97"/>
              <p:cNvCxnSpPr/>
              <p:nvPr/>
            </p:nvCxnSpPr>
            <p:spPr>
              <a:xfrm flipV="1">
                <a:off x="666750" y="3581400"/>
                <a:ext cx="0" cy="1181100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4" name="Rounded Rectangle 33"/>
            <p:cNvSpPr/>
            <p:nvPr/>
          </p:nvSpPr>
          <p:spPr>
            <a:xfrm>
              <a:off x="941329" y="3145641"/>
              <a:ext cx="692224" cy="30249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8000"/>
                  </a:solidFill>
                </a:rPr>
                <a:t>right</a:t>
              </a:r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3262608" y="3145641"/>
            <a:ext cx="1099300" cy="1768105"/>
            <a:chOff x="3301250" y="3145641"/>
            <a:chExt cx="1099300" cy="17681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112" name="Group 111"/>
            <p:cNvGrpSpPr/>
            <p:nvPr/>
          </p:nvGrpSpPr>
          <p:grpSpPr>
            <a:xfrm>
              <a:off x="3301250" y="3449287"/>
              <a:ext cx="1099300" cy="1464459"/>
              <a:chOff x="666750" y="3448133"/>
              <a:chExt cx="1099300" cy="1464459"/>
            </a:xfrm>
          </p:grpSpPr>
          <p:cxnSp>
            <p:nvCxnSpPr>
              <p:cNvPr id="113" name="Straight Arrow Connector 112"/>
              <p:cNvCxnSpPr>
                <a:endCxn id="114" idx="1"/>
              </p:cNvCxnSpPr>
              <p:nvPr/>
            </p:nvCxnSpPr>
            <p:spPr>
              <a:xfrm>
                <a:off x="666750" y="3912505"/>
                <a:ext cx="142082" cy="0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4" name="Rounded Rectangle 113"/>
              <p:cNvSpPr/>
              <p:nvPr/>
            </p:nvSpPr>
            <p:spPr>
              <a:xfrm>
                <a:off x="808832" y="3761259"/>
                <a:ext cx="957218" cy="302492"/>
              </a:xfrm>
              <a:prstGeom prst="roundRect">
                <a:avLst/>
              </a:prstGeom>
              <a:solidFill>
                <a:srgbClr val="008000"/>
              </a:solidFill>
              <a:ln w="19050">
                <a:solidFill>
                  <a:srgbClr val="2424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</a:rPr>
                  <a:t>locked</a:t>
                </a:r>
              </a:p>
            </p:txBody>
          </p:sp>
          <p:sp>
            <p:nvSpPr>
              <p:cNvPr id="115" name="Rounded Rectangle 114"/>
              <p:cNvSpPr/>
              <p:nvPr/>
            </p:nvSpPr>
            <p:spPr>
              <a:xfrm>
                <a:off x="808832" y="4192154"/>
                <a:ext cx="957218" cy="302492"/>
              </a:xfrm>
              <a:prstGeom prst="roundRect">
                <a:avLst/>
              </a:prstGeom>
              <a:solidFill>
                <a:srgbClr val="008000"/>
              </a:solidFill>
              <a:ln w="19050">
                <a:solidFill>
                  <a:srgbClr val="2424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err="1" smtClean="0">
                    <a:solidFill>
                      <a:schemeClr val="bg1"/>
                    </a:solidFill>
                  </a:rPr>
                  <a:t>win_pos</a:t>
                </a:r>
                <a:endParaRPr lang="en-US" sz="1600" dirty="0" smtClean="0">
                  <a:solidFill>
                    <a:schemeClr val="bg1"/>
                  </a:solidFill>
                </a:endParaRPr>
              </a:p>
            </p:txBody>
          </p:sp>
          <p:sp>
            <p:nvSpPr>
              <p:cNvPr id="116" name="Rounded Rectangle 115"/>
              <p:cNvSpPr/>
              <p:nvPr/>
            </p:nvSpPr>
            <p:spPr>
              <a:xfrm>
                <a:off x="808832" y="4610100"/>
                <a:ext cx="957218" cy="302492"/>
              </a:xfrm>
              <a:prstGeom prst="roundRect">
                <a:avLst/>
              </a:prstGeom>
              <a:solidFill>
                <a:srgbClr val="008000"/>
              </a:solidFill>
              <a:ln w="19050">
                <a:solidFill>
                  <a:srgbClr val="2424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</a:rPr>
                  <a:t>open</a:t>
                </a:r>
              </a:p>
            </p:txBody>
          </p:sp>
          <p:cxnSp>
            <p:nvCxnSpPr>
              <p:cNvPr id="117" name="Straight Arrow Connector 116"/>
              <p:cNvCxnSpPr>
                <a:endCxn id="115" idx="1"/>
              </p:cNvCxnSpPr>
              <p:nvPr/>
            </p:nvCxnSpPr>
            <p:spPr>
              <a:xfrm>
                <a:off x="666750" y="4343400"/>
                <a:ext cx="142082" cy="0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Arrow Connector 117"/>
              <p:cNvCxnSpPr>
                <a:endCxn id="116" idx="1"/>
              </p:cNvCxnSpPr>
              <p:nvPr/>
            </p:nvCxnSpPr>
            <p:spPr>
              <a:xfrm>
                <a:off x="666750" y="4761346"/>
                <a:ext cx="142082" cy="0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Arrow Connector 118"/>
              <p:cNvCxnSpPr/>
              <p:nvPr/>
            </p:nvCxnSpPr>
            <p:spPr>
              <a:xfrm>
                <a:off x="1287441" y="3448133"/>
                <a:ext cx="0" cy="133267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Arrow Connector 119"/>
              <p:cNvCxnSpPr/>
              <p:nvPr/>
            </p:nvCxnSpPr>
            <p:spPr>
              <a:xfrm flipH="1">
                <a:off x="666750" y="3581400"/>
                <a:ext cx="620691" cy="0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Arrow Connector 120"/>
              <p:cNvCxnSpPr/>
              <p:nvPr/>
            </p:nvCxnSpPr>
            <p:spPr>
              <a:xfrm flipV="1">
                <a:off x="666750" y="3581400"/>
                <a:ext cx="0" cy="1181100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7" name="Rounded Rectangle 56"/>
            <p:cNvSpPr/>
            <p:nvPr/>
          </p:nvSpPr>
          <p:spPr>
            <a:xfrm>
              <a:off x="3568272" y="3145641"/>
              <a:ext cx="692224" cy="30249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8000"/>
                  </a:solidFill>
                </a:rPr>
                <a:t>right</a:t>
              </a:r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4560538" y="3145641"/>
            <a:ext cx="1099300" cy="1766951"/>
            <a:chOff x="4489497" y="3145641"/>
            <a:chExt cx="1099300" cy="176695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122" name="Group 121"/>
            <p:cNvGrpSpPr/>
            <p:nvPr/>
          </p:nvGrpSpPr>
          <p:grpSpPr>
            <a:xfrm>
              <a:off x="4489497" y="3448133"/>
              <a:ext cx="1099300" cy="1464459"/>
              <a:chOff x="666750" y="3448133"/>
              <a:chExt cx="1099300" cy="1464459"/>
            </a:xfrm>
          </p:grpSpPr>
          <p:cxnSp>
            <p:nvCxnSpPr>
              <p:cNvPr id="123" name="Straight Arrow Connector 122"/>
              <p:cNvCxnSpPr>
                <a:endCxn id="124" idx="1"/>
              </p:cNvCxnSpPr>
              <p:nvPr/>
            </p:nvCxnSpPr>
            <p:spPr>
              <a:xfrm>
                <a:off x="666750" y="3912505"/>
                <a:ext cx="142082" cy="0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4" name="Rounded Rectangle 123"/>
              <p:cNvSpPr/>
              <p:nvPr/>
            </p:nvSpPr>
            <p:spPr>
              <a:xfrm>
                <a:off x="808832" y="3761259"/>
                <a:ext cx="957218" cy="302492"/>
              </a:xfrm>
              <a:prstGeom prst="roundRect">
                <a:avLst/>
              </a:prstGeom>
              <a:solidFill>
                <a:srgbClr val="008000"/>
              </a:solidFill>
              <a:ln w="19050">
                <a:solidFill>
                  <a:srgbClr val="2424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</a:rPr>
                  <a:t>locked</a:t>
                </a:r>
              </a:p>
            </p:txBody>
          </p:sp>
          <p:sp>
            <p:nvSpPr>
              <p:cNvPr id="125" name="Rounded Rectangle 124"/>
              <p:cNvSpPr/>
              <p:nvPr/>
            </p:nvSpPr>
            <p:spPr>
              <a:xfrm>
                <a:off x="808832" y="4192154"/>
                <a:ext cx="957218" cy="302492"/>
              </a:xfrm>
              <a:prstGeom prst="roundRect">
                <a:avLst/>
              </a:prstGeom>
              <a:solidFill>
                <a:srgbClr val="008000"/>
              </a:solidFill>
              <a:ln w="19050">
                <a:solidFill>
                  <a:srgbClr val="2424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err="1" smtClean="0">
                    <a:solidFill>
                      <a:schemeClr val="bg1"/>
                    </a:solidFill>
                  </a:rPr>
                  <a:t>win_pos</a:t>
                </a:r>
                <a:endParaRPr lang="en-US" sz="1600" dirty="0" smtClean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6" name="Rounded Rectangle 125"/>
              <p:cNvSpPr/>
              <p:nvPr/>
            </p:nvSpPr>
            <p:spPr>
              <a:xfrm>
                <a:off x="808832" y="4610100"/>
                <a:ext cx="957218" cy="302492"/>
              </a:xfrm>
              <a:prstGeom prst="roundRect">
                <a:avLst/>
              </a:prstGeom>
              <a:solidFill>
                <a:srgbClr val="008000"/>
              </a:solidFill>
              <a:ln w="19050">
                <a:solidFill>
                  <a:srgbClr val="2424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bg1"/>
                    </a:solidFill>
                  </a:rPr>
                  <a:t>open</a:t>
                </a:r>
              </a:p>
            </p:txBody>
          </p:sp>
          <p:cxnSp>
            <p:nvCxnSpPr>
              <p:cNvPr id="127" name="Straight Arrow Connector 126"/>
              <p:cNvCxnSpPr>
                <a:endCxn id="125" idx="1"/>
              </p:cNvCxnSpPr>
              <p:nvPr/>
            </p:nvCxnSpPr>
            <p:spPr>
              <a:xfrm>
                <a:off x="666750" y="4343400"/>
                <a:ext cx="142082" cy="0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Arrow Connector 127"/>
              <p:cNvCxnSpPr>
                <a:endCxn id="126" idx="1"/>
              </p:cNvCxnSpPr>
              <p:nvPr/>
            </p:nvCxnSpPr>
            <p:spPr>
              <a:xfrm>
                <a:off x="666750" y="4761346"/>
                <a:ext cx="142082" cy="0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Arrow Connector 128"/>
              <p:cNvCxnSpPr/>
              <p:nvPr/>
            </p:nvCxnSpPr>
            <p:spPr>
              <a:xfrm>
                <a:off x="1287441" y="3448133"/>
                <a:ext cx="0" cy="133267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Arrow Connector 129"/>
              <p:cNvCxnSpPr/>
              <p:nvPr/>
            </p:nvCxnSpPr>
            <p:spPr>
              <a:xfrm flipH="1">
                <a:off x="666750" y="3581400"/>
                <a:ext cx="620691" cy="0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Arrow Connector 130"/>
              <p:cNvCxnSpPr/>
              <p:nvPr/>
            </p:nvCxnSpPr>
            <p:spPr>
              <a:xfrm flipV="1">
                <a:off x="666750" y="3581400"/>
                <a:ext cx="0" cy="1181100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6" name="Rounded Rectangle 55"/>
            <p:cNvSpPr/>
            <p:nvPr/>
          </p:nvSpPr>
          <p:spPr>
            <a:xfrm>
              <a:off x="4815905" y="3145641"/>
              <a:ext cx="580021" cy="30249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8000"/>
                  </a:solidFill>
                </a:rPr>
                <a:t>left</a:t>
              </a:r>
            </a:p>
          </p:txBody>
        </p:sp>
      </p:grpSp>
      <p:cxnSp>
        <p:nvCxnSpPr>
          <p:cNvPr id="136" name="Straight Arrow Connector 135"/>
          <p:cNvCxnSpPr>
            <a:stCxn id="56" idx="0"/>
            <a:endCxn id="55" idx="2"/>
          </p:cNvCxnSpPr>
          <p:nvPr/>
        </p:nvCxnSpPr>
        <p:spPr>
          <a:xfrm flipH="1" flipV="1">
            <a:off x="3875742" y="2863096"/>
            <a:ext cx="1301215" cy="282545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>
            <a:stCxn id="57" idx="0"/>
            <a:endCxn id="55" idx="2"/>
          </p:cNvCxnSpPr>
          <p:nvPr/>
        </p:nvCxnSpPr>
        <p:spPr>
          <a:xfrm flipV="1">
            <a:off x="3875742" y="2863096"/>
            <a:ext cx="0" cy="282545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>
            <a:stCxn id="32" idx="0"/>
            <a:endCxn id="54" idx="2"/>
          </p:cNvCxnSpPr>
          <p:nvPr/>
        </p:nvCxnSpPr>
        <p:spPr>
          <a:xfrm flipH="1" flipV="1">
            <a:off x="2585301" y="2863096"/>
            <a:ext cx="1" cy="282545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>
            <a:stCxn id="54" idx="2"/>
            <a:endCxn id="34" idx="0"/>
          </p:cNvCxnSpPr>
          <p:nvPr/>
        </p:nvCxnSpPr>
        <p:spPr>
          <a:xfrm flipH="1">
            <a:off x="1287441" y="2863096"/>
            <a:ext cx="1297860" cy="282545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>
            <a:stCxn id="31" idx="2"/>
            <a:endCxn id="54" idx="0"/>
          </p:cNvCxnSpPr>
          <p:nvPr/>
        </p:nvCxnSpPr>
        <p:spPr>
          <a:xfrm flipH="1">
            <a:off x="2585301" y="2336105"/>
            <a:ext cx="617262" cy="224499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>
            <a:stCxn id="31" idx="2"/>
            <a:endCxn id="55" idx="0"/>
          </p:cNvCxnSpPr>
          <p:nvPr/>
        </p:nvCxnSpPr>
        <p:spPr>
          <a:xfrm>
            <a:off x="3202563" y="2336105"/>
            <a:ext cx="673179" cy="224499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Arrow Connector 154"/>
          <p:cNvCxnSpPr>
            <a:stCxn id="20" idx="2"/>
            <a:endCxn id="31" idx="0"/>
          </p:cNvCxnSpPr>
          <p:nvPr/>
        </p:nvCxnSpPr>
        <p:spPr>
          <a:xfrm>
            <a:off x="3202563" y="1800519"/>
            <a:ext cx="0" cy="233094"/>
          </a:xfrm>
          <a:prstGeom prst="straightConnector1">
            <a:avLst/>
          </a:prstGeom>
          <a:ln w="19050" cap="rnd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Rounded Rectangle 158"/>
          <p:cNvSpPr/>
          <p:nvPr/>
        </p:nvSpPr>
        <p:spPr>
          <a:xfrm>
            <a:off x="6610349" y="1500846"/>
            <a:ext cx="1875092" cy="43503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chemeClr val="tx1"/>
                </a:solidFill>
              </a:rPr>
              <a:t>door.vspec</a:t>
            </a:r>
            <a:endParaRPr lang="en-US" sz="1800" dirty="0" smtClean="0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6457950" y="3608789"/>
            <a:ext cx="5334000" cy="1191811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4F81BD"/>
            </a:solidFill>
            <a:prstDash val="solid"/>
            <a:bevel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door.vspec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body.door.front.left</a:t>
            </a:r>
            <a:endParaRPr lang="en-US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door.vspec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body.door.front.right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door.vspec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body.door.back.left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door.vspec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body.door.back.left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8" name="Rounded Rectangle 157"/>
          <p:cNvSpPr/>
          <p:nvPr/>
        </p:nvSpPr>
        <p:spPr>
          <a:xfrm>
            <a:off x="6457950" y="1935883"/>
            <a:ext cx="5334000" cy="919396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4F81BD"/>
            </a:solidFill>
            <a:prstDash val="solid"/>
            <a:bevel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indent="0"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locked: …</a:t>
            </a:r>
          </a:p>
          <a:p>
            <a:pPr marL="0" indent="0">
              <a:buNone/>
            </a:pP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win_pos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…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open: …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78851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608012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608012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608012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608012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2545</TotalTime>
  <Words>543</Words>
  <Application>Microsoft Office PowerPoint</Application>
  <PresentationFormat>Custom</PresentationFormat>
  <Paragraphs>177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</vt:lpstr>
      <vt:lpstr>PowerPoint Presentation</vt:lpstr>
      <vt:lpstr>The Problem</vt:lpstr>
      <vt:lpstr>VSS - Introduction</vt:lpstr>
      <vt:lpstr>VSS Signal structure</vt:lpstr>
      <vt:lpstr>Naming Convention</vt:lpstr>
      <vt:lpstr>Specification source format: Branches</vt:lpstr>
      <vt:lpstr>Specification source format: Signals</vt:lpstr>
      <vt:lpstr>Signal source format</vt:lpstr>
      <vt:lpstr>Spec file re-use</vt:lpstr>
      <vt:lpstr>Private extensions</vt:lpstr>
      <vt:lpstr>Generating target specifications</vt:lpstr>
      <vt:lpstr>Release management</vt:lpstr>
      <vt:lpstr>More Info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MSI-PC</dc:creator>
  <cp:lastModifiedBy>Magnus Feuer</cp:lastModifiedBy>
  <cp:revision>86</cp:revision>
  <dcterms:modified xsi:type="dcterms:W3CDTF">2016-04-27T19:53:58Z</dcterms:modified>
</cp:coreProperties>
</file>