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285750" y="285750"/>
            <a:ext cx="8572500" cy="471488"/>
          </a:xfrm>
          <a:prstGeom prst="rect">
            <a:avLst/>
          </a:prstGeom>
          <a:noFill/>
          <a:ln/>
        </p:spPr>
        <p:txBody>
          <a:bodyPr wrap="square" lIns="0" tIns="0" rIns="0" bIns="127508" rtlCol="0" anchor="t">
            <a:spAutoFit/>
          </a:bodyPr>
          <a:lstStyle/>
          <a:p>
            <a:pPr algn="l" indent="0" marL="0">
              <a:lnSpc>
                <a:spcPts val="2400"/>
              </a:lnSpc>
              <a:buNone/>
            </a:pPr>
            <a:r>
              <a:rPr lang="en-US" sz="1808" b="1" spc="1" kern="0" dirty="0">
                <a:solidFill>
                  <a:srgbClr val="00D9FF"/>
                </a:solidFill>
              </a:rPr>
              <a:t>K3D Spatial Knowledge Representation: Core Vocabulary</a:t>
            </a:r>
            <a:endParaRPr lang="en-US" sz="1808" dirty="0"/>
          </a:p>
        </p:txBody>
      </p:sp>
      <p:sp>
        <p:nvSpPr>
          <p:cNvPr id="4" name="Shape 1"/>
          <p:cNvSpPr/>
          <p:nvPr/>
        </p:nvSpPr>
        <p:spPr>
          <a:xfrm>
            <a:off x="285750" y="971550"/>
            <a:ext cx="2714625" cy="3018123"/>
          </a:xfrm>
          <a:prstGeom prst="rect">
            <a:avLst/>
          </a:prstGeom>
          <a:solidFill>
            <a:srgbClr val="1E3A5F">
              <a:alpha val="15000"/>
            </a:srgbClr>
          </a:solidFill>
          <a:ln/>
        </p:spPr>
      </p:sp>
      <p:sp>
        <p:nvSpPr>
          <p:cNvPr id="5" name="Shape 2"/>
          <p:cNvSpPr/>
          <p:nvPr/>
        </p:nvSpPr>
        <p:spPr>
          <a:xfrm>
            <a:off x="285750" y="971550"/>
            <a:ext cx="14288" cy="3018123"/>
          </a:xfrm>
          <a:prstGeom prst="rect">
            <a:avLst/>
          </a:prstGeom>
          <a:solidFill>
            <a:srgbClr val="B3FFE3"/>
          </a:solidFill>
          <a:ln/>
        </p:spPr>
      </p:sp>
      <p:sp>
        <p:nvSpPr>
          <p:cNvPr id="6" name="Text 3"/>
          <p:cNvSpPr/>
          <p:nvPr/>
        </p:nvSpPr>
        <p:spPr>
          <a:xfrm>
            <a:off x="428625" y="1114425"/>
            <a:ext cx="2428875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spc="1" kern="0" dirty="0">
                <a:solidFill>
                  <a:srgbClr val="00FFA3"/>
                </a:solidFill>
              </a:rPr>
              <a:t>Architecture</a:t>
            </a:r>
            <a:endParaRPr lang="en-US" sz="885" dirty="0"/>
          </a:p>
        </p:txBody>
      </p:sp>
      <p:sp>
        <p:nvSpPr>
          <p:cNvPr id="7" name="Text 4"/>
          <p:cNvSpPr/>
          <p:nvPr/>
        </p:nvSpPr>
        <p:spPr>
          <a:xfrm>
            <a:off x="428625" y="1503759"/>
            <a:ext cx="2428875" cy="10715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700"/>
              </a:lnSpc>
              <a:buNone/>
            </a:pPr>
            <a:r>
              <a:rPr lang="en-US" sz="568" spc="2" kern="0" dirty="0">
                <a:solidFill>
                  <a:srgbClr val="00D9FF">
                    <a:alpha val="70000"/>
                  </a:srgbClr>
                </a:solidFill>
              </a:rPr>
              <a:t>[01]</a:t>
            </a:r>
            <a:endParaRPr lang="en-US" sz="568" dirty="0"/>
          </a:p>
        </p:txBody>
      </p:sp>
      <p:sp>
        <p:nvSpPr>
          <p:cNvPr id="8" name="Text 5"/>
          <p:cNvSpPr/>
          <p:nvPr/>
        </p:nvSpPr>
        <p:spPr>
          <a:xfrm>
            <a:off x="428625" y="1653778"/>
            <a:ext cx="2428875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dirty="0">
                <a:solidFill>
                  <a:srgbClr val="E8F4F8"/>
                </a:solidFill>
              </a:rPr>
              <a:t>Spatial Knowledge Representation</a:t>
            </a:r>
            <a:endParaRPr lang="en-US" sz="683" dirty="0"/>
          </a:p>
        </p:txBody>
      </p:sp>
      <p:sp>
        <p:nvSpPr>
          <p:cNvPr id="9" name="Text 6"/>
          <p:cNvSpPr/>
          <p:nvPr/>
        </p:nvSpPr>
        <p:spPr>
          <a:xfrm>
            <a:off x="428625" y="1832372"/>
            <a:ext cx="2428875" cy="119993"/>
          </a:xfrm>
          <a:prstGeom prst="rect">
            <a:avLst/>
          </a:prstGeom>
          <a:noFill/>
          <a:ln/>
        </p:spPr>
        <p:txBody>
          <a:bodyPr wrap="none" lIns="68072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21" i="1" dirty="0">
                <a:solidFill>
                  <a:srgbClr val="B0D4E3">
                    <a:alpha val="85000"/>
                  </a:srgbClr>
                </a:solidFill>
              </a:rPr>
              <a:t>Semantic proximity = spatial proximity</a:t>
            </a:r>
            <a:endParaRPr lang="en-US" sz="621" dirty="0"/>
          </a:p>
        </p:txBody>
      </p:sp>
      <p:sp>
        <p:nvSpPr>
          <p:cNvPr id="10" name="Text 7"/>
          <p:cNvSpPr/>
          <p:nvPr/>
        </p:nvSpPr>
        <p:spPr>
          <a:xfrm>
            <a:off x="428625" y="2095240"/>
            <a:ext cx="2428875" cy="10715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700"/>
              </a:lnSpc>
              <a:buNone/>
            </a:pPr>
            <a:r>
              <a:rPr lang="en-US" sz="568" spc="2" kern="0" dirty="0">
                <a:solidFill>
                  <a:srgbClr val="00D9FF">
                    <a:alpha val="70000"/>
                  </a:srgbClr>
                </a:solidFill>
              </a:rPr>
              <a:t>[02]</a:t>
            </a:r>
            <a:endParaRPr lang="en-US" sz="568" dirty="0"/>
          </a:p>
        </p:txBody>
      </p:sp>
      <p:sp>
        <p:nvSpPr>
          <p:cNvPr id="11" name="Text 8"/>
          <p:cNvSpPr/>
          <p:nvPr/>
        </p:nvSpPr>
        <p:spPr>
          <a:xfrm>
            <a:off x="428625" y="2245258"/>
            <a:ext cx="2428875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dirty="0">
                <a:solidFill>
                  <a:srgbClr val="E8F4F8"/>
                </a:solidFill>
              </a:rPr>
              <a:t>Three-Brain Architecture</a:t>
            </a:r>
            <a:endParaRPr lang="en-US" sz="683" dirty="0"/>
          </a:p>
        </p:txBody>
      </p:sp>
      <p:sp>
        <p:nvSpPr>
          <p:cNvPr id="12" name="Text 9"/>
          <p:cNvSpPr/>
          <p:nvPr/>
        </p:nvSpPr>
        <p:spPr>
          <a:xfrm>
            <a:off x="428625" y="2423852"/>
            <a:ext cx="2428875" cy="239985"/>
          </a:xfrm>
          <a:prstGeom prst="rect">
            <a:avLst/>
          </a:prstGeom>
          <a:noFill/>
          <a:ln/>
        </p:spPr>
        <p:txBody>
          <a:bodyPr wrap="square" lIns="68072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21" i="1" dirty="0">
                <a:solidFill>
                  <a:srgbClr val="B0D4E3">
                    <a:alpha val="85000"/>
                  </a:srgbClr>
                </a:solidFill>
              </a:rPr>
              <a:t>Cranium (PTX reasoning) + Galaxy (active 3D memory) + House (persistent glTF)</a:t>
            </a:r>
            <a:endParaRPr lang="en-US" sz="621" dirty="0"/>
          </a:p>
        </p:txBody>
      </p:sp>
      <p:sp>
        <p:nvSpPr>
          <p:cNvPr id="13" name="Text 10"/>
          <p:cNvSpPr/>
          <p:nvPr/>
        </p:nvSpPr>
        <p:spPr>
          <a:xfrm>
            <a:off x="428625" y="2806712"/>
            <a:ext cx="2428875" cy="10715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700"/>
              </a:lnSpc>
              <a:buNone/>
            </a:pPr>
            <a:r>
              <a:rPr lang="en-US" sz="568" spc="2" kern="0" dirty="0">
                <a:solidFill>
                  <a:srgbClr val="00D9FF">
                    <a:alpha val="70000"/>
                  </a:srgbClr>
                </a:solidFill>
              </a:rPr>
              <a:t>[03]</a:t>
            </a:r>
            <a:endParaRPr lang="en-US" sz="568" dirty="0"/>
          </a:p>
        </p:txBody>
      </p:sp>
      <p:sp>
        <p:nvSpPr>
          <p:cNvPr id="14" name="Text 11"/>
          <p:cNvSpPr/>
          <p:nvPr/>
        </p:nvSpPr>
        <p:spPr>
          <a:xfrm>
            <a:off x="428625" y="2956731"/>
            <a:ext cx="2428875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dirty="0">
                <a:solidFill>
                  <a:srgbClr val="E8F4F8"/>
                </a:solidFill>
              </a:rPr>
              <a:t>Dual-Client Contract</a:t>
            </a:r>
            <a:endParaRPr lang="en-US" sz="683" dirty="0"/>
          </a:p>
        </p:txBody>
      </p:sp>
      <p:sp>
        <p:nvSpPr>
          <p:cNvPr id="15" name="Text 12"/>
          <p:cNvSpPr/>
          <p:nvPr/>
        </p:nvSpPr>
        <p:spPr>
          <a:xfrm>
            <a:off x="428625" y="3135325"/>
            <a:ext cx="2428875" cy="119993"/>
          </a:xfrm>
          <a:prstGeom prst="rect">
            <a:avLst/>
          </a:prstGeom>
          <a:noFill/>
          <a:ln/>
        </p:spPr>
        <p:txBody>
          <a:bodyPr wrap="none" lIns="68072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21" i="1" dirty="0">
                <a:solidFill>
                  <a:srgbClr val="B0D4E3">
                    <a:alpha val="85000"/>
                  </a:srgbClr>
                </a:solidFill>
              </a:rPr>
              <a:t>Humans &amp; AI share identical 3D knowledge space</a:t>
            </a:r>
            <a:endParaRPr lang="en-US" sz="621" dirty="0"/>
          </a:p>
        </p:txBody>
      </p:sp>
      <p:sp>
        <p:nvSpPr>
          <p:cNvPr id="16" name="Shape 13"/>
          <p:cNvSpPr/>
          <p:nvPr/>
        </p:nvSpPr>
        <p:spPr>
          <a:xfrm>
            <a:off x="3214688" y="971550"/>
            <a:ext cx="2714625" cy="3018123"/>
          </a:xfrm>
          <a:prstGeom prst="rect">
            <a:avLst/>
          </a:prstGeom>
          <a:solidFill>
            <a:srgbClr val="1E3A5F">
              <a:alpha val="15000"/>
            </a:srgbClr>
          </a:solidFill>
          <a:ln/>
        </p:spPr>
      </p:sp>
      <p:sp>
        <p:nvSpPr>
          <p:cNvPr id="17" name="Shape 14"/>
          <p:cNvSpPr/>
          <p:nvPr/>
        </p:nvSpPr>
        <p:spPr>
          <a:xfrm>
            <a:off x="3214688" y="971550"/>
            <a:ext cx="14288" cy="3018123"/>
          </a:xfrm>
          <a:prstGeom prst="rect">
            <a:avLst/>
          </a:prstGeom>
          <a:solidFill>
            <a:srgbClr val="B3FFE3"/>
          </a:solidFill>
          <a:ln/>
        </p:spPr>
      </p:sp>
      <p:sp>
        <p:nvSpPr>
          <p:cNvPr id="18" name="Text 15"/>
          <p:cNvSpPr/>
          <p:nvPr/>
        </p:nvSpPr>
        <p:spPr>
          <a:xfrm>
            <a:off x="3357563" y="1114425"/>
            <a:ext cx="2428875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spc="1" kern="0" dirty="0">
                <a:solidFill>
                  <a:srgbClr val="00FFA3"/>
                </a:solidFill>
              </a:rPr>
              <a:t>Innovations</a:t>
            </a:r>
            <a:endParaRPr lang="en-US" sz="885" dirty="0"/>
          </a:p>
        </p:txBody>
      </p:sp>
      <p:sp>
        <p:nvSpPr>
          <p:cNvPr id="19" name="Text 16"/>
          <p:cNvSpPr/>
          <p:nvPr/>
        </p:nvSpPr>
        <p:spPr>
          <a:xfrm>
            <a:off x="3357563" y="1503759"/>
            <a:ext cx="2428875" cy="10715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700"/>
              </a:lnSpc>
              <a:buNone/>
            </a:pPr>
            <a:r>
              <a:rPr lang="en-US" sz="568" spc="2" kern="0" dirty="0">
                <a:solidFill>
                  <a:srgbClr val="00D9FF">
                    <a:alpha val="70000"/>
                  </a:srgbClr>
                </a:solidFill>
              </a:rPr>
              <a:t>[04]</a:t>
            </a:r>
            <a:endParaRPr lang="en-US" sz="568" dirty="0"/>
          </a:p>
        </p:txBody>
      </p:sp>
      <p:sp>
        <p:nvSpPr>
          <p:cNvPr id="20" name="Text 17"/>
          <p:cNvSpPr/>
          <p:nvPr/>
        </p:nvSpPr>
        <p:spPr>
          <a:xfrm>
            <a:off x="3357563" y="1653778"/>
            <a:ext cx="2428875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dirty="0">
                <a:solidFill>
                  <a:srgbClr val="E8F4F8"/>
                </a:solidFill>
              </a:rPr>
              <a:t>Dual-Texture Rendering</a:t>
            </a:r>
            <a:endParaRPr lang="en-US" sz="683" dirty="0"/>
          </a:p>
        </p:txBody>
      </p:sp>
      <p:sp>
        <p:nvSpPr>
          <p:cNvPr id="21" name="Text 18"/>
          <p:cNvSpPr/>
          <p:nvPr/>
        </p:nvSpPr>
        <p:spPr>
          <a:xfrm>
            <a:off x="3357563" y="1832372"/>
            <a:ext cx="2428875" cy="239985"/>
          </a:xfrm>
          <a:prstGeom prst="rect">
            <a:avLst/>
          </a:prstGeom>
          <a:noFill/>
          <a:ln/>
        </p:spPr>
        <p:txBody>
          <a:bodyPr wrap="square" lIns="68072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21" i="1" dirty="0">
                <a:solidFill>
                  <a:srgbClr val="B0D4E3">
                    <a:alpha val="85000"/>
                  </a:srgbClr>
                </a:solidFill>
              </a:rPr>
              <a:t>UV Map 0 (human aesthetics) + UV Map 1 (AI data, 7-20× compression)</a:t>
            </a:r>
            <a:endParaRPr lang="en-US" sz="621" dirty="0"/>
          </a:p>
        </p:txBody>
      </p:sp>
      <p:sp>
        <p:nvSpPr>
          <p:cNvPr id="22" name="Text 19"/>
          <p:cNvSpPr/>
          <p:nvPr/>
        </p:nvSpPr>
        <p:spPr>
          <a:xfrm>
            <a:off x="3357563" y="2215232"/>
            <a:ext cx="2428875" cy="10715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700"/>
              </a:lnSpc>
              <a:buNone/>
            </a:pPr>
            <a:r>
              <a:rPr lang="en-US" sz="568" spc="2" kern="0" dirty="0">
                <a:solidFill>
                  <a:srgbClr val="00D9FF">
                    <a:alpha val="70000"/>
                  </a:srgbClr>
                </a:solidFill>
              </a:rPr>
              <a:t>[05]</a:t>
            </a:r>
            <a:endParaRPr lang="en-US" sz="568" dirty="0"/>
          </a:p>
        </p:txBody>
      </p:sp>
      <p:sp>
        <p:nvSpPr>
          <p:cNvPr id="23" name="Text 20"/>
          <p:cNvSpPr/>
          <p:nvPr/>
        </p:nvSpPr>
        <p:spPr>
          <a:xfrm>
            <a:off x="3357563" y="2365251"/>
            <a:ext cx="2428875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dirty="0">
                <a:solidFill>
                  <a:srgbClr val="E8F4F8"/>
                </a:solidFill>
              </a:rPr>
              <a:t>Matryoshka RPN Embeddings</a:t>
            </a:r>
            <a:endParaRPr lang="en-US" sz="683" dirty="0"/>
          </a:p>
        </p:txBody>
      </p:sp>
      <p:sp>
        <p:nvSpPr>
          <p:cNvPr id="24" name="Text 21"/>
          <p:cNvSpPr/>
          <p:nvPr/>
        </p:nvSpPr>
        <p:spPr>
          <a:xfrm>
            <a:off x="3357563" y="2543845"/>
            <a:ext cx="2428875" cy="119993"/>
          </a:xfrm>
          <a:prstGeom prst="rect">
            <a:avLst/>
          </a:prstGeom>
          <a:noFill/>
          <a:ln/>
        </p:spPr>
        <p:txBody>
          <a:bodyPr wrap="none" lIns="68072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21" i="1" dirty="0">
                <a:solidFill>
                  <a:srgbClr val="B0D4E3">
                    <a:alpha val="85000"/>
                  </a:srgbClr>
                </a:solidFill>
              </a:rPr>
              <a:t>Variable dimensions (64↔16K) = adaptive reasoning depth</a:t>
            </a:r>
            <a:endParaRPr lang="en-US" sz="621" dirty="0"/>
          </a:p>
        </p:txBody>
      </p:sp>
      <p:sp>
        <p:nvSpPr>
          <p:cNvPr id="25" name="Text 22"/>
          <p:cNvSpPr/>
          <p:nvPr/>
        </p:nvSpPr>
        <p:spPr>
          <a:xfrm>
            <a:off x="3357563" y="2806712"/>
            <a:ext cx="2428875" cy="10715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700"/>
              </a:lnSpc>
              <a:buNone/>
            </a:pPr>
            <a:r>
              <a:rPr lang="en-US" sz="568" spc="2" kern="0" dirty="0">
                <a:solidFill>
                  <a:srgbClr val="00D9FF">
                    <a:alpha val="70000"/>
                  </a:srgbClr>
                </a:solidFill>
              </a:rPr>
              <a:t>[06]</a:t>
            </a:r>
            <a:endParaRPr lang="en-US" sz="568" dirty="0"/>
          </a:p>
        </p:txBody>
      </p:sp>
      <p:sp>
        <p:nvSpPr>
          <p:cNvPr id="26" name="Text 23"/>
          <p:cNvSpPr/>
          <p:nvPr/>
        </p:nvSpPr>
        <p:spPr>
          <a:xfrm>
            <a:off x="3357563" y="2956731"/>
            <a:ext cx="2428875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dirty="0">
                <a:solidFill>
                  <a:srgbClr val="E8F4F8"/>
                </a:solidFill>
              </a:rPr>
              <a:t>Procedural Compression</a:t>
            </a:r>
            <a:endParaRPr lang="en-US" sz="683" dirty="0"/>
          </a:p>
        </p:txBody>
      </p:sp>
      <p:sp>
        <p:nvSpPr>
          <p:cNvPr id="27" name="Text 24"/>
          <p:cNvSpPr/>
          <p:nvPr/>
        </p:nvSpPr>
        <p:spPr>
          <a:xfrm>
            <a:off x="3357563" y="3135325"/>
            <a:ext cx="2428875" cy="119993"/>
          </a:xfrm>
          <a:prstGeom prst="rect">
            <a:avLst/>
          </a:prstGeom>
          <a:noFill/>
          <a:ln/>
        </p:spPr>
        <p:txBody>
          <a:bodyPr wrap="none" lIns="68072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21" i="1" dirty="0">
                <a:solidFill>
                  <a:srgbClr val="B0D4E3">
                    <a:alpha val="85000"/>
                  </a:srgbClr>
                </a:solidFill>
              </a:rPr>
              <a:t>Store how-to-reconstruct, not raw data (12-80× compression)</a:t>
            </a:r>
            <a:endParaRPr lang="en-US" sz="621" dirty="0"/>
          </a:p>
        </p:txBody>
      </p:sp>
      <p:sp>
        <p:nvSpPr>
          <p:cNvPr id="28" name="Shape 25"/>
          <p:cNvSpPr/>
          <p:nvPr/>
        </p:nvSpPr>
        <p:spPr>
          <a:xfrm>
            <a:off x="6143625" y="971550"/>
            <a:ext cx="2714625" cy="3018123"/>
          </a:xfrm>
          <a:prstGeom prst="rect">
            <a:avLst/>
          </a:prstGeom>
          <a:solidFill>
            <a:srgbClr val="1E3A5F">
              <a:alpha val="15000"/>
            </a:srgbClr>
          </a:solidFill>
          <a:ln/>
        </p:spPr>
      </p:sp>
      <p:sp>
        <p:nvSpPr>
          <p:cNvPr id="29" name="Shape 26"/>
          <p:cNvSpPr/>
          <p:nvPr/>
        </p:nvSpPr>
        <p:spPr>
          <a:xfrm>
            <a:off x="6143625" y="971550"/>
            <a:ext cx="14288" cy="3018123"/>
          </a:xfrm>
          <a:prstGeom prst="rect">
            <a:avLst/>
          </a:prstGeom>
          <a:solidFill>
            <a:srgbClr val="B3FFE3"/>
          </a:solidFill>
          <a:ln/>
        </p:spPr>
      </p:sp>
      <p:sp>
        <p:nvSpPr>
          <p:cNvPr id="30" name="Text 27"/>
          <p:cNvSpPr/>
          <p:nvPr/>
        </p:nvSpPr>
        <p:spPr>
          <a:xfrm>
            <a:off x="6286500" y="1114425"/>
            <a:ext cx="2428875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spc="1" kern="0" dirty="0">
                <a:solidFill>
                  <a:srgbClr val="00FFA3"/>
                </a:solidFill>
              </a:rPr>
              <a:t>Capabilities</a:t>
            </a:r>
            <a:endParaRPr lang="en-US" sz="885" dirty="0"/>
          </a:p>
        </p:txBody>
      </p:sp>
      <p:sp>
        <p:nvSpPr>
          <p:cNvPr id="31" name="Text 28"/>
          <p:cNvSpPr/>
          <p:nvPr/>
        </p:nvSpPr>
        <p:spPr>
          <a:xfrm>
            <a:off x="6286500" y="1503759"/>
            <a:ext cx="2428875" cy="10715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700"/>
              </a:lnSpc>
              <a:buNone/>
            </a:pPr>
            <a:r>
              <a:rPr lang="en-US" sz="568" spc="2" kern="0" dirty="0">
                <a:solidFill>
                  <a:srgbClr val="00D9FF">
                    <a:alpha val="70000"/>
                  </a:srgbClr>
                </a:solidFill>
              </a:rPr>
              <a:t>[07]</a:t>
            </a:r>
            <a:endParaRPr lang="en-US" sz="568" dirty="0"/>
          </a:p>
        </p:txBody>
      </p:sp>
      <p:sp>
        <p:nvSpPr>
          <p:cNvPr id="32" name="Text 29"/>
          <p:cNvSpPr/>
          <p:nvPr/>
        </p:nvSpPr>
        <p:spPr>
          <a:xfrm>
            <a:off x="6286500" y="1653778"/>
            <a:ext cx="2428875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dirty="0">
                <a:solidFill>
                  <a:srgbClr val="E8F4F8"/>
                </a:solidFill>
              </a:rPr>
              <a:t>PTX Sovereignty</a:t>
            </a:r>
            <a:endParaRPr lang="en-US" sz="683" dirty="0"/>
          </a:p>
        </p:txBody>
      </p:sp>
      <p:sp>
        <p:nvSpPr>
          <p:cNvPr id="33" name="Text 30"/>
          <p:cNvSpPr/>
          <p:nvPr/>
        </p:nvSpPr>
        <p:spPr>
          <a:xfrm>
            <a:off x="6286500" y="1832372"/>
            <a:ext cx="2428875" cy="239985"/>
          </a:xfrm>
          <a:prstGeom prst="rect">
            <a:avLst/>
          </a:prstGeom>
          <a:noFill/>
          <a:ln/>
        </p:spPr>
        <p:txBody>
          <a:bodyPr wrap="square" lIns="68072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21" i="1" dirty="0">
                <a:solidFill>
                  <a:srgbClr val="B0D4E3">
                    <a:alpha val="85000"/>
                  </a:srgbClr>
                </a:solidFill>
              </a:rPr>
              <a:t>GPU-native, 42 hand-written kernels, zero external dependencies</a:t>
            </a:r>
            <a:endParaRPr lang="en-US" sz="621" dirty="0"/>
          </a:p>
        </p:txBody>
      </p:sp>
      <p:sp>
        <p:nvSpPr>
          <p:cNvPr id="34" name="Text 31"/>
          <p:cNvSpPr/>
          <p:nvPr/>
        </p:nvSpPr>
        <p:spPr>
          <a:xfrm>
            <a:off x="6286500" y="2215232"/>
            <a:ext cx="2428875" cy="10715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700"/>
              </a:lnSpc>
              <a:buNone/>
            </a:pPr>
            <a:r>
              <a:rPr lang="en-US" sz="568" spc="2" kern="0" dirty="0">
                <a:solidFill>
                  <a:srgbClr val="00D9FF">
                    <a:alpha val="70000"/>
                  </a:srgbClr>
                </a:solidFill>
              </a:rPr>
              <a:t>[08]</a:t>
            </a:r>
            <a:endParaRPr lang="en-US" sz="568" dirty="0"/>
          </a:p>
        </p:txBody>
      </p:sp>
      <p:sp>
        <p:nvSpPr>
          <p:cNvPr id="35" name="Text 32"/>
          <p:cNvSpPr/>
          <p:nvPr/>
        </p:nvSpPr>
        <p:spPr>
          <a:xfrm>
            <a:off x="6286500" y="2365251"/>
            <a:ext cx="2428875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dirty="0">
                <a:solidFill>
                  <a:srgbClr val="E8F4F8"/>
                </a:solidFill>
              </a:rPr>
              <a:t>SleepTime Protocol</a:t>
            </a:r>
            <a:endParaRPr lang="en-US" sz="683" dirty="0"/>
          </a:p>
        </p:txBody>
      </p:sp>
      <p:sp>
        <p:nvSpPr>
          <p:cNvPr id="36" name="Text 33"/>
          <p:cNvSpPr/>
          <p:nvPr/>
        </p:nvSpPr>
        <p:spPr>
          <a:xfrm>
            <a:off x="6286500" y="2543845"/>
            <a:ext cx="2428875" cy="119993"/>
          </a:xfrm>
          <a:prstGeom prst="rect">
            <a:avLst/>
          </a:prstGeom>
          <a:noFill/>
          <a:ln/>
        </p:spPr>
        <p:txBody>
          <a:bodyPr wrap="none" lIns="68072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21" i="1" dirty="0">
                <a:solidFill>
                  <a:srgbClr val="B0D4E3">
                    <a:alpha val="85000"/>
                  </a:srgbClr>
                </a:solidFill>
              </a:rPr>
              <a:t>Memory consolidation: Galaxy (volatile) ↔ House (persistent)</a:t>
            </a:r>
            <a:endParaRPr lang="en-US" sz="621" dirty="0"/>
          </a:p>
        </p:txBody>
      </p:sp>
      <p:sp>
        <p:nvSpPr>
          <p:cNvPr id="37" name="Text 34"/>
          <p:cNvSpPr/>
          <p:nvPr/>
        </p:nvSpPr>
        <p:spPr>
          <a:xfrm>
            <a:off x="6286500" y="2806712"/>
            <a:ext cx="2428875" cy="10715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700"/>
              </a:lnSpc>
              <a:buNone/>
            </a:pPr>
            <a:r>
              <a:rPr lang="en-US" sz="568" spc="2" kern="0" dirty="0">
                <a:solidFill>
                  <a:srgbClr val="00D9FF">
                    <a:alpha val="70000"/>
                  </a:srgbClr>
                </a:solidFill>
              </a:rPr>
              <a:t>[09]</a:t>
            </a:r>
            <a:endParaRPr lang="en-US" sz="568" dirty="0"/>
          </a:p>
        </p:txBody>
      </p:sp>
      <p:sp>
        <p:nvSpPr>
          <p:cNvPr id="38" name="Text 35"/>
          <p:cNvSpPr/>
          <p:nvPr/>
        </p:nvSpPr>
        <p:spPr>
          <a:xfrm>
            <a:off x="6286500" y="2956731"/>
            <a:ext cx="2428875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dirty="0">
                <a:solidFill>
                  <a:srgbClr val="E8F4F8"/>
                </a:solidFill>
              </a:rPr>
              <a:t>Embodied Explainability</a:t>
            </a:r>
            <a:endParaRPr lang="en-US" sz="683" dirty="0"/>
          </a:p>
        </p:txBody>
      </p:sp>
      <p:sp>
        <p:nvSpPr>
          <p:cNvPr id="39" name="Text 36"/>
          <p:cNvSpPr/>
          <p:nvPr/>
        </p:nvSpPr>
        <p:spPr>
          <a:xfrm>
            <a:off x="6286500" y="3135325"/>
            <a:ext cx="2428875" cy="119993"/>
          </a:xfrm>
          <a:prstGeom prst="rect">
            <a:avLst/>
          </a:prstGeom>
          <a:noFill/>
          <a:ln/>
        </p:spPr>
        <p:txBody>
          <a:bodyPr wrap="none" lIns="68072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21" i="1" dirty="0">
                <a:solidFill>
                  <a:srgbClr val="B0D4E3">
                    <a:alpha val="85000"/>
                  </a:srgbClr>
                </a:solidFill>
              </a:rPr>
              <a:t>AI as spatial avatar with visible reasoning paths</a:t>
            </a:r>
            <a:endParaRPr lang="en-US" sz="621" dirty="0"/>
          </a:p>
        </p:txBody>
      </p:sp>
      <p:sp>
        <p:nvSpPr>
          <p:cNvPr id="40" name="Text 37"/>
          <p:cNvSpPr/>
          <p:nvPr/>
        </p:nvSpPr>
        <p:spPr>
          <a:xfrm>
            <a:off x="6286500" y="3398193"/>
            <a:ext cx="2428875" cy="10715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700"/>
              </a:lnSpc>
              <a:buNone/>
            </a:pPr>
            <a:r>
              <a:rPr lang="en-US" sz="568" spc="2" kern="0" dirty="0">
                <a:solidFill>
                  <a:srgbClr val="00D9FF">
                    <a:alpha val="70000"/>
                  </a:srgbClr>
                </a:solidFill>
              </a:rPr>
              <a:t>[10]</a:t>
            </a:r>
            <a:endParaRPr lang="en-US" sz="568" dirty="0"/>
          </a:p>
        </p:txBody>
      </p:sp>
      <p:sp>
        <p:nvSpPr>
          <p:cNvPr id="41" name="Text 38"/>
          <p:cNvSpPr/>
          <p:nvPr/>
        </p:nvSpPr>
        <p:spPr>
          <a:xfrm>
            <a:off x="6286500" y="3548211"/>
            <a:ext cx="2428875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dirty="0">
                <a:solidFill>
                  <a:srgbClr val="E8F4F8"/>
                </a:solidFill>
              </a:rPr>
              <a:t>Portal Paradigm</a:t>
            </a:r>
            <a:endParaRPr lang="en-US" sz="683" dirty="0"/>
          </a:p>
        </p:txBody>
      </p:sp>
      <p:sp>
        <p:nvSpPr>
          <p:cNvPr id="42" name="Text 39"/>
          <p:cNvSpPr/>
          <p:nvPr/>
        </p:nvSpPr>
        <p:spPr>
          <a:xfrm>
            <a:off x="6286500" y="3726805"/>
            <a:ext cx="2428875" cy="119993"/>
          </a:xfrm>
          <a:prstGeom prst="rect">
            <a:avLst/>
          </a:prstGeom>
          <a:noFill/>
          <a:ln/>
        </p:spPr>
        <p:txBody>
          <a:bodyPr wrap="none" lIns="68072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21" i="1" dirty="0">
                <a:solidFill>
                  <a:srgbClr val="B0D4E3">
                    <a:alpha val="85000"/>
                  </a:srgbClr>
                </a:solidFill>
              </a:rPr>
              <a:t>Software as interconnected spatial environments (not apps)</a:t>
            </a:r>
            <a:endParaRPr lang="en-US" sz="621" dirty="0"/>
          </a:p>
        </p:txBody>
      </p:sp>
      <p:sp>
        <p:nvSpPr>
          <p:cNvPr id="43" name="Text 40"/>
          <p:cNvSpPr/>
          <p:nvPr/>
        </p:nvSpPr>
        <p:spPr>
          <a:xfrm>
            <a:off x="285750" y="4132548"/>
            <a:ext cx="8572500" cy="221456"/>
          </a:xfrm>
          <a:prstGeom prst="rect">
            <a:avLst/>
          </a:prstGeom>
          <a:noFill/>
          <a:ln/>
        </p:spPr>
        <p:txBody>
          <a:bodyPr wrap="square" lIns="0" tIns="127508" rIns="0" bIns="0" rtlCol="0" anchor="t">
            <a:spAutoFit/>
          </a:bodyPr>
          <a:lstStyle/>
          <a:p>
            <a:pPr algn="ctr" indent="0" marL="0">
              <a:lnSpc>
                <a:spcPts val="700"/>
              </a:lnSpc>
              <a:buNone/>
            </a:pPr>
            <a:r>
              <a:rPr lang="en-US" sz="568" dirty="0">
                <a:solidFill>
                  <a:srgbClr val="00D9FF">
                    <a:alpha val="80000"/>
                  </a:srgbClr>
                </a:solidFill>
              </a:rPr>
              <a:t>Apache 2.0 (code) | CC-BY-4.0 (docs) | </a:t>
            </a:r>
            <a:pPr algn="ctr" indent="0" marL="0">
              <a:lnSpc>
                <a:spcPts val="700"/>
              </a:lnSpc>
              <a:buNone/>
            </a:pPr>
            <a:r>
              <a:rPr lang="en-US" sz="568" dirty="0">
                <a:solidFill>
                  <a:srgbClr val="00FFA3">
                    <a:alpha val="80000"/>
                  </a:srgbClr>
                </a:solidFill>
              </a:rPr>
              <a:t>github.com/danielcamposramos/Knowledge3D</a:t>
            </a:r>
            <a:endParaRPr lang="en-US" sz="568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2025-11-13T16:45:34Z</dcterms:created>
  <dcterms:modified xsi:type="dcterms:W3CDTF">2025-11-13T16:45:34Z</dcterms:modified>
</cp:coreProperties>
</file>