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6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6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2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2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9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3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0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0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7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7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2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7AC20-38D9-4137-9C06-33C5B8DD08B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B9015-1679-4BB4-9D1A-8D43A188B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5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CSS Line Module</a:t>
            </a:r>
            <a:br>
              <a:rPr lang="en-US" dirty="0" smtClean="0"/>
            </a:br>
            <a:r>
              <a:rPr lang="en-US" dirty="0" smtClean="0"/>
              <a:t>Processing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Zilles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36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Processing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Text processing (i.e., </a:t>
            </a:r>
            <a:r>
              <a:rPr lang="en-US" sz="2400" dirty="0">
                <a:solidFill>
                  <a:srgbClr val="FF0000"/>
                </a:solidFill>
              </a:rPr>
              <a:t>line breaking and </a:t>
            </a:r>
            <a:r>
              <a:rPr lang="en-US" sz="2400" dirty="0" smtClean="0">
                <a:solidFill>
                  <a:srgbClr val="FF0000"/>
                </a:solidFill>
              </a:rPr>
              <a:t>justification</a:t>
            </a:r>
            <a:r>
              <a:rPr lang="en-US" sz="2400" dirty="0" smtClean="0"/>
              <a:t>).</a:t>
            </a:r>
            <a:endParaRPr lang="en-US" sz="2400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For each line constructed in step 1., the components of the line </a:t>
            </a:r>
            <a:r>
              <a:rPr lang="en-US" sz="2400" dirty="0" smtClean="0"/>
              <a:t>are </a:t>
            </a:r>
            <a:r>
              <a:rPr lang="en-US" sz="2400" dirty="0" smtClean="0">
                <a:solidFill>
                  <a:srgbClr val="FF0000"/>
                </a:solidFill>
              </a:rPr>
              <a:t>given their half-leading and </a:t>
            </a:r>
            <a:r>
              <a:rPr lang="en-US" sz="2400" dirty="0">
                <a:solidFill>
                  <a:srgbClr val="FF0000"/>
                </a:solidFill>
              </a:rPr>
              <a:t>are aligned, vertically</a:t>
            </a:r>
            <a:r>
              <a:rPr lang="en-US" sz="2400" dirty="0"/>
              <a:t>, with respect to its </a:t>
            </a:r>
            <a:r>
              <a:rPr lang="en-US" sz="2400" dirty="0" smtClean="0"/>
              <a:t>neighbors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Having </a:t>
            </a:r>
            <a:r>
              <a:rPr lang="en-US" sz="2400" dirty="0"/>
              <a:t>aligned all the components</a:t>
            </a:r>
            <a:r>
              <a:rPr lang="en-US" sz="2400" dirty="0" smtClean="0"/>
              <a:t>, </a:t>
            </a:r>
            <a:r>
              <a:rPr lang="en-US" sz="2400" dirty="0">
                <a:solidFill>
                  <a:srgbClr val="FF0000"/>
                </a:solidFill>
              </a:rPr>
              <a:t>compute the vertical extent of the line</a:t>
            </a:r>
            <a:r>
              <a:rPr lang="en-US" sz="2400" dirty="0"/>
              <a:t>. </a:t>
            </a:r>
            <a:r>
              <a:rPr lang="en-US" sz="2400" dirty="0" smtClean="0"/>
              <a:t>This </a:t>
            </a:r>
            <a:r>
              <a:rPr lang="en-US" sz="2400" dirty="0"/>
              <a:t>vertical extent determines the top and bottom of the line box (and Text Processing determined its horizontal extent)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If alignment to a line grid is not specified, then </a:t>
            </a:r>
            <a:r>
              <a:rPr lang="en-US" sz="2400" dirty="0">
                <a:solidFill>
                  <a:srgbClr val="FF0000"/>
                </a:solidFill>
              </a:rPr>
              <a:t>the top of the current line box is aligned to the bottom of the previous line box </a:t>
            </a:r>
            <a:r>
              <a:rPr lang="en-US" sz="2400" dirty="0"/>
              <a:t>if there is one and, otherwise, at the top of the block box in which the line box </a:t>
            </a:r>
            <a:r>
              <a:rPr lang="en-US" sz="2400" dirty="0" smtClean="0"/>
              <a:t>occurs.</a:t>
            </a:r>
            <a:endParaRPr lang="en-US" sz="2400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If alignment to a named line grid is specified, then a relevant </a:t>
            </a:r>
            <a:r>
              <a:rPr lang="en-US" sz="2400" dirty="0">
                <a:solidFill>
                  <a:srgbClr val="FF0000"/>
                </a:solidFill>
              </a:rPr>
              <a:t>baseline in the current line box  is aligned with the relevant baseline in the next line alignment table in the line grid</a:t>
            </a:r>
            <a:r>
              <a:rPr lang="en-US" sz="2400" dirty="0"/>
              <a:t>. </a:t>
            </a:r>
            <a:endParaRPr lang="en-US" sz="24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If the line, thus position has any component which collides with a float, then, shorten the line to avoid the collision and repeat above steps.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624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Based on the “dominant baseline” a scaled table of baselines is created for each element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Different baselines may have different tables</a:t>
            </a:r>
          </a:p>
          <a:p>
            <a:r>
              <a:rPr lang="en-US" dirty="0" smtClean="0"/>
              <a:t>Not all baselines come from the font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8025561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4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of Concern – Line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Determining the position of the “top” and “bottom” baselines</a:t>
            </a:r>
          </a:p>
          <a:p>
            <a:r>
              <a:rPr lang="en-US" dirty="0" smtClean="0"/>
              <a:t>Determining where the dominant baseline is within the line box</a:t>
            </a:r>
          </a:p>
          <a:p>
            <a:r>
              <a:rPr lang="en-US" dirty="0" smtClean="0"/>
              <a:t>Can half-leading be “turned-off” at the top of a container?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38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Grids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 an alignment grid for a given container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94" y="2438400"/>
            <a:ext cx="7467600" cy="382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76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of Concern: Line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line grid is based on the font, font-size and line-height used when It is defined</a:t>
            </a:r>
          </a:p>
          <a:p>
            <a:r>
              <a:rPr lang="en-US" dirty="0" smtClean="0"/>
              <a:t>Is the position of the (then) dominant baseline sufficient or is a full baseline table per line needed?</a:t>
            </a:r>
          </a:p>
          <a:p>
            <a:r>
              <a:rPr lang="en-US" dirty="0" smtClean="0"/>
              <a:t>What control over the alignment of blocks of text is needed: top, bottom, center or </a:t>
            </a:r>
            <a:r>
              <a:rPr lang="en-US" dirty="0" err="1" smtClean="0"/>
              <a:t>TeX</a:t>
            </a:r>
            <a:r>
              <a:rPr lang="en-US" dirty="0" smtClean="0"/>
              <a:t>-like?</a:t>
            </a:r>
          </a:p>
          <a:p>
            <a:r>
              <a:rPr lang="en-US" dirty="0" smtClean="0"/>
              <a:t>How is the line grid offset from element in which it is defined?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the current draft to current template, dropping all out of scope material</a:t>
            </a:r>
          </a:p>
          <a:p>
            <a:r>
              <a:rPr lang="en-US" dirty="0" smtClean="0"/>
              <a:t>Re-do the introduction to describe the processing model</a:t>
            </a:r>
          </a:p>
          <a:p>
            <a:r>
              <a:rPr lang="en-US" dirty="0" smtClean="0"/>
              <a:t>Implement the resolution moving the Line Grid description into this spec</a:t>
            </a:r>
          </a:p>
          <a:p>
            <a:r>
              <a:rPr lang="en-US" dirty="0" smtClean="0"/>
              <a:t>Discuss at Hamburg F2F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3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351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CSS Line Module Processing Model</vt:lpstr>
      <vt:lpstr>Basic Processing Model</vt:lpstr>
      <vt:lpstr>Baseline Tables</vt:lpstr>
      <vt:lpstr>Topics of Concern – Line Box</vt:lpstr>
      <vt:lpstr>Line Grids</vt:lpstr>
      <vt:lpstr>Topics of Concern: Line Grid</vt:lpstr>
      <vt:lpstr>Proposed Plan</vt:lpstr>
    </vt:vector>
  </TitlesOfParts>
  <Company>Adobe Systems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Line Module Processing Model</dc:title>
  <dc:creator>Lenovo User</dc:creator>
  <cp:lastModifiedBy>Lenovo User</cp:lastModifiedBy>
  <cp:revision>7</cp:revision>
  <dcterms:created xsi:type="dcterms:W3CDTF">2012-02-08T08:24:41Z</dcterms:created>
  <dcterms:modified xsi:type="dcterms:W3CDTF">2012-02-08T11:11:37Z</dcterms:modified>
</cp:coreProperties>
</file>