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25/8/10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25/8/10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25/8/10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25/8/10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25/8/10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25/8/10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25/8/10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25/8/10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25/8/10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25/8/10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25/8/10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Haga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modificar</a:t>
            </a:r>
            <a:r>
              <a:rPr lang="en-US" dirty="0" smtClean="0"/>
              <a:t> el </a:t>
            </a:r>
            <a:r>
              <a:rPr lang="en-US" dirty="0" err="1" smtClean="0"/>
              <a:t>estilo</a:t>
            </a:r>
            <a:r>
              <a:rPr lang="en-US" dirty="0" smtClean="0"/>
              <a:t> de </a:t>
            </a:r>
            <a:r>
              <a:rPr lang="en-US" dirty="0" err="1" smtClean="0"/>
              <a:t>texto</a:t>
            </a:r>
            <a:r>
              <a:rPr lang="en-US" dirty="0" smtClean="0"/>
              <a:t> del </a:t>
            </a:r>
            <a:r>
              <a:rPr lang="en-US" dirty="0" err="1" smtClean="0"/>
              <a:t>patrón</a:t>
            </a:r>
            <a:endParaRPr lang="en-US" dirty="0" smtClean="0"/>
          </a:p>
          <a:p>
            <a:pPr lvl="1"/>
            <a:r>
              <a:rPr lang="en-US" dirty="0" smtClean="0"/>
              <a:t>Segundo </a:t>
            </a:r>
            <a:r>
              <a:rPr lang="en-US" dirty="0" err="1" smtClean="0"/>
              <a:t>nivel</a:t>
            </a:r>
            <a:endParaRPr lang="en-US" dirty="0" smtClean="0"/>
          </a:p>
          <a:p>
            <a:pPr lvl="2"/>
            <a:r>
              <a:rPr lang="en-US" dirty="0" err="1" smtClean="0"/>
              <a:t>Tercer</a:t>
            </a:r>
            <a:r>
              <a:rPr lang="en-US" dirty="0" smtClean="0"/>
              <a:t> </a:t>
            </a:r>
            <a:r>
              <a:rPr lang="en-US" dirty="0" err="1" smtClean="0"/>
              <a:t>nivel</a:t>
            </a:r>
            <a:endParaRPr lang="en-US" dirty="0" smtClean="0"/>
          </a:p>
          <a:p>
            <a:pPr lvl="3"/>
            <a:r>
              <a:rPr lang="en-US" dirty="0" smtClean="0"/>
              <a:t>Cuarto </a:t>
            </a:r>
            <a:r>
              <a:rPr lang="en-US" dirty="0" err="1" smtClean="0"/>
              <a:t>nivel</a:t>
            </a:r>
            <a:endParaRPr lang="en-US" dirty="0" smtClean="0"/>
          </a:p>
          <a:p>
            <a:pPr lvl="4"/>
            <a:r>
              <a:rPr lang="en-US" dirty="0" err="1" smtClean="0"/>
              <a:t>Quinto</a:t>
            </a:r>
            <a:r>
              <a:rPr lang="en-US" dirty="0" smtClean="0"/>
              <a:t> </a:t>
            </a:r>
            <a:r>
              <a:rPr lang="en-US" dirty="0" err="1" smtClean="0"/>
              <a:t>nivel</a:t>
            </a:r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69639-BE2E-4F44-A31D-6BF50B4A315D}" type="datetimeFigureOut">
              <a:rPr lang="es-ES_tradnl" smtClean="0"/>
              <a:pPr/>
              <a:t>25/8/10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a 17"/>
          <p:cNvGraphicFramePr>
            <a:graphicFrameLocks noGrp="1"/>
          </p:cNvGraphicFramePr>
          <p:nvPr/>
        </p:nvGraphicFramePr>
        <p:xfrm>
          <a:off x="571775" y="1506127"/>
          <a:ext cx="8056230" cy="462006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90572"/>
                <a:gridCol w="3865658"/>
              </a:tblGrid>
              <a:tr h="770011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latin typeface="Arial"/>
                          <a:cs typeface="Arial"/>
                        </a:rPr>
                        <a:t>Ontology module</a:t>
                      </a:r>
                      <a:endParaRPr lang="en-GB" sz="14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770011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latin typeface="Arial"/>
                          <a:cs typeface="Arial"/>
                        </a:rPr>
                        <a:t>Class</a:t>
                      </a:r>
                      <a:endParaRPr lang="en-GB" sz="14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770011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latin typeface="Arial"/>
                          <a:cs typeface="Arial"/>
                        </a:rPr>
                        <a:t>Subclass-of</a:t>
                      </a:r>
                      <a:r>
                        <a:rPr lang="en-GB" sz="1400" b="0" baseline="0" dirty="0" smtClean="0">
                          <a:latin typeface="Arial"/>
                          <a:cs typeface="Arial"/>
                        </a:rPr>
                        <a:t> property</a:t>
                      </a:r>
                      <a:endParaRPr lang="en-GB" sz="14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770011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latin typeface="Arial"/>
                          <a:cs typeface="Arial"/>
                        </a:rPr>
                        <a:t>Object property</a:t>
                      </a:r>
                      <a:endParaRPr lang="en-GB" sz="14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770011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latin typeface="Arial"/>
                          <a:cs typeface="Arial"/>
                        </a:rPr>
                        <a:t>Equivalent to a</a:t>
                      </a:r>
                      <a:r>
                        <a:rPr lang="en-GB" sz="1400" b="0" baseline="0" dirty="0" smtClean="0">
                          <a:latin typeface="Arial"/>
                          <a:cs typeface="Arial"/>
                        </a:rPr>
                        <a:t> restriction in an object property</a:t>
                      </a:r>
                      <a:endParaRPr lang="en-GB" sz="14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7700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Arial"/>
                          <a:cs typeface="Arial"/>
                        </a:rPr>
                        <a:t>Subclass</a:t>
                      </a:r>
                      <a:r>
                        <a:rPr lang="en-GB" sz="1400" b="0" baseline="0" dirty="0" smtClean="0">
                          <a:latin typeface="Arial"/>
                          <a:cs typeface="Arial"/>
                        </a:rPr>
                        <a:t> of</a:t>
                      </a:r>
                      <a:r>
                        <a:rPr lang="en-GB" sz="1400" b="0" dirty="0" smtClean="0">
                          <a:latin typeface="Arial"/>
                          <a:cs typeface="Arial"/>
                        </a:rPr>
                        <a:t> a</a:t>
                      </a:r>
                      <a:r>
                        <a:rPr lang="en-GB" sz="1400" b="0" baseline="0" dirty="0" smtClean="0">
                          <a:latin typeface="Arial"/>
                          <a:cs typeface="Arial"/>
                        </a:rPr>
                        <a:t> restriction in an object property</a:t>
                      </a:r>
                      <a:endParaRPr lang="en-GB" sz="1400" b="0" dirty="0" smtClean="0">
                        <a:latin typeface="Arial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/>
                <a:cs typeface="Arial"/>
              </a:rPr>
              <a:t>Legend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48997" y="1669695"/>
            <a:ext cx="1640991" cy="46390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1000" i="1" dirty="0" smtClean="0">
                <a:solidFill>
                  <a:schemeClr val="tx1"/>
                </a:solidFill>
                <a:latin typeface="Arial"/>
                <a:cs typeface="Arial"/>
              </a:rPr>
              <a:t>Module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6383359" y="2477405"/>
            <a:ext cx="664232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Class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5" name="Conector curvado 10"/>
          <p:cNvCxnSpPr/>
          <p:nvPr/>
        </p:nvCxnSpPr>
        <p:spPr>
          <a:xfrm rot="5400000" flipH="1" flipV="1">
            <a:off x="6512264" y="3431136"/>
            <a:ext cx="419504" cy="1588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curvado 7"/>
          <p:cNvCxnSpPr/>
          <p:nvPr/>
        </p:nvCxnSpPr>
        <p:spPr>
          <a:xfrm flipV="1">
            <a:off x="5532649" y="5033376"/>
            <a:ext cx="1853883" cy="140856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5279896" y="4756377"/>
            <a:ext cx="21363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latin typeface="Arial"/>
                <a:cs typeface="Arial"/>
              </a:rPr>
              <a:t>= </a:t>
            </a:r>
            <a:r>
              <a:rPr lang="en-GB" sz="1200" dirty="0" err="1" smtClean="0">
                <a:latin typeface="Arial"/>
                <a:cs typeface="Arial"/>
              </a:rPr>
              <a:t>objectProperty</a:t>
            </a:r>
            <a:r>
              <a:rPr lang="en-GB" sz="1200" dirty="0" smtClean="0">
                <a:latin typeface="Arial"/>
                <a:cs typeface="Arial"/>
              </a:rPr>
              <a:t> only | some</a:t>
            </a:r>
            <a:endParaRPr lang="en-GB" sz="1200" dirty="0"/>
          </a:p>
        </p:txBody>
      </p:sp>
      <p:cxnSp>
        <p:nvCxnSpPr>
          <p:cNvPr id="11" name="Conector curvado 10"/>
          <p:cNvCxnSpPr/>
          <p:nvPr/>
        </p:nvCxnSpPr>
        <p:spPr>
          <a:xfrm flipV="1">
            <a:off x="5431708" y="5773545"/>
            <a:ext cx="1853883" cy="140856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/>
          <p:cNvSpPr/>
          <p:nvPr/>
        </p:nvSpPr>
        <p:spPr>
          <a:xfrm>
            <a:off x="5296545" y="5496546"/>
            <a:ext cx="20465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objectProperty</a:t>
            </a:r>
            <a:r>
              <a:rPr lang="en-GB" sz="1200" dirty="0" smtClean="0">
                <a:latin typeface="Arial"/>
                <a:cs typeface="Arial"/>
              </a:rPr>
              <a:t> only | some</a:t>
            </a:r>
            <a:endParaRPr lang="en-GB" sz="1200" dirty="0"/>
          </a:p>
        </p:txBody>
      </p:sp>
      <p:cxnSp>
        <p:nvCxnSpPr>
          <p:cNvPr id="13" name="Conector curvado 12"/>
          <p:cNvCxnSpPr/>
          <p:nvPr/>
        </p:nvCxnSpPr>
        <p:spPr>
          <a:xfrm flipV="1">
            <a:off x="5733078" y="4258624"/>
            <a:ext cx="1176900" cy="71211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5702598" y="3951145"/>
            <a:ext cx="11769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objectProperty</a:t>
            </a:r>
            <a:endParaRPr lang="en-GB" sz="1200" dirty="0"/>
          </a:p>
        </p:txBody>
      </p:sp>
      <p:sp>
        <p:nvSpPr>
          <p:cNvPr id="19" name="Rectángulo redondeado 18"/>
          <p:cNvSpPr/>
          <p:nvPr/>
        </p:nvSpPr>
        <p:spPr>
          <a:xfrm>
            <a:off x="6913997" y="4088364"/>
            <a:ext cx="664232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Class</a:t>
            </a:r>
            <a:endParaRPr lang="en-GB" sz="1400" dirty="0">
              <a:latin typeface="Arial"/>
              <a:cs typeface="Arial"/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7285591" y="5603285"/>
            <a:ext cx="664232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Class</a:t>
            </a:r>
            <a:endParaRPr lang="en-GB" sz="1400" dirty="0">
              <a:latin typeface="Arial"/>
              <a:cs typeface="Arial"/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7386532" y="4851358"/>
            <a:ext cx="664232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Class</a:t>
            </a:r>
            <a:endParaRPr lang="en-GB" sz="1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ángulo 96"/>
          <p:cNvSpPr/>
          <p:nvPr/>
        </p:nvSpPr>
        <p:spPr>
          <a:xfrm>
            <a:off x="6808799" y="3608828"/>
            <a:ext cx="1463040" cy="6459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1000" i="1" dirty="0" err="1" smtClean="0">
                <a:solidFill>
                  <a:schemeClr val="tx1"/>
                </a:solidFill>
                <a:latin typeface="Arial"/>
                <a:cs typeface="Arial"/>
              </a:rPr>
              <a:t>ArtifactFunction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3" name="Rectángulo 92"/>
          <p:cNvSpPr/>
          <p:nvPr/>
        </p:nvSpPr>
        <p:spPr>
          <a:xfrm>
            <a:off x="3826270" y="4385554"/>
            <a:ext cx="4867683" cy="19899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1000" i="1" dirty="0" smtClean="0">
                <a:solidFill>
                  <a:schemeClr val="tx1"/>
                </a:solidFill>
                <a:latin typeface="Arial"/>
                <a:cs typeface="Arial"/>
              </a:rPr>
              <a:t>Measuring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6" name="Rectángulo 65"/>
          <p:cNvSpPr/>
          <p:nvPr/>
        </p:nvSpPr>
        <p:spPr>
          <a:xfrm>
            <a:off x="3826271" y="3597481"/>
            <a:ext cx="1487409" cy="6459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1000" i="1" dirty="0" smtClean="0">
                <a:solidFill>
                  <a:schemeClr val="tx1"/>
                </a:solidFill>
                <a:latin typeface="Arial"/>
                <a:cs typeface="Arial"/>
              </a:rPr>
              <a:t>Device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8" name="Rectángulo 57"/>
          <p:cNvSpPr/>
          <p:nvPr/>
        </p:nvSpPr>
        <p:spPr>
          <a:xfrm>
            <a:off x="115610" y="809159"/>
            <a:ext cx="3534531" cy="26574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1000" i="1" dirty="0" smtClean="0">
                <a:solidFill>
                  <a:schemeClr val="tx1"/>
                </a:solidFill>
                <a:latin typeface="Arial"/>
                <a:cs typeface="Arial"/>
              </a:rPr>
              <a:t>Deployment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7" name="Rectángulo 56"/>
          <p:cNvSpPr/>
          <p:nvPr/>
        </p:nvSpPr>
        <p:spPr>
          <a:xfrm>
            <a:off x="115611" y="3589438"/>
            <a:ext cx="3523276" cy="85990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1000" i="1" dirty="0" err="1" smtClean="0">
                <a:solidFill>
                  <a:schemeClr val="tx1"/>
                </a:solidFill>
                <a:latin typeface="Arial"/>
                <a:cs typeface="Arial"/>
              </a:rPr>
              <a:t>PlatformSite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4" name="Rectángulo 53"/>
          <p:cNvSpPr/>
          <p:nvPr/>
        </p:nvSpPr>
        <p:spPr>
          <a:xfrm>
            <a:off x="3826271" y="1328215"/>
            <a:ext cx="4867682" cy="213837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1000" i="1" dirty="0" smtClean="0">
                <a:solidFill>
                  <a:schemeClr val="tx1"/>
                </a:solidFill>
                <a:latin typeface="Arial"/>
                <a:cs typeface="Arial"/>
              </a:rPr>
              <a:t>System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4151391" y="1961729"/>
            <a:ext cx="812800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System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7" name="Conector curvado 6"/>
          <p:cNvCxnSpPr>
            <a:endCxn id="44" idx="3"/>
          </p:cNvCxnSpPr>
          <p:nvPr/>
        </p:nvCxnSpPr>
        <p:spPr>
          <a:xfrm rot="10800000" flipV="1">
            <a:off x="1383509" y="2222145"/>
            <a:ext cx="2767883" cy="1979284"/>
          </a:xfrm>
          <a:prstGeom prst="curvedConnector3">
            <a:avLst>
              <a:gd name="adj1" fmla="val 35641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2444767" y="3837175"/>
            <a:ext cx="12538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onPlatform</a:t>
            </a:r>
            <a:r>
              <a:rPr lang="en-GB" sz="1200" dirty="0" smtClean="0">
                <a:latin typeface="Arial"/>
                <a:cs typeface="Arial"/>
              </a:rPr>
              <a:t> only</a:t>
            </a:r>
            <a:endParaRPr lang="en-GB" sz="1200" dirty="0"/>
          </a:p>
        </p:txBody>
      </p:sp>
      <p:cxnSp>
        <p:nvCxnSpPr>
          <p:cNvPr id="11" name="Conector curvado 10"/>
          <p:cNvCxnSpPr>
            <a:stCxn id="4" idx="0"/>
            <a:endCxn id="4" idx="1"/>
          </p:cNvCxnSpPr>
          <p:nvPr/>
        </p:nvCxnSpPr>
        <p:spPr>
          <a:xfrm rot="16200000" flipH="1" flipV="1">
            <a:off x="4269461" y="1843659"/>
            <a:ext cx="170260" cy="406400"/>
          </a:xfrm>
          <a:prstGeom prst="curvedConnector4">
            <a:avLst>
              <a:gd name="adj1" fmla="val -134265"/>
              <a:gd name="adj2" fmla="val 15625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3826271" y="1449457"/>
            <a:ext cx="19694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hasSubsystem</a:t>
            </a:r>
            <a:r>
              <a:rPr lang="en-GB" sz="1200" dirty="0" smtClean="0">
                <a:latin typeface="Arial"/>
                <a:cs typeface="Arial"/>
              </a:rPr>
              <a:t> only, some</a:t>
            </a:r>
            <a:endParaRPr lang="en-GB" sz="1200" dirty="0"/>
          </a:p>
        </p:txBody>
      </p:sp>
      <p:sp>
        <p:nvSpPr>
          <p:cNvPr id="15" name="Rectángulo redondeado 14"/>
          <p:cNvSpPr/>
          <p:nvPr/>
        </p:nvSpPr>
        <p:spPr>
          <a:xfrm>
            <a:off x="7151335" y="1745271"/>
            <a:ext cx="1429267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err="1" smtClean="0">
                <a:latin typeface="Arial"/>
                <a:cs typeface="Arial"/>
              </a:rPr>
              <a:t>SurvivalRange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16" name="Conector curvado 15"/>
          <p:cNvCxnSpPr>
            <a:stCxn id="4" idx="3"/>
            <a:endCxn id="15" idx="1"/>
          </p:cNvCxnSpPr>
          <p:nvPr/>
        </p:nvCxnSpPr>
        <p:spPr>
          <a:xfrm flipV="1">
            <a:off x="4964191" y="1915531"/>
            <a:ext cx="2187144" cy="216458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/>
          <p:cNvSpPr/>
          <p:nvPr/>
        </p:nvSpPr>
        <p:spPr>
          <a:xfrm>
            <a:off x="6346491" y="1468272"/>
            <a:ext cx="17586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hasSurvivalRange</a:t>
            </a:r>
            <a:r>
              <a:rPr lang="en-GB" sz="1200" dirty="0" smtClean="0">
                <a:latin typeface="Arial"/>
                <a:cs typeface="Arial"/>
              </a:rPr>
              <a:t> only</a:t>
            </a:r>
            <a:endParaRPr lang="en-GB" sz="1200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7100357" y="2394223"/>
            <a:ext cx="1531227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err="1" smtClean="0">
                <a:latin typeface="Arial"/>
                <a:cs typeface="Arial"/>
              </a:rPr>
              <a:t>OperatingRange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19" name="Conector curvado 18"/>
          <p:cNvCxnSpPr>
            <a:stCxn id="4" idx="3"/>
            <a:endCxn id="18" idx="1"/>
          </p:cNvCxnSpPr>
          <p:nvPr/>
        </p:nvCxnSpPr>
        <p:spPr>
          <a:xfrm>
            <a:off x="4964191" y="2131989"/>
            <a:ext cx="2136166" cy="432494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6331280" y="2109208"/>
            <a:ext cx="18871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hasOperatingRange</a:t>
            </a:r>
            <a:r>
              <a:rPr lang="en-GB" sz="1200" dirty="0" smtClean="0">
                <a:latin typeface="Arial"/>
                <a:cs typeface="Arial"/>
              </a:rPr>
              <a:t> only</a:t>
            </a:r>
            <a:endParaRPr lang="en-GB" sz="1200" dirty="0"/>
          </a:p>
        </p:txBody>
      </p:sp>
      <p:sp>
        <p:nvSpPr>
          <p:cNvPr id="22" name="Rectángulo redondeado 21"/>
          <p:cNvSpPr/>
          <p:nvPr/>
        </p:nvSpPr>
        <p:spPr>
          <a:xfrm>
            <a:off x="7327411" y="3043175"/>
            <a:ext cx="1168643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Deployment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23" name="Conector curvado 22"/>
          <p:cNvCxnSpPr>
            <a:stCxn id="4" idx="3"/>
            <a:endCxn id="22" idx="1"/>
          </p:cNvCxnSpPr>
          <p:nvPr/>
        </p:nvCxnSpPr>
        <p:spPr>
          <a:xfrm>
            <a:off x="4964191" y="2131989"/>
            <a:ext cx="2363220" cy="1081446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23"/>
          <p:cNvSpPr/>
          <p:nvPr/>
        </p:nvSpPr>
        <p:spPr>
          <a:xfrm>
            <a:off x="6331280" y="2775382"/>
            <a:ext cx="15789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hasDeployment</a:t>
            </a:r>
            <a:r>
              <a:rPr lang="en-GB" sz="1200" dirty="0" smtClean="0">
                <a:latin typeface="Arial"/>
                <a:cs typeface="Arial"/>
              </a:rPr>
              <a:t> only</a:t>
            </a:r>
            <a:endParaRPr lang="en-GB" sz="1200" dirty="0"/>
          </a:p>
        </p:txBody>
      </p:sp>
      <p:sp>
        <p:nvSpPr>
          <p:cNvPr id="29" name="Rectángulo redondeado 28"/>
          <p:cNvSpPr/>
          <p:nvPr/>
        </p:nvSpPr>
        <p:spPr>
          <a:xfrm>
            <a:off x="207481" y="1449458"/>
            <a:ext cx="2433330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err="1" smtClean="0">
                <a:latin typeface="Arial"/>
                <a:cs typeface="Arial"/>
              </a:rPr>
              <a:t>DeploymentRelatedProcess</a:t>
            </a:r>
            <a:endParaRPr lang="en-GB" sz="1400" dirty="0">
              <a:latin typeface="Arial"/>
              <a:cs typeface="Arial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839825" y="2393688"/>
            <a:ext cx="1168643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Deployment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32" name="Conector curvado 10"/>
          <p:cNvCxnSpPr>
            <a:stCxn id="31" idx="0"/>
            <a:endCxn id="29" idx="2"/>
          </p:cNvCxnSpPr>
          <p:nvPr/>
        </p:nvCxnSpPr>
        <p:spPr>
          <a:xfrm rot="16200000" flipV="1">
            <a:off x="1122292" y="2091832"/>
            <a:ext cx="603711" cy="1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curvado 10"/>
          <p:cNvCxnSpPr>
            <a:stCxn id="29" idx="0"/>
            <a:endCxn id="29" idx="3"/>
          </p:cNvCxnSpPr>
          <p:nvPr/>
        </p:nvCxnSpPr>
        <p:spPr>
          <a:xfrm rot="16200000" flipH="1">
            <a:off x="1947348" y="926256"/>
            <a:ext cx="170260" cy="1216665"/>
          </a:xfrm>
          <a:prstGeom prst="curvedConnector4">
            <a:avLst>
              <a:gd name="adj1" fmla="val -134265"/>
              <a:gd name="adj2" fmla="val 118789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ángulo 36"/>
          <p:cNvSpPr/>
          <p:nvPr/>
        </p:nvSpPr>
        <p:spPr>
          <a:xfrm>
            <a:off x="166411" y="927339"/>
            <a:ext cx="20664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deploymentProcesPart</a:t>
            </a:r>
            <a:r>
              <a:rPr lang="en-GB" sz="1200" dirty="0" smtClean="0">
                <a:latin typeface="Arial"/>
                <a:cs typeface="Arial"/>
              </a:rPr>
              <a:t> only</a:t>
            </a:r>
            <a:endParaRPr lang="en-GB" sz="1200" dirty="0"/>
          </a:p>
        </p:txBody>
      </p:sp>
      <p:cxnSp>
        <p:nvCxnSpPr>
          <p:cNvPr id="40" name="Conector curvado 39"/>
          <p:cNvCxnSpPr>
            <a:stCxn id="31" idx="3"/>
            <a:endCxn id="4" idx="1"/>
          </p:cNvCxnSpPr>
          <p:nvPr/>
        </p:nvCxnSpPr>
        <p:spPr>
          <a:xfrm flipV="1">
            <a:off x="2008468" y="2131989"/>
            <a:ext cx="2142923" cy="431959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ángulo 40"/>
          <p:cNvSpPr/>
          <p:nvPr/>
        </p:nvSpPr>
        <p:spPr>
          <a:xfrm>
            <a:off x="1860471" y="1945146"/>
            <a:ext cx="164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deployedSyste</a:t>
            </a:r>
            <a:r>
              <a:rPr lang="en-GB" sz="1200" dirty="0" err="1">
                <a:latin typeface="Arial"/>
                <a:cs typeface="Arial"/>
              </a:rPr>
              <a:t>m</a:t>
            </a:r>
            <a:r>
              <a:rPr lang="en-GB" sz="1200" dirty="0" smtClean="0">
                <a:latin typeface="Arial"/>
                <a:cs typeface="Arial"/>
              </a:rPr>
              <a:t> only</a:t>
            </a:r>
            <a:endParaRPr lang="en-GB" sz="1200" dirty="0"/>
          </a:p>
        </p:txBody>
      </p:sp>
      <p:sp>
        <p:nvSpPr>
          <p:cNvPr id="44" name="Rectángulo redondeado 43"/>
          <p:cNvSpPr/>
          <p:nvPr/>
        </p:nvSpPr>
        <p:spPr>
          <a:xfrm>
            <a:off x="497400" y="4031169"/>
            <a:ext cx="886108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Platform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45" name="Conector curvado 44"/>
          <p:cNvCxnSpPr>
            <a:stCxn id="31" idx="2"/>
            <a:endCxn id="44" idx="0"/>
          </p:cNvCxnSpPr>
          <p:nvPr/>
        </p:nvCxnSpPr>
        <p:spPr>
          <a:xfrm rot="5400000">
            <a:off x="533820" y="3140842"/>
            <a:ext cx="1296962" cy="483693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ángulo 45"/>
          <p:cNvSpPr/>
          <p:nvPr/>
        </p:nvSpPr>
        <p:spPr>
          <a:xfrm>
            <a:off x="1354426" y="2785007"/>
            <a:ext cx="1707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deployedPlatform</a:t>
            </a:r>
            <a:r>
              <a:rPr lang="en-GB" sz="1200" dirty="0" smtClean="0">
                <a:latin typeface="Arial"/>
                <a:cs typeface="Arial"/>
              </a:rPr>
              <a:t> only</a:t>
            </a:r>
            <a:endParaRPr lang="en-GB" sz="1200" dirty="0"/>
          </a:p>
        </p:txBody>
      </p:sp>
      <p:cxnSp>
        <p:nvCxnSpPr>
          <p:cNvPr id="50" name="Conector curvado 49"/>
          <p:cNvCxnSpPr>
            <a:endCxn id="4" idx="1"/>
          </p:cNvCxnSpPr>
          <p:nvPr/>
        </p:nvCxnSpPr>
        <p:spPr>
          <a:xfrm flipV="1">
            <a:off x="1383510" y="2131989"/>
            <a:ext cx="2767881" cy="1957352"/>
          </a:xfrm>
          <a:prstGeom prst="curvedConnector3">
            <a:avLst>
              <a:gd name="adj1" fmla="val 59807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ángulo 50"/>
          <p:cNvSpPr/>
          <p:nvPr/>
        </p:nvSpPr>
        <p:spPr>
          <a:xfrm>
            <a:off x="1004623" y="3553391"/>
            <a:ext cx="16131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attachedSystem</a:t>
            </a:r>
            <a:r>
              <a:rPr lang="en-GB" sz="1200" dirty="0" smtClean="0">
                <a:latin typeface="Arial"/>
                <a:cs typeface="Arial"/>
              </a:rPr>
              <a:t> only</a:t>
            </a:r>
            <a:endParaRPr lang="en-GB" sz="1200" dirty="0"/>
          </a:p>
        </p:txBody>
      </p:sp>
      <p:sp>
        <p:nvSpPr>
          <p:cNvPr id="61" name="Rectángulo redondeado 60"/>
          <p:cNvSpPr/>
          <p:nvPr/>
        </p:nvSpPr>
        <p:spPr>
          <a:xfrm>
            <a:off x="4176882" y="3779147"/>
            <a:ext cx="761817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Device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62" name="Conector curvado 10"/>
          <p:cNvCxnSpPr>
            <a:stCxn id="61" idx="0"/>
            <a:endCxn id="4" idx="2"/>
          </p:cNvCxnSpPr>
          <p:nvPr/>
        </p:nvCxnSpPr>
        <p:spPr>
          <a:xfrm rot="5400000" flipH="1" flipV="1">
            <a:off x="3819342" y="3040698"/>
            <a:ext cx="1476899" cy="1588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ángulo redondeado 67"/>
          <p:cNvSpPr/>
          <p:nvPr/>
        </p:nvSpPr>
        <p:spPr>
          <a:xfrm>
            <a:off x="5104348" y="4934104"/>
            <a:ext cx="791215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Sensor</a:t>
            </a:r>
            <a:endParaRPr lang="en-GB" sz="1400" dirty="0">
              <a:latin typeface="Arial"/>
              <a:cs typeface="Arial"/>
            </a:endParaRPr>
          </a:p>
        </p:txBody>
      </p:sp>
      <p:sp>
        <p:nvSpPr>
          <p:cNvPr id="69" name="Rectángulo redondeado 68"/>
          <p:cNvSpPr/>
          <p:nvPr/>
        </p:nvSpPr>
        <p:spPr>
          <a:xfrm>
            <a:off x="4263151" y="5807202"/>
            <a:ext cx="1459829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err="1" smtClean="0">
                <a:latin typeface="Arial"/>
                <a:cs typeface="Arial"/>
              </a:rPr>
              <a:t>SensingDevice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70" name="Conector curvado 10"/>
          <p:cNvCxnSpPr>
            <a:stCxn id="69" idx="0"/>
            <a:endCxn id="61" idx="2"/>
          </p:cNvCxnSpPr>
          <p:nvPr/>
        </p:nvCxnSpPr>
        <p:spPr>
          <a:xfrm rot="16200000" flipV="1">
            <a:off x="3931661" y="4745796"/>
            <a:ext cx="1687536" cy="435275"/>
          </a:xfrm>
          <a:prstGeom prst="bentConnector3">
            <a:avLst>
              <a:gd name="adj1" fmla="val 15682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curvado 10"/>
          <p:cNvCxnSpPr>
            <a:stCxn id="69" idx="0"/>
            <a:endCxn id="68" idx="2"/>
          </p:cNvCxnSpPr>
          <p:nvPr/>
        </p:nvCxnSpPr>
        <p:spPr>
          <a:xfrm rot="5400000" flipH="1" flipV="1">
            <a:off x="4980222" y="5287468"/>
            <a:ext cx="532579" cy="506890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ángulo redondeado 76"/>
          <p:cNvSpPr/>
          <p:nvPr/>
        </p:nvSpPr>
        <p:spPr>
          <a:xfrm>
            <a:off x="7107463" y="4652393"/>
            <a:ext cx="865711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Sensing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78" name="Conector curvado 77"/>
          <p:cNvCxnSpPr>
            <a:stCxn id="68" idx="3"/>
            <a:endCxn id="77" idx="1"/>
          </p:cNvCxnSpPr>
          <p:nvPr/>
        </p:nvCxnSpPr>
        <p:spPr>
          <a:xfrm flipV="1">
            <a:off x="5895563" y="4822653"/>
            <a:ext cx="1211900" cy="281711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ángulo 78"/>
          <p:cNvSpPr/>
          <p:nvPr/>
        </p:nvSpPr>
        <p:spPr>
          <a:xfrm>
            <a:off x="5813834" y="4385554"/>
            <a:ext cx="15231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latin typeface="Arial"/>
                <a:cs typeface="Arial"/>
              </a:rPr>
              <a:t>= implements some</a:t>
            </a:r>
            <a:endParaRPr lang="en-GB" sz="1200" dirty="0"/>
          </a:p>
        </p:txBody>
      </p:sp>
      <p:sp>
        <p:nvSpPr>
          <p:cNvPr id="82" name="Rectángulo redondeado 81"/>
          <p:cNvSpPr/>
          <p:nvPr/>
        </p:nvSpPr>
        <p:spPr>
          <a:xfrm>
            <a:off x="7101108" y="5303051"/>
            <a:ext cx="902613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Property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83" name="Conector curvado 82"/>
          <p:cNvCxnSpPr>
            <a:stCxn id="68" idx="3"/>
            <a:endCxn id="82" idx="1"/>
          </p:cNvCxnSpPr>
          <p:nvPr/>
        </p:nvCxnSpPr>
        <p:spPr>
          <a:xfrm>
            <a:off x="5895563" y="5104364"/>
            <a:ext cx="1205545" cy="368947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ángulo 83"/>
          <p:cNvSpPr/>
          <p:nvPr/>
        </p:nvSpPr>
        <p:spPr>
          <a:xfrm>
            <a:off x="6419707" y="5023392"/>
            <a:ext cx="11341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latin typeface="Arial"/>
                <a:cs typeface="Arial"/>
              </a:rPr>
              <a:t>observes only</a:t>
            </a:r>
            <a:endParaRPr lang="en-GB" sz="1200" dirty="0"/>
          </a:p>
        </p:txBody>
      </p:sp>
      <p:sp>
        <p:nvSpPr>
          <p:cNvPr id="85" name="Rectángulo redondeado 84"/>
          <p:cNvSpPr/>
          <p:nvPr/>
        </p:nvSpPr>
        <p:spPr>
          <a:xfrm>
            <a:off x="6549969" y="5953710"/>
            <a:ext cx="2102763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err="1" smtClean="0">
                <a:latin typeface="Arial"/>
                <a:cs typeface="Arial"/>
              </a:rPr>
              <a:t>MeasurementCapability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86" name="Conector curvado 85"/>
          <p:cNvCxnSpPr>
            <a:stCxn id="68" idx="3"/>
            <a:endCxn id="85" idx="1"/>
          </p:cNvCxnSpPr>
          <p:nvPr/>
        </p:nvCxnSpPr>
        <p:spPr>
          <a:xfrm>
            <a:off x="5895563" y="5104364"/>
            <a:ext cx="654406" cy="1019606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ángulo 86"/>
          <p:cNvSpPr/>
          <p:nvPr/>
        </p:nvSpPr>
        <p:spPr>
          <a:xfrm>
            <a:off x="6265437" y="5660041"/>
            <a:ext cx="2374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hasMeasurementCapability</a:t>
            </a:r>
            <a:r>
              <a:rPr lang="en-GB" sz="1200" dirty="0" smtClean="0">
                <a:latin typeface="Arial"/>
                <a:cs typeface="Arial"/>
              </a:rPr>
              <a:t> only</a:t>
            </a:r>
            <a:endParaRPr lang="en-GB" sz="1200" dirty="0"/>
          </a:p>
        </p:txBody>
      </p:sp>
      <p:sp>
        <p:nvSpPr>
          <p:cNvPr id="94" name="Rectángulo redondeado 93"/>
          <p:cNvSpPr/>
          <p:nvPr/>
        </p:nvSpPr>
        <p:spPr>
          <a:xfrm>
            <a:off x="7107463" y="3779146"/>
            <a:ext cx="865438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Process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95" name="Conector curvado 10"/>
          <p:cNvCxnSpPr>
            <a:stCxn id="77" idx="0"/>
            <a:endCxn id="94" idx="2"/>
          </p:cNvCxnSpPr>
          <p:nvPr/>
        </p:nvCxnSpPr>
        <p:spPr>
          <a:xfrm rot="16200000" flipV="1">
            <a:off x="7273887" y="4385960"/>
            <a:ext cx="532728" cy="137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ángulo 129"/>
          <p:cNvSpPr/>
          <p:nvPr/>
        </p:nvSpPr>
        <p:spPr>
          <a:xfrm>
            <a:off x="7480070" y="4712216"/>
            <a:ext cx="1313449" cy="64933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1000" i="1" dirty="0" smtClean="0">
                <a:solidFill>
                  <a:schemeClr val="tx1"/>
                </a:solidFill>
                <a:latin typeface="Arial"/>
                <a:cs typeface="Arial"/>
              </a:rPr>
              <a:t>Measuring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5" name="Rectángulo 124"/>
          <p:cNvSpPr/>
          <p:nvPr/>
        </p:nvSpPr>
        <p:spPr>
          <a:xfrm>
            <a:off x="7480071" y="5699510"/>
            <a:ext cx="1313448" cy="64933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1000" i="1" dirty="0" smtClean="0">
                <a:solidFill>
                  <a:schemeClr val="tx1"/>
                </a:solidFill>
                <a:latin typeface="Arial"/>
                <a:cs typeface="Arial"/>
              </a:rPr>
              <a:t>Data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3" name="Rectángulo 92"/>
          <p:cNvSpPr/>
          <p:nvPr/>
        </p:nvSpPr>
        <p:spPr>
          <a:xfrm>
            <a:off x="247080" y="4366574"/>
            <a:ext cx="7141550" cy="19899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1000" i="1" dirty="0" smtClean="0">
                <a:solidFill>
                  <a:schemeClr val="tx1"/>
                </a:solidFill>
                <a:latin typeface="Arial"/>
                <a:cs typeface="Arial"/>
              </a:rPr>
              <a:t>Observation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7" name="Rectángulo 56"/>
          <p:cNvSpPr/>
          <p:nvPr/>
        </p:nvSpPr>
        <p:spPr>
          <a:xfrm>
            <a:off x="2793563" y="3118250"/>
            <a:ext cx="5999955" cy="11264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1000" i="1" dirty="0" smtClean="0">
                <a:solidFill>
                  <a:schemeClr val="tx1"/>
                </a:solidFill>
                <a:latin typeface="Arial"/>
                <a:cs typeface="Arial"/>
              </a:rPr>
              <a:t>Upper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4" name="Rectángulo 53"/>
          <p:cNvSpPr/>
          <p:nvPr/>
        </p:nvSpPr>
        <p:spPr>
          <a:xfrm>
            <a:off x="2091512" y="492220"/>
            <a:ext cx="4701073" cy="199810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1000" i="1" dirty="0" smtClean="0">
                <a:solidFill>
                  <a:schemeClr val="tx1"/>
                </a:solidFill>
                <a:latin typeface="Arial"/>
                <a:cs typeface="Arial"/>
              </a:rPr>
              <a:t>Process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2223706" y="1531857"/>
            <a:ext cx="865438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Process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7" name="Conector curvado 6"/>
          <p:cNvCxnSpPr>
            <a:stCxn id="4" idx="3"/>
            <a:endCxn id="29" idx="1"/>
          </p:cNvCxnSpPr>
          <p:nvPr/>
        </p:nvCxnSpPr>
        <p:spPr>
          <a:xfrm flipV="1">
            <a:off x="3089144" y="939479"/>
            <a:ext cx="2126037" cy="762638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4081274" y="492220"/>
            <a:ext cx="14762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hasParameter</a:t>
            </a:r>
            <a:r>
              <a:rPr lang="en-GB" sz="1200" dirty="0" smtClean="0">
                <a:latin typeface="Arial"/>
                <a:cs typeface="Arial"/>
              </a:rPr>
              <a:t> only</a:t>
            </a:r>
            <a:endParaRPr lang="en-GB" sz="1200" dirty="0"/>
          </a:p>
        </p:txBody>
      </p:sp>
      <p:cxnSp>
        <p:nvCxnSpPr>
          <p:cNvPr id="16" name="Conector curvado 15"/>
          <p:cNvCxnSpPr>
            <a:stCxn id="4" idx="3"/>
            <a:endCxn id="31" idx="1"/>
          </p:cNvCxnSpPr>
          <p:nvPr/>
        </p:nvCxnSpPr>
        <p:spPr>
          <a:xfrm flipV="1">
            <a:off x="3089144" y="1643610"/>
            <a:ext cx="1736971" cy="58507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/>
          <p:cNvSpPr/>
          <p:nvPr/>
        </p:nvSpPr>
        <p:spPr>
          <a:xfrm>
            <a:off x="4088134" y="1214218"/>
            <a:ext cx="11001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hasInput</a:t>
            </a:r>
            <a:r>
              <a:rPr lang="en-GB" sz="1200" dirty="0" smtClean="0">
                <a:latin typeface="Arial"/>
                <a:cs typeface="Arial"/>
              </a:rPr>
              <a:t> only</a:t>
            </a:r>
            <a:endParaRPr lang="en-GB" sz="1200" dirty="0"/>
          </a:p>
        </p:txBody>
      </p:sp>
      <p:cxnSp>
        <p:nvCxnSpPr>
          <p:cNvPr id="23" name="Conector curvado 22"/>
          <p:cNvCxnSpPr>
            <a:stCxn id="4" idx="3"/>
            <a:endCxn id="52" idx="1"/>
          </p:cNvCxnSpPr>
          <p:nvPr/>
        </p:nvCxnSpPr>
        <p:spPr>
          <a:xfrm>
            <a:off x="3089144" y="1702117"/>
            <a:ext cx="2851834" cy="540406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23"/>
          <p:cNvSpPr/>
          <p:nvPr/>
        </p:nvSpPr>
        <p:spPr>
          <a:xfrm>
            <a:off x="4291099" y="2213322"/>
            <a:ext cx="16701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hasOutput</a:t>
            </a:r>
            <a:r>
              <a:rPr lang="en-GB" sz="1200" dirty="0" smtClean="0">
                <a:latin typeface="Arial"/>
                <a:cs typeface="Arial"/>
              </a:rPr>
              <a:t> only, some</a:t>
            </a:r>
            <a:endParaRPr lang="en-GB" sz="1200" dirty="0"/>
          </a:p>
        </p:txBody>
      </p:sp>
      <p:sp>
        <p:nvSpPr>
          <p:cNvPr id="29" name="Rectángulo redondeado 28"/>
          <p:cNvSpPr/>
          <p:nvPr/>
        </p:nvSpPr>
        <p:spPr>
          <a:xfrm>
            <a:off x="5215181" y="769219"/>
            <a:ext cx="1060966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Parameter</a:t>
            </a:r>
            <a:endParaRPr lang="en-GB" sz="1400" dirty="0">
              <a:latin typeface="Arial"/>
              <a:cs typeface="Arial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4826115" y="1473350"/>
            <a:ext cx="612215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Input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32" name="Conector curvado 10"/>
          <p:cNvCxnSpPr>
            <a:stCxn id="31" idx="0"/>
            <a:endCxn id="29" idx="2"/>
          </p:cNvCxnSpPr>
          <p:nvPr/>
        </p:nvCxnSpPr>
        <p:spPr>
          <a:xfrm rot="5400000" flipH="1" flipV="1">
            <a:off x="5257137" y="984824"/>
            <a:ext cx="363612" cy="613441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ángulo redondeado 60"/>
          <p:cNvSpPr/>
          <p:nvPr/>
        </p:nvSpPr>
        <p:spPr>
          <a:xfrm>
            <a:off x="3031291" y="3395249"/>
            <a:ext cx="677585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Event</a:t>
            </a:r>
            <a:endParaRPr lang="en-GB" sz="1400" dirty="0">
              <a:latin typeface="Arial"/>
              <a:cs typeface="Arial"/>
            </a:endParaRPr>
          </a:p>
        </p:txBody>
      </p:sp>
      <p:sp>
        <p:nvSpPr>
          <p:cNvPr id="68" name="Rectángulo redondeado 67"/>
          <p:cNvSpPr/>
          <p:nvPr/>
        </p:nvSpPr>
        <p:spPr>
          <a:xfrm>
            <a:off x="2783403" y="5162863"/>
            <a:ext cx="1174949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Observation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70" name="Conector curvado 10"/>
          <p:cNvCxnSpPr>
            <a:stCxn id="68" idx="0"/>
            <a:endCxn id="61" idx="2"/>
          </p:cNvCxnSpPr>
          <p:nvPr/>
        </p:nvCxnSpPr>
        <p:spPr>
          <a:xfrm rot="16200000" flipV="1">
            <a:off x="2656934" y="4448919"/>
            <a:ext cx="1427095" cy="794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ángulo redondeado 76"/>
          <p:cNvSpPr/>
          <p:nvPr/>
        </p:nvSpPr>
        <p:spPr>
          <a:xfrm>
            <a:off x="7741187" y="4940923"/>
            <a:ext cx="791215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Sensor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78" name="Conector curvado 77"/>
          <p:cNvCxnSpPr>
            <a:stCxn id="68" idx="3"/>
            <a:endCxn id="77" idx="1"/>
          </p:cNvCxnSpPr>
          <p:nvPr/>
        </p:nvCxnSpPr>
        <p:spPr>
          <a:xfrm flipV="1">
            <a:off x="3958352" y="5111183"/>
            <a:ext cx="3782835" cy="221940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ángulo 78"/>
          <p:cNvSpPr/>
          <p:nvPr/>
        </p:nvSpPr>
        <p:spPr>
          <a:xfrm>
            <a:off x="6249372" y="4832903"/>
            <a:ext cx="12026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latin typeface="Arial"/>
                <a:cs typeface="Arial"/>
              </a:rPr>
              <a:t>procedure only</a:t>
            </a:r>
            <a:endParaRPr lang="en-GB" sz="1200" dirty="0"/>
          </a:p>
        </p:txBody>
      </p:sp>
      <p:sp>
        <p:nvSpPr>
          <p:cNvPr id="82" name="Rectángulo redondeado 81"/>
          <p:cNvSpPr/>
          <p:nvPr/>
        </p:nvSpPr>
        <p:spPr>
          <a:xfrm>
            <a:off x="5958106" y="3224989"/>
            <a:ext cx="834479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Feature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83" name="Conector curvado 82"/>
          <p:cNvCxnSpPr>
            <a:stCxn id="68" idx="3"/>
            <a:endCxn id="82" idx="1"/>
          </p:cNvCxnSpPr>
          <p:nvPr/>
        </p:nvCxnSpPr>
        <p:spPr>
          <a:xfrm flipV="1">
            <a:off x="3958352" y="3395249"/>
            <a:ext cx="1999754" cy="1937874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ángulo 83"/>
          <p:cNvSpPr/>
          <p:nvPr/>
        </p:nvSpPr>
        <p:spPr>
          <a:xfrm>
            <a:off x="3349653" y="4356354"/>
            <a:ext cx="16644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featureOfInterest</a:t>
            </a:r>
            <a:r>
              <a:rPr lang="en-GB" sz="1200" dirty="0" smtClean="0">
                <a:latin typeface="Arial"/>
                <a:cs typeface="Arial"/>
              </a:rPr>
              <a:t> only</a:t>
            </a:r>
            <a:endParaRPr lang="en-GB" sz="1200" dirty="0"/>
          </a:p>
        </p:txBody>
      </p:sp>
      <p:sp>
        <p:nvSpPr>
          <p:cNvPr id="85" name="Rectángulo redondeado 84"/>
          <p:cNvSpPr/>
          <p:nvPr/>
        </p:nvSpPr>
        <p:spPr>
          <a:xfrm>
            <a:off x="7574719" y="5902910"/>
            <a:ext cx="1124150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err="1" smtClean="0">
                <a:latin typeface="Arial"/>
                <a:cs typeface="Arial"/>
              </a:rPr>
              <a:t>ValueThing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86" name="Conector curvado 85"/>
          <p:cNvCxnSpPr>
            <a:stCxn id="68" idx="3"/>
            <a:endCxn id="85" idx="1"/>
          </p:cNvCxnSpPr>
          <p:nvPr/>
        </p:nvCxnSpPr>
        <p:spPr>
          <a:xfrm>
            <a:off x="3958352" y="5333123"/>
            <a:ext cx="3616367" cy="740047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ángulo 86"/>
          <p:cNvSpPr/>
          <p:nvPr/>
        </p:nvSpPr>
        <p:spPr>
          <a:xfrm>
            <a:off x="5714488" y="5550850"/>
            <a:ext cx="17415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observationResult</a:t>
            </a:r>
            <a:r>
              <a:rPr lang="en-GB" sz="1200" dirty="0" smtClean="0">
                <a:latin typeface="Arial"/>
                <a:cs typeface="Arial"/>
              </a:rPr>
              <a:t> only</a:t>
            </a:r>
            <a:endParaRPr lang="en-GB" sz="1200" dirty="0"/>
          </a:p>
        </p:txBody>
      </p:sp>
      <p:sp>
        <p:nvSpPr>
          <p:cNvPr id="52" name="Rectángulo redondeado 51"/>
          <p:cNvSpPr/>
          <p:nvPr/>
        </p:nvSpPr>
        <p:spPr>
          <a:xfrm>
            <a:off x="5940978" y="2072263"/>
            <a:ext cx="751619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Output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53" name="Conector curvado 10"/>
          <p:cNvCxnSpPr>
            <a:stCxn id="52" idx="0"/>
            <a:endCxn id="29" idx="2"/>
          </p:cNvCxnSpPr>
          <p:nvPr/>
        </p:nvCxnSpPr>
        <p:spPr>
          <a:xfrm rot="16200000" flipV="1">
            <a:off x="5549964" y="1305439"/>
            <a:ext cx="962525" cy="571124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ángulo redondeado 95"/>
          <p:cNvSpPr/>
          <p:nvPr/>
        </p:nvSpPr>
        <p:spPr>
          <a:xfrm>
            <a:off x="7594048" y="3767738"/>
            <a:ext cx="902613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Property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98" name="Conector curvado 97"/>
          <p:cNvCxnSpPr>
            <a:stCxn id="68" idx="3"/>
            <a:endCxn id="96" idx="1"/>
          </p:cNvCxnSpPr>
          <p:nvPr/>
        </p:nvCxnSpPr>
        <p:spPr>
          <a:xfrm flipV="1">
            <a:off x="3958352" y="3937998"/>
            <a:ext cx="3635696" cy="1395125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ángulo 98"/>
          <p:cNvSpPr/>
          <p:nvPr/>
        </p:nvSpPr>
        <p:spPr>
          <a:xfrm>
            <a:off x="5728641" y="4427534"/>
            <a:ext cx="17243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observedProperty</a:t>
            </a:r>
            <a:r>
              <a:rPr lang="en-GB" sz="1200" dirty="0" smtClean="0">
                <a:latin typeface="Arial"/>
                <a:cs typeface="Arial"/>
              </a:rPr>
              <a:t> only</a:t>
            </a:r>
            <a:endParaRPr lang="en-GB" sz="1200" dirty="0"/>
          </a:p>
        </p:txBody>
      </p:sp>
      <p:cxnSp>
        <p:nvCxnSpPr>
          <p:cNvPr id="103" name="Conector curvado 102"/>
          <p:cNvCxnSpPr>
            <a:stCxn id="68" idx="1"/>
          </p:cNvCxnSpPr>
          <p:nvPr/>
        </p:nvCxnSpPr>
        <p:spPr>
          <a:xfrm rot="10800000">
            <a:off x="1473201" y="5109903"/>
            <a:ext cx="1310202" cy="223221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ángulo 103"/>
          <p:cNvSpPr/>
          <p:nvPr/>
        </p:nvSpPr>
        <p:spPr>
          <a:xfrm>
            <a:off x="593645" y="4761693"/>
            <a:ext cx="16216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qualityOfObservation</a:t>
            </a:r>
            <a:endParaRPr lang="en-GB" sz="1200" dirty="0"/>
          </a:p>
        </p:txBody>
      </p:sp>
      <p:cxnSp>
        <p:nvCxnSpPr>
          <p:cNvPr id="107" name="Conector curvado 106"/>
          <p:cNvCxnSpPr>
            <a:stCxn id="68" idx="1"/>
          </p:cNvCxnSpPr>
          <p:nvPr/>
        </p:nvCxnSpPr>
        <p:spPr>
          <a:xfrm rot="10800000" flipV="1">
            <a:off x="1473201" y="5333122"/>
            <a:ext cx="1310203" cy="217727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ángulo 107"/>
          <p:cNvSpPr/>
          <p:nvPr/>
        </p:nvSpPr>
        <p:spPr>
          <a:xfrm>
            <a:off x="257240" y="5194622"/>
            <a:ext cx="19580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observationSamplingTime</a:t>
            </a:r>
            <a:endParaRPr lang="en-GB" sz="1200" dirty="0"/>
          </a:p>
        </p:txBody>
      </p:sp>
      <p:cxnSp>
        <p:nvCxnSpPr>
          <p:cNvPr id="110" name="Conector curvado 109"/>
          <p:cNvCxnSpPr>
            <a:stCxn id="68" idx="1"/>
          </p:cNvCxnSpPr>
          <p:nvPr/>
        </p:nvCxnSpPr>
        <p:spPr>
          <a:xfrm rot="10800000" flipV="1">
            <a:off x="1473201" y="5333122"/>
            <a:ext cx="1310203" cy="679087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ángulo 110"/>
          <p:cNvSpPr/>
          <p:nvPr/>
        </p:nvSpPr>
        <p:spPr>
          <a:xfrm>
            <a:off x="247080" y="5606443"/>
            <a:ext cx="17527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observationResultTime</a:t>
            </a:r>
            <a:endParaRPr lang="en-GB" sz="1200" dirty="0"/>
          </a:p>
        </p:txBody>
      </p:sp>
      <p:cxnSp>
        <p:nvCxnSpPr>
          <p:cNvPr id="119" name="Conector curvado 118"/>
          <p:cNvCxnSpPr>
            <a:stCxn id="82" idx="3"/>
            <a:endCxn id="96" idx="0"/>
          </p:cNvCxnSpPr>
          <p:nvPr/>
        </p:nvCxnSpPr>
        <p:spPr>
          <a:xfrm>
            <a:off x="6792585" y="3395249"/>
            <a:ext cx="1252770" cy="372489"/>
          </a:xfrm>
          <a:prstGeom prst="curvedConnector2">
            <a:avLst/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ángulo 119"/>
          <p:cNvSpPr/>
          <p:nvPr/>
        </p:nvSpPr>
        <p:spPr>
          <a:xfrm>
            <a:off x="6743230" y="3118250"/>
            <a:ext cx="14647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hasProperty</a:t>
            </a:r>
            <a:r>
              <a:rPr lang="en-GB" sz="1200" dirty="0" smtClean="0">
                <a:latin typeface="Arial"/>
                <a:cs typeface="Arial"/>
              </a:rPr>
              <a:t> some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ángulo 111"/>
          <p:cNvSpPr/>
          <p:nvPr/>
        </p:nvSpPr>
        <p:spPr>
          <a:xfrm>
            <a:off x="79125" y="5440055"/>
            <a:ext cx="1110249" cy="93636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1000" i="1" dirty="0" smtClean="0">
                <a:solidFill>
                  <a:schemeClr val="tx1"/>
                </a:solidFill>
                <a:latin typeface="Arial"/>
                <a:cs typeface="Arial"/>
              </a:rPr>
              <a:t>Communication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3" name="Rectángulo 102"/>
          <p:cNvSpPr/>
          <p:nvPr/>
        </p:nvSpPr>
        <p:spPr>
          <a:xfrm>
            <a:off x="3711909" y="3665986"/>
            <a:ext cx="1313449" cy="64933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1000" i="1" dirty="0" err="1" smtClean="0">
                <a:solidFill>
                  <a:schemeClr val="tx1"/>
                </a:solidFill>
                <a:latin typeface="Arial"/>
                <a:cs typeface="Arial"/>
              </a:rPr>
              <a:t>ConstraintBlock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2" name="Rectángulo 101"/>
          <p:cNvSpPr/>
          <p:nvPr/>
        </p:nvSpPr>
        <p:spPr>
          <a:xfrm>
            <a:off x="6824915" y="3665986"/>
            <a:ext cx="1313449" cy="64933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1000" i="1" dirty="0" smtClean="0">
                <a:solidFill>
                  <a:schemeClr val="tx1"/>
                </a:solidFill>
                <a:latin typeface="Arial"/>
                <a:cs typeface="Arial"/>
              </a:rPr>
              <a:t>Upper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0" name="Rectángulo 99"/>
          <p:cNvSpPr/>
          <p:nvPr/>
        </p:nvSpPr>
        <p:spPr>
          <a:xfrm>
            <a:off x="1270654" y="4406761"/>
            <a:ext cx="7812385" cy="23830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1000" i="1" dirty="0" err="1" smtClean="0">
                <a:solidFill>
                  <a:schemeClr val="tx1"/>
                </a:solidFill>
                <a:latin typeface="Arial"/>
                <a:cs typeface="Arial"/>
              </a:rPr>
              <a:t>MeasuringCapability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6584990" y="143008"/>
            <a:ext cx="2191377" cy="31894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1000" i="1" dirty="0" err="1" smtClean="0">
                <a:solidFill>
                  <a:schemeClr val="tx1"/>
                </a:solidFill>
                <a:latin typeface="Arial"/>
                <a:cs typeface="Arial"/>
              </a:rPr>
              <a:t>EnergyRestriction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311585" y="143007"/>
            <a:ext cx="6195755" cy="318947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1000" i="1" dirty="0" err="1" smtClean="0">
                <a:solidFill>
                  <a:schemeClr val="tx1"/>
                </a:solidFill>
                <a:latin typeface="Arial"/>
                <a:cs typeface="Arial"/>
              </a:rPr>
              <a:t>OperatingRestriction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351726" y="712187"/>
            <a:ext cx="1531227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err="1" smtClean="0">
                <a:latin typeface="Arial"/>
                <a:cs typeface="Arial"/>
              </a:rPr>
              <a:t>OperatingRange</a:t>
            </a:r>
            <a:endParaRPr lang="en-GB" sz="1400" dirty="0">
              <a:latin typeface="Arial"/>
              <a:cs typeface="Arial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3324024" y="371668"/>
            <a:ext cx="1691526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err="1" smtClean="0">
                <a:latin typeface="Arial"/>
                <a:cs typeface="Arial"/>
              </a:rPr>
              <a:t>OperatingProperty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4" name="Conector curvado 3"/>
          <p:cNvCxnSpPr>
            <a:stCxn id="2" idx="3"/>
            <a:endCxn id="3" idx="1"/>
          </p:cNvCxnSpPr>
          <p:nvPr/>
        </p:nvCxnSpPr>
        <p:spPr>
          <a:xfrm flipV="1">
            <a:off x="1882953" y="541928"/>
            <a:ext cx="1441071" cy="340519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4"/>
          <p:cNvSpPr/>
          <p:nvPr/>
        </p:nvSpPr>
        <p:spPr>
          <a:xfrm>
            <a:off x="1270655" y="244609"/>
            <a:ext cx="20838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hasOperationCondition</a:t>
            </a:r>
            <a:r>
              <a:rPr lang="en-GB" sz="1200" dirty="0" smtClean="0">
                <a:latin typeface="Arial"/>
                <a:cs typeface="Arial"/>
              </a:rPr>
              <a:t> only</a:t>
            </a:r>
            <a:endParaRPr lang="en-GB" sz="12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1388052" y="1262580"/>
            <a:ext cx="2840801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err="1" smtClean="0">
                <a:latin typeface="Arial"/>
                <a:cs typeface="Arial"/>
              </a:rPr>
              <a:t>EnvironmentalOperatingProperty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7" name="Conector curvado 10"/>
          <p:cNvCxnSpPr>
            <a:stCxn id="6" idx="0"/>
            <a:endCxn id="3" idx="2"/>
          </p:cNvCxnSpPr>
          <p:nvPr/>
        </p:nvCxnSpPr>
        <p:spPr>
          <a:xfrm rot="5400000" flipH="1" flipV="1">
            <a:off x="3213924" y="306717"/>
            <a:ext cx="550393" cy="1361334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redondeado 8"/>
          <p:cNvSpPr/>
          <p:nvPr/>
        </p:nvSpPr>
        <p:spPr>
          <a:xfrm>
            <a:off x="4423416" y="1262580"/>
            <a:ext cx="1980325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err="1" smtClean="0">
                <a:latin typeface="Arial"/>
                <a:cs typeface="Arial"/>
              </a:rPr>
              <a:t>MaintenanceSchedule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10" name="Conector curvado 10"/>
          <p:cNvCxnSpPr>
            <a:stCxn id="9" idx="0"/>
            <a:endCxn id="3" idx="2"/>
          </p:cNvCxnSpPr>
          <p:nvPr/>
        </p:nvCxnSpPr>
        <p:spPr>
          <a:xfrm rot="16200000" flipV="1">
            <a:off x="4516487" y="365488"/>
            <a:ext cx="550393" cy="1243792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redondeado 15"/>
          <p:cNvSpPr/>
          <p:nvPr/>
        </p:nvSpPr>
        <p:spPr>
          <a:xfrm>
            <a:off x="428131" y="2324837"/>
            <a:ext cx="1378422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err="1" smtClean="0">
                <a:latin typeface="Arial"/>
                <a:cs typeface="Arial"/>
              </a:rPr>
              <a:t>SurvivalRange</a:t>
            </a:r>
            <a:endParaRPr lang="en-GB" sz="1400" dirty="0">
              <a:latin typeface="Arial"/>
              <a:cs typeface="Arial"/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3395923" y="1984318"/>
            <a:ext cx="1547733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err="1" smtClean="0">
                <a:latin typeface="Arial"/>
                <a:cs typeface="Arial"/>
              </a:rPr>
              <a:t>SurvivalProperty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18" name="Conector curvado 17"/>
          <p:cNvCxnSpPr>
            <a:stCxn id="16" idx="3"/>
            <a:endCxn id="17" idx="1"/>
          </p:cNvCxnSpPr>
          <p:nvPr/>
        </p:nvCxnSpPr>
        <p:spPr>
          <a:xfrm flipV="1">
            <a:off x="1806553" y="2154578"/>
            <a:ext cx="1589370" cy="340519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18"/>
          <p:cNvSpPr/>
          <p:nvPr/>
        </p:nvSpPr>
        <p:spPr>
          <a:xfrm>
            <a:off x="1458036" y="1857259"/>
            <a:ext cx="19553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hasSurvivalCondition</a:t>
            </a:r>
            <a:r>
              <a:rPr lang="en-GB" sz="1200" dirty="0" smtClean="0">
                <a:latin typeface="Arial"/>
                <a:cs typeface="Arial"/>
              </a:rPr>
              <a:t> only</a:t>
            </a:r>
            <a:endParaRPr lang="en-GB" sz="1200" dirty="0"/>
          </a:p>
        </p:txBody>
      </p:sp>
      <p:sp>
        <p:nvSpPr>
          <p:cNvPr id="20" name="Rectángulo redondeado 19"/>
          <p:cNvSpPr/>
          <p:nvPr/>
        </p:nvSpPr>
        <p:spPr>
          <a:xfrm>
            <a:off x="1965422" y="2864819"/>
            <a:ext cx="2685425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err="1" smtClean="0">
                <a:latin typeface="Arial"/>
                <a:cs typeface="Arial"/>
              </a:rPr>
              <a:t>EnvironmentalSurvivalProperty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21" name="Conector curvado 10"/>
          <p:cNvCxnSpPr>
            <a:stCxn id="20" idx="0"/>
            <a:endCxn id="17" idx="2"/>
          </p:cNvCxnSpPr>
          <p:nvPr/>
        </p:nvCxnSpPr>
        <p:spPr>
          <a:xfrm rot="5400000" flipH="1" flipV="1">
            <a:off x="3468971" y="2164001"/>
            <a:ext cx="539982" cy="861655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redondeado 21"/>
          <p:cNvSpPr/>
          <p:nvPr/>
        </p:nvSpPr>
        <p:spPr>
          <a:xfrm>
            <a:off x="4860550" y="2864819"/>
            <a:ext cx="1439186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err="1" smtClean="0">
                <a:latin typeface="Arial"/>
                <a:cs typeface="Arial"/>
              </a:rPr>
              <a:t>SystemLifetime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23" name="Conector curvado 10"/>
          <p:cNvCxnSpPr>
            <a:stCxn id="22" idx="0"/>
            <a:endCxn id="17" idx="2"/>
          </p:cNvCxnSpPr>
          <p:nvPr/>
        </p:nvCxnSpPr>
        <p:spPr>
          <a:xfrm rot="16200000" flipV="1">
            <a:off x="4604976" y="1889651"/>
            <a:ext cx="539982" cy="1410353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redondeado 24"/>
          <p:cNvSpPr/>
          <p:nvPr/>
        </p:nvSpPr>
        <p:spPr>
          <a:xfrm>
            <a:off x="6983840" y="2864820"/>
            <a:ext cx="1408804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err="1" smtClean="0">
                <a:latin typeface="Arial"/>
                <a:cs typeface="Arial"/>
              </a:rPr>
              <a:t>BatteryLifetime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26" name="Conector curvado 10"/>
          <p:cNvCxnSpPr>
            <a:stCxn id="25" idx="0"/>
            <a:endCxn id="17" idx="2"/>
          </p:cNvCxnSpPr>
          <p:nvPr/>
        </p:nvCxnSpPr>
        <p:spPr>
          <a:xfrm rot="16200000" flipV="1">
            <a:off x="5659025" y="835603"/>
            <a:ext cx="539983" cy="3518452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redondeado 26"/>
          <p:cNvSpPr/>
          <p:nvPr/>
        </p:nvSpPr>
        <p:spPr>
          <a:xfrm>
            <a:off x="6672986" y="1262580"/>
            <a:ext cx="2030512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err="1" smtClean="0">
                <a:latin typeface="Arial"/>
                <a:cs typeface="Arial"/>
              </a:rPr>
              <a:t>OperatingPowerRange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28" name="Conector curvado 10"/>
          <p:cNvCxnSpPr>
            <a:stCxn id="27" idx="0"/>
            <a:endCxn id="3" idx="2"/>
          </p:cNvCxnSpPr>
          <p:nvPr/>
        </p:nvCxnSpPr>
        <p:spPr>
          <a:xfrm rot="16200000" flipV="1">
            <a:off x="5653819" y="-771844"/>
            <a:ext cx="550393" cy="3518455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ángulo redondeado 31"/>
          <p:cNvSpPr/>
          <p:nvPr/>
        </p:nvSpPr>
        <p:spPr>
          <a:xfrm>
            <a:off x="1388052" y="4714240"/>
            <a:ext cx="2102763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err="1" smtClean="0">
                <a:latin typeface="Arial"/>
                <a:cs typeface="Arial"/>
              </a:rPr>
              <a:t>MeasurementCapability</a:t>
            </a:r>
            <a:endParaRPr lang="en-GB" sz="1400" dirty="0">
              <a:latin typeface="Arial"/>
              <a:cs typeface="Arial"/>
            </a:endParaRPr>
          </a:p>
        </p:txBody>
      </p:sp>
      <p:sp>
        <p:nvSpPr>
          <p:cNvPr id="33" name="Rectángulo redondeado 32"/>
          <p:cNvSpPr/>
          <p:nvPr/>
        </p:nvSpPr>
        <p:spPr>
          <a:xfrm>
            <a:off x="4677670" y="5054759"/>
            <a:ext cx="1999178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err="1" smtClean="0">
                <a:latin typeface="Arial"/>
                <a:cs typeface="Arial"/>
              </a:rPr>
              <a:t>MeasurementProperty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34" name="Conector curvado 33"/>
          <p:cNvCxnSpPr>
            <a:stCxn id="32" idx="3"/>
            <a:endCxn id="33" idx="1"/>
          </p:cNvCxnSpPr>
          <p:nvPr/>
        </p:nvCxnSpPr>
        <p:spPr>
          <a:xfrm>
            <a:off x="3490815" y="4884500"/>
            <a:ext cx="1186855" cy="340519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34"/>
          <p:cNvSpPr/>
          <p:nvPr/>
        </p:nvSpPr>
        <p:spPr>
          <a:xfrm>
            <a:off x="1872982" y="5163055"/>
            <a:ext cx="26823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measurementPropertyCondition</a:t>
            </a:r>
            <a:r>
              <a:rPr lang="en-GB" sz="1200" dirty="0" smtClean="0">
                <a:latin typeface="Arial"/>
                <a:cs typeface="Arial"/>
              </a:rPr>
              <a:t> only</a:t>
            </a:r>
            <a:endParaRPr lang="en-GB" sz="1200" dirty="0"/>
          </a:p>
        </p:txBody>
      </p:sp>
      <p:sp>
        <p:nvSpPr>
          <p:cNvPr id="38" name="Rectángulo redondeado 37"/>
          <p:cNvSpPr/>
          <p:nvPr/>
        </p:nvSpPr>
        <p:spPr>
          <a:xfrm>
            <a:off x="7042608" y="3887102"/>
            <a:ext cx="902613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Property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39" name="Conector curvado 38"/>
          <p:cNvCxnSpPr>
            <a:stCxn id="32" idx="3"/>
            <a:endCxn id="38" idx="1"/>
          </p:cNvCxnSpPr>
          <p:nvPr/>
        </p:nvCxnSpPr>
        <p:spPr>
          <a:xfrm flipV="1">
            <a:off x="3490815" y="4057362"/>
            <a:ext cx="3551793" cy="827138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ángulo 39"/>
          <p:cNvSpPr/>
          <p:nvPr/>
        </p:nvSpPr>
        <p:spPr>
          <a:xfrm>
            <a:off x="5241337" y="4355961"/>
            <a:ext cx="127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forProperty</a:t>
            </a:r>
            <a:r>
              <a:rPr lang="en-GB" sz="1200" dirty="0" smtClean="0">
                <a:latin typeface="Arial"/>
                <a:cs typeface="Arial"/>
              </a:rPr>
              <a:t> only</a:t>
            </a:r>
            <a:endParaRPr lang="en-GB" sz="1200" dirty="0"/>
          </a:p>
        </p:txBody>
      </p:sp>
      <p:sp>
        <p:nvSpPr>
          <p:cNvPr id="42" name="Rectángulo redondeado 41"/>
          <p:cNvSpPr/>
          <p:nvPr/>
        </p:nvSpPr>
        <p:spPr>
          <a:xfrm>
            <a:off x="3882399" y="3887102"/>
            <a:ext cx="970591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Condition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43" name="Conector curvado 42"/>
          <p:cNvCxnSpPr>
            <a:stCxn id="32" idx="3"/>
            <a:endCxn id="42" idx="1"/>
          </p:cNvCxnSpPr>
          <p:nvPr/>
        </p:nvCxnSpPr>
        <p:spPr>
          <a:xfrm flipV="1">
            <a:off x="3490815" y="4057362"/>
            <a:ext cx="391584" cy="827138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ángulo 43"/>
          <p:cNvSpPr/>
          <p:nvPr/>
        </p:nvSpPr>
        <p:spPr>
          <a:xfrm>
            <a:off x="3672298" y="4355961"/>
            <a:ext cx="12796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inCondition</a:t>
            </a:r>
            <a:r>
              <a:rPr lang="en-GB" sz="1200" dirty="0" smtClean="0">
                <a:latin typeface="Arial"/>
                <a:cs typeface="Arial"/>
              </a:rPr>
              <a:t> only</a:t>
            </a:r>
            <a:endParaRPr lang="en-GB" sz="1200" dirty="0"/>
          </a:p>
        </p:txBody>
      </p:sp>
      <p:sp>
        <p:nvSpPr>
          <p:cNvPr id="47" name="Rectángulo redondeado 46"/>
          <p:cNvSpPr/>
          <p:nvPr/>
        </p:nvSpPr>
        <p:spPr>
          <a:xfrm>
            <a:off x="2365850" y="5937073"/>
            <a:ext cx="968593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Accuracy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48" name="Conector curvado 10"/>
          <p:cNvCxnSpPr>
            <a:stCxn id="47" idx="0"/>
            <a:endCxn id="33" idx="2"/>
          </p:cNvCxnSpPr>
          <p:nvPr/>
        </p:nvCxnSpPr>
        <p:spPr>
          <a:xfrm rot="5400000" flipH="1" flipV="1">
            <a:off x="3992806" y="4252620"/>
            <a:ext cx="541795" cy="2827112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ángulo redondeado 52"/>
          <p:cNvSpPr/>
          <p:nvPr/>
        </p:nvSpPr>
        <p:spPr>
          <a:xfrm>
            <a:off x="1553240" y="6386575"/>
            <a:ext cx="1351652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err="1" smtClean="0">
                <a:latin typeface="Arial"/>
                <a:cs typeface="Arial"/>
              </a:rPr>
              <a:t>DetectionLimit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54" name="Conector curvado 10"/>
          <p:cNvCxnSpPr>
            <a:stCxn id="53" idx="0"/>
            <a:endCxn id="33" idx="2"/>
          </p:cNvCxnSpPr>
          <p:nvPr/>
        </p:nvCxnSpPr>
        <p:spPr>
          <a:xfrm rot="5400000" flipH="1" flipV="1">
            <a:off x="3457514" y="4166831"/>
            <a:ext cx="991297" cy="3448193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ángulo redondeado 54"/>
          <p:cNvSpPr/>
          <p:nvPr/>
        </p:nvSpPr>
        <p:spPr>
          <a:xfrm>
            <a:off x="3223453" y="6386575"/>
            <a:ext cx="548154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Drift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56" name="Conector curvado 10"/>
          <p:cNvCxnSpPr>
            <a:stCxn id="55" idx="0"/>
            <a:endCxn id="33" idx="2"/>
          </p:cNvCxnSpPr>
          <p:nvPr/>
        </p:nvCxnSpPr>
        <p:spPr>
          <a:xfrm rot="5400000" flipH="1" flipV="1">
            <a:off x="4091746" y="4801063"/>
            <a:ext cx="991297" cy="2179729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redondeado 56"/>
          <p:cNvSpPr/>
          <p:nvPr/>
        </p:nvSpPr>
        <p:spPr>
          <a:xfrm>
            <a:off x="6568638" y="5937073"/>
            <a:ext cx="1074162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Frequency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58" name="Conector curvado 10"/>
          <p:cNvCxnSpPr>
            <a:stCxn id="57" idx="0"/>
            <a:endCxn id="33" idx="2"/>
          </p:cNvCxnSpPr>
          <p:nvPr/>
        </p:nvCxnSpPr>
        <p:spPr>
          <a:xfrm rot="16200000" flipV="1">
            <a:off x="6120592" y="4951946"/>
            <a:ext cx="541795" cy="1428460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ángulo redondeado 58"/>
          <p:cNvSpPr/>
          <p:nvPr/>
        </p:nvSpPr>
        <p:spPr>
          <a:xfrm>
            <a:off x="6955484" y="6386575"/>
            <a:ext cx="1828881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err="1" smtClean="0">
                <a:latin typeface="Arial"/>
                <a:cs typeface="Arial"/>
              </a:rPr>
              <a:t>MeasurementRange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60" name="Conector curvado 10"/>
          <p:cNvCxnSpPr>
            <a:stCxn id="59" idx="0"/>
            <a:endCxn id="33" idx="2"/>
          </p:cNvCxnSpPr>
          <p:nvPr/>
        </p:nvCxnSpPr>
        <p:spPr>
          <a:xfrm rot="16200000" flipV="1">
            <a:off x="6277944" y="4794594"/>
            <a:ext cx="991297" cy="2192666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ángulo redondeado 60"/>
          <p:cNvSpPr/>
          <p:nvPr/>
        </p:nvSpPr>
        <p:spPr>
          <a:xfrm>
            <a:off x="8021687" y="5937073"/>
            <a:ext cx="949843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Precision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62" name="Conector curvado 10"/>
          <p:cNvCxnSpPr>
            <a:stCxn id="61" idx="0"/>
            <a:endCxn id="33" idx="2"/>
          </p:cNvCxnSpPr>
          <p:nvPr/>
        </p:nvCxnSpPr>
        <p:spPr>
          <a:xfrm rot="16200000" flipV="1">
            <a:off x="6816037" y="4256501"/>
            <a:ext cx="541795" cy="2819350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ángulo redondeado 67"/>
          <p:cNvSpPr/>
          <p:nvPr/>
        </p:nvSpPr>
        <p:spPr>
          <a:xfrm>
            <a:off x="3713329" y="5937073"/>
            <a:ext cx="1062963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Resolution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69" name="Conector curvado 10"/>
          <p:cNvCxnSpPr>
            <a:stCxn id="68" idx="0"/>
            <a:endCxn id="33" idx="2"/>
          </p:cNvCxnSpPr>
          <p:nvPr/>
        </p:nvCxnSpPr>
        <p:spPr>
          <a:xfrm rot="5400000" flipH="1" flipV="1">
            <a:off x="4690138" y="4949952"/>
            <a:ext cx="541795" cy="1432448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ángulo redondeado 69"/>
          <p:cNvSpPr/>
          <p:nvPr/>
        </p:nvSpPr>
        <p:spPr>
          <a:xfrm>
            <a:off x="4251490" y="6386575"/>
            <a:ext cx="1412200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err="1" smtClean="0">
                <a:latin typeface="Arial"/>
                <a:cs typeface="Arial"/>
              </a:rPr>
              <a:t>ResponseTime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71" name="Conector curvado 10"/>
          <p:cNvCxnSpPr>
            <a:stCxn id="70" idx="0"/>
            <a:endCxn id="33" idx="2"/>
          </p:cNvCxnSpPr>
          <p:nvPr/>
        </p:nvCxnSpPr>
        <p:spPr>
          <a:xfrm rot="5400000" flipH="1" flipV="1">
            <a:off x="4821776" y="5531093"/>
            <a:ext cx="991297" cy="719669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ángulo redondeado 71"/>
          <p:cNvSpPr/>
          <p:nvPr/>
        </p:nvSpPr>
        <p:spPr>
          <a:xfrm>
            <a:off x="5165588" y="5937073"/>
            <a:ext cx="1034574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Selectivity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73" name="Conector curvado 10"/>
          <p:cNvCxnSpPr>
            <a:stCxn id="72" idx="0"/>
            <a:endCxn id="33" idx="2"/>
          </p:cNvCxnSpPr>
          <p:nvPr/>
        </p:nvCxnSpPr>
        <p:spPr>
          <a:xfrm rot="16200000" flipV="1">
            <a:off x="5409170" y="5663368"/>
            <a:ext cx="541795" cy="5616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ángulo redondeado 73"/>
          <p:cNvSpPr/>
          <p:nvPr/>
        </p:nvSpPr>
        <p:spPr>
          <a:xfrm>
            <a:off x="5857212" y="6386575"/>
            <a:ext cx="1034574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Sensitivity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75" name="Conector curvado 10"/>
          <p:cNvCxnSpPr>
            <a:stCxn id="74" idx="0"/>
            <a:endCxn id="33" idx="2"/>
          </p:cNvCxnSpPr>
          <p:nvPr/>
        </p:nvCxnSpPr>
        <p:spPr>
          <a:xfrm rot="16200000" flipV="1">
            <a:off x="5530231" y="5542307"/>
            <a:ext cx="991297" cy="697240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ángulo redondeado 103"/>
          <p:cNvSpPr/>
          <p:nvPr/>
        </p:nvSpPr>
        <p:spPr>
          <a:xfrm>
            <a:off x="174572" y="5937072"/>
            <a:ext cx="857816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Latency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105" name="Conector curvado 10"/>
          <p:cNvCxnSpPr>
            <a:stCxn id="104" idx="0"/>
            <a:endCxn id="33" idx="2"/>
          </p:cNvCxnSpPr>
          <p:nvPr/>
        </p:nvCxnSpPr>
        <p:spPr>
          <a:xfrm rot="5400000" flipH="1" flipV="1">
            <a:off x="2869472" y="3129286"/>
            <a:ext cx="541794" cy="5073779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165</Words>
  <Application>Microsoft Macintosh PowerPoint</Application>
  <PresentationFormat>Presentación en pantalla (4:3)</PresentationFormat>
  <Paragraphs>109</Paragraphs>
  <Slides>4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Legend</vt:lpstr>
      <vt:lpstr>Diapositiva 2</vt:lpstr>
      <vt:lpstr>Diapositiva 3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Legend</dc:title>
  <dc:creator>Raúl García Castro</dc:creator>
  <cp:lastModifiedBy>Raúl García Castro</cp:lastModifiedBy>
  <cp:revision>17</cp:revision>
  <dcterms:created xsi:type="dcterms:W3CDTF">2010-08-25T17:01:06Z</dcterms:created>
  <dcterms:modified xsi:type="dcterms:W3CDTF">2010-08-25T17:09:40Z</dcterms:modified>
</cp:coreProperties>
</file>