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305" r:id="rId2"/>
    <p:sldId id="306" r:id="rId3"/>
    <p:sldId id="307" r:id="rId4"/>
    <p:sldId id="308" r:id="rId5"/>
    <p:sldId id="309" r:id="rId6"/>
    <p:sldId id="310" r:id="rId7"/>
    <p:sldId id="312" r:id="rId8"/>
    <p:sldId id="317" r:id="rId9"/>
    <p:sldId id="318" r:id="rId10"/>
    <p:sldId id="319" r:id="rId11"/>
    <p:sldId id="311" r:id="rId12"/>
    <p:sldId id="320" r:id="rId13"/>
    <p:sldId id="321" r:id="rId14"/>
    <p:sldId id="322" r:id="rId15"/>
    <p:sldId id="323" r:id="rId16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00" autoAdjust="0"/>
    <p:restoredTop sz="97580" autoAdjust="0"/>
  </p:normalViewPr>
  <p:slideViewPr>
    <p:cSldViewPr snapToGrid="0">
      <p:cViewPr varScale="1">
        <p:scale>
          <a:sx n="85" d="100"/>
          <a:sy n="85" d="100"/>
        </p:scale>
        <p:origin x="108" y="8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0" cy="495029"/>
          </a:xfrm>
          <a:prstGeom prst="rect">
            <a:avLst/>
          </a:prstGeom>
        </p:spPr>
        <p:txBody>
          <a:bodyPr vert="horz" lIns="94857" tIns="47428" rIns="94857" bIns="4742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0" cy="495029"/>
          </a:xfrm>
          <a:prstGeom prst="rect">
            <a:avLst/>
          </a:prstGeom>
        </p:spPr>
        <p:txBody>
          <a:bodyPr vert="horz" lIns="94857" tIns="47428" rIns="94857" bIns="47428" rtlCol="0"/>
          <a:lstStyle>
            <a:lvl1pPr algn="r">
              <a:defRPr sz="1300"/>
            </a:lvl1pPr>
          </a:lstStyle>
          <a:p>
            <a:fld id="{3E8BF924-DA88-4FCE-A9BC-EB81A1D4C2A5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7" tIns="47428" rIns="94857" bIns="4742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4857" tIns="47428" rIns="94857" bIns="4742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0" cy="495028"/>
          </a:xfrm>
          <a:prstGeom prst="rect">
            <a:avLst/>
          </a:prstGeom>
        </p:spPr>
        <p:txBody>
          <a:bodyPr vert="horz" lIns="94857" tIns="47428" rIns="94857" bIns="4742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0" cy="495028"/>
          </a:xfrm>
          <a:prstGeom prst="rect">
            <a:avLst/>
          </a:prstGeom>
        </p:spPr>
        <p:txBody>
          <a:bodyPr vert="horz" lIns="94857" tIns="47428" rIns="94857" bIns="47428" rtlCol="0" anchor="b"/>
          <a:lstStyle>
            <a:lvl1pPr algn="r">
              <a:defRPr sz="1300"/>
            </a:lvl1pPr>
          </a:lstStyle>
          <a:p>
            <a:fld id="{510DF555-55E7-40D0-AD3E-E1FBD870FE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674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0DF555-55E7-40D0-AD3E-E1FBD870FEB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759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A03DB-9929-4066-A00A-BAA2F37C2C14}" type="datetime1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09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4A3BD-48D6-4874-A5CC-9B0E0E4EB27D}" type="datetime1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139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EAF88-F4A0-4CFB-AFCE-69B12D2C2D05}" type="datetime1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209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32445-4D46-4F73-B030-377C7394926B}" type="datetime1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3271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63B6D-0659-4DC7-AFD1-A6CEC1CD8DAE}" type="datetime1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173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3C8F1-6317-474A-A4D5-4CA7A04A464D}" type="datetime1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7829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79414-94F7-44C7-B338-D7BD1F1ABE09}" type="datetime1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7946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6FF98-4F39-4112-8B01-2E684E33D6BF}" type="datetime1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824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96CB1-E5B2-4B2A-8DC9-932C94212C99}" type="datetime1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4695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C46F0-948C-42E6-A063-86B5BD453C33}" type="datetime1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2144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8365B-89DD-47E4-912E-F956945BC3CC}" type="datetime1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589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0C184-B8F2-41F8-9ADC-4670C3E05B88}" type="datetime1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567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w3c/wot/issues/34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Issues for TPAC </a:t>
            </a:r>
            <a:r>
              <a:rPr lang="en-US" altLang="ja-JP" dirty="0" err="1" smtClean="0"/>
              <a:t>Plugfest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September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20</a:t>
            </a:r>
            <a:r>
              <a:rPr kumimoji="1" lang="en-US" altLang="ja-JP" baseline="30000" dirty="0" smtClean="0"/>
              <a:t>th</a:t>
            </a:r>
            <a:r>
              <a:rPr kumimoji="1" lang="en-US" altLang="ja-JP" dirty="0" smtClean="0"/>
              <a:t>, 2017</a:t>
            </a:r>
          </a:p>
          <a:p>
            <a:r>
              <a:rPr lang="en-US" altLang="ja-JP" dirty="0" smtClean="0"/>
              <a:t>Ryuichi Matsukura</a:t>
            </a:r>
          </a:p>
          <a:p>
            <a:r>
              <a:rPr kumimoji="1" lang="en-US" altLang="ja-JP" dirty="0" smtClean="0"/>
              <a:t>Fujitsu Laboratories Ltd. / Fujitsu Ltd.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09075" y="5943600"/>
            <a:ext cx="5892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See </a:t>
            </a:r>
            <a:r>
              <a:rPr lang="en-US" altLang="ja-JP" dirty="0" smtClean="0"/>
              <a:t>IG issue #346, </a:t>
            </a:r>
            <a:r>
              <a:rPr lang="en-US" altLang="ja-JP" dirty="0" smtClean="0">
                <a:hlinkClick r:id="rId3"/>
              </a:rPr>
              <a:t>https</a:t>
            </a:r>
            <a:r>
              <a:rPr lang="en-US" altLang="ja-JP" dirty="0">
                <a:hlinkClick r:id="rId3"/>
              </a:rPr>
              <a:t>://</a:t>
            </a:r>
            <a:r>
              <a:rPr lang="en-US" altLang="ja-JP" dirty="0" smtClean="0">
                <a:hlinkClick r:id="rId3"/>
              </a:rPr>
              <a:t>github.com/w3c/wot/issues/346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509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Basic </a:t>
            </a:r>
            <a:r>
              <a:rPr kumimoji="1" lang="en-US" altLang="ja-JP" dirty="0" smtClean="0"/>
              <a:t>sequence diagram (4 of 4)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457200">
              <a:buFont typeface="Wingdings" panose="05000000000000000000" pitchFamily="2" charset="2"/>
              <a:buAutoNum type="arabicParenBoth" startAt="7"/>
            </a:pPr>
            <a:r>
              <a:rPr lang="en-US" altLang="ja-JP" dirty="0" smtClean="0"/>
              <a:t>Delete TD</a:t>
            </a:r>
          </a:p>
          <a:p>
            <a:pPr marL="914400" lvl="1" indent="-457200">
              <a:buAutoNum type="arabicParenBoth" startAt="7"/>
            </a:pPr>
            <a:r>
              <a:rPr lang="en-US" altLang="ja-JP" dirty="0" err="1" smtClean="0"/>
              <a:t>Deauthentication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cxnSp>
        <p:nvCxnSpPr>
          <p:cNvPr id="33" name="直線コネクタ 32"/>
          <p:cNvCxnSpPr/>
          <p:nvPr/>
        </p:nvCxnSpPr>
        <p:spPr>
          <a:xfrm>
            <a:off x="3468344" y="3186363"/>
            <a:ext cx="20577" cy="30646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>
            <a:off x="5449544" y="3180507"/>
            <a:ext cx="2388" cy="30705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H="1">
            <a:off x="7425232" y="3177741"/>
            <a:ext cx="10656" cy="30732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2810561" y="2851774"/>
            <a:ext cx="14302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Servient w/ E</a:t>
            </a:r>
            <a:endParaRPr kumimoji="1" lang="ja-JP" altLang="en-US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709467" y="2849187"/>
            <a:ext cx="155363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Servient w/ CE</a:t>
            </a:r>
            <a:endParaRPr kumimoji="1"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818522" y="2838257"/>
            <a:ext cx="144142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Servient w/ C</a:t>
            </a:r>
            <a:endParaRPr kumimoji="1" lang="ja-JP" altLang="en-US" dirty="0"/>
          </a:p>
        </p:txBody>
      </p:sp>
      <p:cxnSp>
        <p:nvCxnSpPr>
          <p:cNvPr id="36" name="直線矢印コネクタ 35"/>
          <p:cNvCxnSpPr/>
          <p:nvPr/>
        </p:nvCxnSpPr>
        <p:spPr>
          <a:xfrm>
            <a:off x="3478633" y="3638221"/>
            <a:ext cx="197091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3784072" y="3316916"/>
            <a:ext cx="14271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Unregister w/ TD</a:t>
            </a:r>
            <a:endParaRPr kumimoji="1" lang="ja-JP" altLang="en-US" sz="1400" dirty="0"/>
          </a:p>
        </p:txBody>
      </p:sp>
      <p:cxnSp>
        <p:nvCxnSpPr>
          <p:cNvPr id="38" name="直線矢印コネクタ 37"/>
          <p:cNvCxnSpPr/>
          <p:nvPr/>
        </p:nvCxnSpPr>
        <p:spPr>
          <a:xfrm>
            <a:off x="3471882" y="3861421"/>
            <a:ext cx="1970911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3766576" y="3861421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OK</a:t>
            </a:r>
          </a:p>
        </p:txBody>
      </p:sp>
      <p:cxnSp>
        <p:nvCxnSpPr>
          <p:cNvPr id="40" name="直線矢印コネクタ 39"/>
          <p:cNvCxnSpPr/>
          <p:nvPr/>
        </p:nvCxnSpPr>
        <p:spPr>
          <a:xfrm>
            <a:off x="5439255" y="4118065"/>
            <a:ext cx="1970911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5824437" y="3796760"/>
            <a:ext cx="11403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smtClean="0"/>
              <a:t>Delete w/ TD</a:t>
            </a:r>
            <a:endParaRPr kumimoji="1" lang="ja-JP" altLang="en-US" sz="1400" dirty="0"/>
          </a:p>
        </p:txBody>
      </p:sp>
      <p:cxnSp>
        <p:nvCxnSpPr>
          <p:cNvPr id="42" name="直線矢印コネクタ 41"/>
          <p:cNvCxnSpPr/>
          <p:nvPr/>
        </p:nvCxnSpPr>
        <p:spPr>
          <a:xfrm>
            <a:off x="5449544" y="4346945"/>
            <a:ext cx="1970911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テキスト ボックス 42"/>
          <p:cNvSpPr txBox="1"/>
          <p:nvPr/>
        </p:nvSpPr>
        <p:spPr>
          <a:xfrm>
            <a:off x="5823981" y="4346945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OK</a:t>
            </a:r>
          </a:p>
        </p:txBody>
      </p:sp>
      <p:cxnSp>
        <p:nvCxnSpPr>
          <p:cNvPr id="48" name="直線矢印コネクタ 47"/>
          <p:cNvCxnSpPr/>
          <p:nvPr/>
        </p:nvCxnSpPr>
        <p:spPr>
          <a:xfrm>
            <a:off x="3458055" y="5063956"/>
            <a:ext cx="197091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/>
        </p:nvSpPr>
        <p:spPr>
          <a:xfrm>
            <a:off x="3774004" y="4742651"/>
            <a:ext cx="1457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smtClean="0"/>
              <a:t>Deauthentication</a:t>
            </a:r>
            <a:endParaRPr kumimoji="1" lang="ja-JP" altLang="en-US" sz="1400" dirty="0"/>
          </a:p>
        </p:txBody>
      </p:sp>
      <p:cxnSp>
        <p:nvCxnSpPr>
          <p:cNvPr id="50" name="直線矢印コネクタ 49"/>
          <p:cNvCxnSpPr/>
          <p:nvPr/>
        </p:nvCxnSpPr>
        <p:spPr>
          <a:xfrm>
            <a:off x="3468344" y="5292836"/>
            <a:ext cx="1970911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テキスト ボックス 50"/>
          <p:cNvSpPr txBox="1"/>
          <p:nvPr/>
        </p:nvSpPr>
        <p:spPr>
          <a:xfrm>
            <a:off x="3773548" y="5292836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OK</a:t>
            </a:r>
          </a:p>
        </p:txBody>
      </p:sp>
      <p:cxnSp>
        <p:nvCxnSpPr>
          <p:cNvPr id="52" name="直線矢印コネクタ 51"/>
          <p:cNvCxnSpPr/>
          <p:nvPr/>
        </p:nvCxnSpPr>
        <p:spPr>
          <a:xfrm>
            <a:off x="5449544" y="5550215"/>
            <a:ext cx="1970911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52"/>
          <p:cNvSpPr txBox="1"/>
          <p:nvPr/>
        </p:nvSpPr>
        <p:spPr>
          <a:xfrm>
            <a:off x="5824216" y="5228910"/>
            <a:ext cx="1457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smtClean="0"/>
              <a:t>Deauthentication</a:t>
            </a:r>
            <a:endParaRPr kumimoji="1" lang="ja-JP" altLang="en-US" sz="1400" dirty="0"/>
          </a:p>
        </p:txBody>
      </p:sp>
      <p:cxnSp>
        <p:nvCxnSpPr>
          <p:cNvPr id="54" name="直線矢印コネクタ 53"/>
          <p:cNvCxnSpPr/>
          <p:nvPr/>
        </p:nvCxnSpPr>
        <p:spPr>
          <a:xfrm>
            <a:off x="5459833" y="5784775"/>
            <a:ext cx="1970911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/>
          <p:cNvSpPr txBox="1"/>
          <p:nvPr/>
        </p:nvSpPr>
        <p:spPr>
          <a:xfrm>
            <a:off x="5823760" y="5784775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smtClean="0"/>
              <a:t>OK</a:t>
            </a:r>
            <a:endParaRPr kumimoji="1" lang="en-US" altLang="ja-JP" sz="1400" dirty="0" smtClean="0"/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5803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Authentication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IETF </a:t>
            </a:r>
            <a:r>
              <a:rPr kumimoji="1" lang="en-US" altLang="ja-JP" dirty="0" smtClean="0"/>
              <a:t>ACE</a:t>
            </a:r>
          </a:p>
          <a:p>
            <a:r>
              <a:rPr lang="en-US" altLang="ja-JP" dirty="0" smtClean="0"/>
              <a:t>Best practice 8 </a:t>
            </a:r>
            <a:r>
              <a:rPr lang="en-US" altLang="ja-JP" dirty="0" smtClean="0"/>
              <a:t>described in Current Practice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13" name="スライド番号プレースホルダー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6867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Discovery and delivery of TD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480514"/>
            <a:ext cx="7886700" cy="1167023"/>
          </a:xfrm>
        </p:spPr>
        <p:txBody>
          <a:bodyPr>
            <a:normAutofit fontScale="85000" lnSpcReduction="10000"/>
          </a:bodyPr>
          <a:lstStyle/>
          <a:p>
            <a:r>
              <a:rPr lang="en-US" altLang="ja-JP" dirty="0" smtClean="0"/>
              <a:t>2 Diagrams of </a:t>
            </a:r>
            <a:r>
              <a:rPr lang="en-US" altLang="ja-JP" dirty="0" err="1" smtClean="0"/>
              <a:t>PlugFest</a:t>
            </a:r>
            <a:r>
              <a:rPr lang="en-US" altLang="ja-JP" dirty="0" smtClean="0"/>
              <a:t> setting</a:t>
            </a:r>
          </a:p>
          <a:p>
            <a:pPr lvl="1"/>
            <a:r>
              <a:rPr lang="en-US" altLang="ja-JP" dirty="0" smtClean="0"/>
              <a:t>(1) the one in the past and (2) the expected next version at TPAC</a:t>
            </a:r>
          </a:p>
          <a:p>
            <a:r>
              <a:rPr lang="en-US" altLang="ja-JP" dirty="0" smtClean="0"/>
              <a:t>Need for TD management in the future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628649" y="5604969"/>
            <a:ext cx="889297" cy="4877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/>
              <a:t>Servient</a:t>
            </a:r>
          </a:p>
          <a:p>
            <a:pPr algn="ctr"/>
            <a:r>
              <a:rPr lang="en-US" altLang="ja-JP" sz="1600" dirty="0" smtClean="0"/>
              <a:t>(device)</a:t>
            </a:r>
            <a:endParaRPr lang="ja-JP" altLang="en-US" sz="1600" dirty="0"/>
          </a:p>
        </p:txBody>
      </p:sp>
      <p:sp>
        <p:nvSpPr>
          <p:cNvPr id="6" name="正方形/長方形 5"/>
          <p:cNvSpPr/>
          <p:nvPr/>
        </p:nvSpPr>
        <p:spPr>
          <a:xfrm>
            <a:off x="4631266" y="5536752"/>
            <a:ext cx="889297" cy="4877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/>
              <a:t>Servient</a:t>
            </a:r>
          </a:p>
          <a:p>
            <a:pPr algn="ctr"/>
            <a:r>
              <a:rPr lang="en-US" altLang="ja-JP" sz="1600" dirty="0" smtClean="0"/>
              <a:t>(device)</a:t>
            </a:r>
            <a:endParaRPr lang="ja-JP" altLang="en-US" sz="1600" dirty="0"/>
          </a:p>
        </p:txBody>
      </p:sp>
      <p:sp>
        <p:nvSpPr>
          <p:cNvPr id="7" name="正方形/長方形 6"/>
          <p:cNvSpPr/>
          <p:nvPr/>
        </p:nvSpPr>
        <p:spPr>
          <a:xfrm>
            <a:off x="628649" y="3576612"/>
            <a:ext cx="889297" cy="4877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/>
              <a:t>Servient</a:t>
            </a:r>
          </a:p>
          <a:p>
            <a:pPr algn="ctr"/>
            <a:r>
              <a:rPr lang="en-US" altLang="ja-JP" sz="1600" dirty="0" smtClean="0"/>
              <a:t>(app)</a:t>
            </a:r>
            <a:endParaRPr lang="ja-JP" altLang="en-US" sz="1600" dirty="0"/>
          </a:p>
        </p:txBody>
      </p:sp>
      <p:sp>
        <p:nvSpPr>
          <p:cNvPr id="29" name="フッター プレースホルダー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cxnSp>
        <p:nvCxnSpPr>
          <p:cNvPr id="8" name="直線矢印コネクタ 7"/>
          <p:cNvCxnSpPr>
            <a:stCxn id="7" idx="2"/>
            <a:endCxn id="5" idx="0"/>
          </p:cNvCxnSpPr>
          <p:nvPr/>
        </p:nvCxnSpPr>
        <p:spPr>
          <a:xfrm>
            <a:off x="1073298" y="4064396"/>
            <a:ext cx="0" cy="154057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正方形/長方形 20"/>
          <p:cNvSpPr/>
          <p:nvPr/>
        </p:nvSpPr>
        <p:spPr>
          <a:xfrm>
            <a:off x="5170913" y="4522984"/>
            <a:ext cx="889297" cy="4877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1600" dirty="0" smtClean="0"/>
              <a:t>Servient</a:t>
            </a:r>
          </a:p>
          <a:p>
            <a:pPr algn="ctr"/>
            <a:r>
              <a:rPr lang="en-US" altLang="ja-JP" sz="1600" dirty="0" smtClean="0"/>
              <a:t>(gateway)</a:t>
            </a:r>
            <a:endParaRPr lang="ja-JP" altLang="en-US" sz="1600" dirty="0"/>
          </a:p>
        </p:txBody>
      </p:sp>
      <p:sp>
        <p:nvSpPr>
          <p:cNvPr id="22" name="正方形/長方形 21"/>
          <p:cNvSpPr/>
          <p:nvPr/>
        </p:nvSpPr>
        <p:spPr>
          <a:xfrm>
            <a:off x="4631267" y="3498602"/>
            <a:ext cx="889297" cy="4877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/>
              <a:t>Servient</a:t>
            </a:r>
          </a:p>
          <a:p>
            <a:pPr algn="ctr"/>
            <a:r>
              <a:rPr lang="en-US" altLang="ja-JP" sz="1600" dirty="0" smtClean="0"/>
              <a:t>(app)</a:t>
            </a:r>
            <a:endParaRPr lang="ja-JP" altLang="en-US" sz="1600" dirty="0"/>
          </a:p>
        </p:txBody>
      </p:sp>
      <p:cxnSp>
        <p:nvCxnSpPr>
          <p:cNvPr id="23" name="直線矢印コネクタ 22"/>
          <p:cNvCxnSpPr>
            <a:stCxn id="22" idx="2"/>
            <a:endCxn id="21" idx="0"/>
          </p:cNvCxnSpPr>
          <p:nvPr/>
        </p:nvCxnSpPr>
        <p:spPr>
          <a:xfrm>
            <a:off x="5075916" y="3986386"/>
            <a:ext cx="539646" cy="536598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>
            <a:stCxn id="21" idx="2"/>
            <a:endCxn id="6" idx="0"/>
          </p:cNvCxnSpPr>
          <p:nvPr/>
        </p:nvCxnSpPr>
        <p:spPr>
          <a:xfrm flipH="1">
            <a:off x="5075915" y="5010768"/>
            <a:ext cx="539647" cy="525984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/>
          <p:cNvSpPr/>
          <p:nvPr/>
        </p:nvSpPr>
        <p:spPr>
          <a:xfrm>
            <a:off x="5758027" y="5536752"/>
            <a:ext cx="889297" cy="4877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/>
              <a:t>Servient</a:t>
            </a:r>
          </a:p>
          <a:p>
            <a:pPr algn="ctr"/>
            <a:r>
              <a:rPr lang="en-US" altLang="ja-JP" sz="1600" dirty="0" smtClean="0"/>
              <a:t>(device)</a:t>
            </a:r>
            <a:endParaRPr lang="ja-JP" altLang="en-US" sz="1600" dirty="0"/>
          </a:p>
        </p:txBody>
      </p:sp>
      <p:cxnSp>
        <p:nvCxnSpPr>
          <p:cNvPr id="30" name="直線矢印コネクタ 29"/>
          <p:cNvCxnSpPr>
            <a:stCxn id="21" idx="2"/>
            <a:endCxn id="27" idx="0"/>
          </p:cNvCxnSpPr>
          <p:nvPr/>
        </p:nvCxnSpPr>
        <p:spPr>
          <a:xfrm>
            <a:off x="5615562" y="5010768"/>
            <a:ext cx="587114" cy="525984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正方形/長方形 30"/>
          <p:cNvSpPr/>
          <p:nvPr/>
        </p:nvSpPr>
        <p:spPr>
          <a:xfrm>
            <a:off x="5758027" y="3509216"/>
            <a:ext cx="889297" cy="4877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/>
              <a:t>Servient</a:t>
            </a:r>
          </a:p>
          <a:p>
            <a:pPr algn="ctr"/>
            <a:r>
              <a:rPr lang="en-US" altLang="ja-JP" sz="1600" dirty="0" smtClean="0"/>
              <a:t>(app)</a:t>
            </a:r>
            <a:endParaRPr lang="ja-JP" altLang="en-US" sz="1600" dirty="0"/>
          </a:p>
        </p:txBody>
      </p:sp>
      <p:cxnSp>
        <p:nvCxnSpPr>
          <p:cNvPr id="32" name="直線矢印コネクタ 31"/>
          <p:cNvCxnSpPr>
            <a:stCxn id="31" idx="2"/>
            <a:endCxn id="21" idx="0"/>
          </p:cNvCxnSpPr>
          <p:nvPr/>
        </p:nvCxnSpPr>
        <p:spPr>
          <a:xfrm flipH="1">
            <a:off x="5615562" y="3997000"/>
            <a:ext cx="587114" cy="525984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角丸四角形 38"/>
          <p:cNvSpPr/>
          <p:nvPr/>
        </p:nvSpPr>
        <p:spPr>
          <a:xfrm>
            <a:off x="460040" y="3349330"/>
            <a:ext cx="3288432" cy="2915184"/>
          </a:xfrm>
          <a:prstGeom prst="roundRect">
            <a:avLst>
              <a:gd name="adj" fmla="val 2564"/>
            </a:avLst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517946" y="5747537"/>
            <a:ext cx="18866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err="1" smtClean="0"/>
              <a:t>url</a:t>
            </a:r>
            <a:r>
              <a:rPr lang="en-US" altLang="ja-JP" sz="1200" dirty="0" smtClean="0"/>
              <a:t>=http;//192.168.0.1/LED</a:t>
            </a:r>
            <a:endParaRPr kumimoji="1" lang="ja-JP" altLang="en-US" sz="1200" dirty="0"/>
          </a:p>
        </p:txBody>
      </p:sp>
      <p:cxnSp>
        <p:nvCxnSpPr>
          <p:cNvPr id="43" name="直線矢印コネクタ 42"/>
          <p:cNvCxnSpPr/>
          <p:nvPr/>
        </p:nvCxnSpPr>
        <p:spPr>
          <a:xfrm flipH="1" flipV="1">
            <a:off x="1382410" y="4117662"/>
            <a:ext cx="5679" cy="148730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テキスト ボックス 43"/>
          <p:cNvSpPr txBox="1"/>
          <p:nvPr/>
        </p:nvSpPr>
        <p:spPr>
          <a:xfrm>
            <a:off x="1371710" y="5286510"/>
            <a:ext cx="22790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(1)Broadcast TD(device) to others</a:t>
            </a:r>
            <a:endParaRPr kumimoji="1" lang="ja-JP" altLang="en-US" sz="1200" dirty="0"/>
          </a:p>
        </p:txBody>
      </p:sp>
      <p:sp>
        <p:nvSpPr>
          <p:cNvPr id="49" name="角丸四角形 48"/>
          <p:cNvSpPr/>
          <p:nvPr/>
        </p:nvSpPr>
        <p:spPr>
          <a:xfrm>
            <a:off x="4470833" y="4378918"/>
            <a:ext cx="4125573" cy="1885595"/>
          </a:xfrm>
          <a:prstGeom prst="roundRect">
            <a:avLst>
              <a:gd name="adj" fmla="val 5876"/>
            </a:avLst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角丸四角形 49"/>
          <p:cNvSpPr/>
          <p:nvPr/>
        </p:nvSpPr>
        <p:spPr>
          <a:xfrm>
            <a:off x="4470833" y="3349330"/>
            <a:ext cx="4125573" cy="957555"/>
          </a:xfrm>
          <a:prstGeom prst="roundRect">
            <a:avLst>
              <a:gd name="adj" fmla="val 9227"/>
            </a:avLst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6647324" y="5642144"/>
            <a:ext cx="18866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err="1" smtClean="0"/>
              <a:t>url</a:t>
            </a:r>
            <a:r>
              <a:rPr lang="en-US" altLang="ja-JP" sz="1200" dirty="0" smtClean="0"/>
              <a:t>=http;//192.168.0.1/LED</a:t>
            </a:r>
            <a:endParaRPr kumimoji="1" lang="ja-JP" altLang="en-US" sz="1200" dirty="0"/>
          </a:p>
        </p:txBody>
      </p:sp>
      <p:cxnSp>
        <p:nvCxnSpPr>
          <p:cNvPr id="52" name="直線矢印コネクタ 51"/>
          <p:cNvCxnSpPr/>
          <p:nvPr/>
        </p:nvCxnSpPr>
        <p:spPr>
          <a:xfrm flipH="1" flipV="1">
            <a:off x="6014594" y="5040463"/>
            <a:ext cx="395267" cy="49629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テキスト ボックス 55"/>
          <p:cNvSpPr txBox="1"/>
          <p:nvPr/>
        </p:nvSpPr>
        <p:spPr>
          <a:xfrm>
            <a:off x="6202675" y="5075724"/>
            <a:ext cx="23937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(1)Broadcast TD(device) to gateway</a:t>
            </a:r>
            <a:endParaRPr kumimoji="1" lang="ja-JP" altLang="en-US" sz="1200" dirty="0"/>
          </a:p>
        </p:txBody>
      </p:sp>
      <p:cxnSp>
        <p:nvCxnSpPr>
          <p:cNvPr id="57" name="直線矢印コネクタ 56"/>
          <p:cNvCxnSpPr/>
          <p:nvPr/>
        </p:nvCxnSpPr>
        <p:spPr>
          <a:xfrm flipV="1">
            <a:off x="6014594" y="4006540"/>
            <a:ext cx="353723" cy="47263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テキスト ボックス 58"/>
          <p:cNvSpPr txBox="1"/>
          <p:nvPr/>
        </p:nvSpPr>
        <p:spPr>
          <a:xfrm>
            <a:off x="6220644" y="4042529"/>
            <a:ext cx="23187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(2)Lookup TD(device) to gateway</a:t>
            </a:r>
            <a:endParaRPr kumimoji="1" lang="ja-JP" altLang="en-US" sz="1200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460040" y="3069100"/>
            <a:ext cx="31447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Same network that broadcast packet can reach</a:t>
            </a:r>
            <a:endParaRPr kumimoji="1" lang="ja-JP" altLang="en-US" sz="1200" dirty="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4442208" y="3070887"/>
            <a:ext cx="32989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Two networks that broadcast packet cannot reach</a:t>
            </a:r>
            <a:endParaRPr kumimoji="1" lang="ja-JP" altLang="en-US" sz="1200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265990" y="2711426"/>
            <a:ext cx="28770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/>
              <a:t>(1) Diagram for the past </a:t>
            </a:r>
            <a:r>
              <a:rPr lang="en-US" altLang="ja-JP" sz="1600" dirty="0" err="1" smtClean="0"/>
              <a:t>plugfest</a:t>
            </a:r>
            <a:endParaRPr kumimoji="1" lang="ja-JP" altLang="en-US" sz="16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4263413" y="2719570"/>
            <a:ext cx="28897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dirty="0" smtClean="0"/>
              <a:t>(2) Diagram for the next </a:t>
            </a:r>
            <a:r>
              <a:rPr lang="en-US" altLang="ja-JP" sz="1600" dirty="0" err="1" smtClean="0"/>
              <a:t>plugfest</a:t>
            </a:r>
            <a:endParaRPr kumimoji="1" lang="ja-JP" altLang="en-US" sz="1600" dirty="0"/>
          </a:p>
        </p:txBody>
      </p:sp>
      <p:cxnSp>
        <p:nvCxnSpPr>
          <p:cNvPr id="66" name="直線矢印コネクタ 65"/>
          <p:cNvCxnSpPr/>
          <p:nvPr/>
        </p:nvCxnSpPr>
        <p:spPr>
          <a:xfrm flipV="1">
            <a:off x="4814162" y="4456158"/>
            <a:ext cx="4775" cy="108059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乗算記号 68"/>
          <p:cNvSpPr/>
          <p:nvPr/>
        </p:nvSpPr>
        <p:spPr>
          <a:xfrm>
            <a:off x="4674538" y="4237528"/>
            <a:ext cx="305403" cy="30319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3969861" y="4578798"/>
            <a:ext cx="12928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Broadcast packet cannot reach</a:t>
            </a:r>
            <a:endParaRPr kumimoji="1" lang="ja-JP" altLang="en-US" sz="1200" dirty="0"/>
          </a:p>
        </p:txBody>
      </p:sp>
      <p:sp>
        <p:nvSpPr>
          <p:cNvPr id="71" name="円柱 70"/>
          <p:cNvSpPr/>
          <p:nvPr/>
        </p:nvSpPr>
        <p:spPr>
          <a:xfrm>
            <a:off x="6116533" y="4549854"/>
            <a:ext cx="444649" cy="43197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6501768" y="4615271"/>
            <a:ext cx="7180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TD repo.</a:t>
            </a:r>
            <a:endParaRPr kumimoji="1" lang="ja-JP" altLang="en-US" sz="1200" dirty="0"/>
          </a:p>
        </p:txBody>
      </p:sp>
      <p:sp>
        <p:nvSpPr>
          <p:cNvPr id="14" name="スライド番号プレースホルダー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6887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雲 37"/>
          <p:cNvSpPr/>
          <p:nvPr/>
        </p:nvSpPr>
        <p:spPr>
          <a:xfrm>
            <a:off x="2484470" y="3763335"/>
            <a:ext cx="2005451" cy="492435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Internet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3758" y="279852"/>
            <a:ext cx="9020241" cy="1325563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Need for managing multiple </a:t>
            </a:r>
            <a:r>
              <a:rPr lang="en-US" altLang="ja-JP" dirty="0" err="1" smtClean="0"/>
              <a:t>Servients</a:t>
            </a:r>
            <a:endParaRPr lang="ja-JP" altLang="en-US" dirty="0"/>
          </a:p>
        </p:txBody>
      </p:sp>
      <p:sp>
        <p:nvSpPr>
          <p:cNvPr id="29" name="フッター プレースホルダー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Copyright 2017, Fujitsu Laboraotires Ltd.</a:t>
            </a:r>
            <a:endParaRPr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047002" y="5820694"/>
            <a:ext cx="922958" cy="4217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/>
              <a:t>Servient</a:t>
            </a:r>
          </a:p>
          <a:p>
            <a:pPr algn="ctr"/>
            <a:r>
              <a:rPr lang="en-US" altLang="ja-JP" sz="1400" dirty="0" smtClean="0"/>
              <a:t>(Device1)</a:t>
            </a:r>
            <a:endParaRPr lang="ja-JP" altLang="en-US" sz="1400" dirty="0"/>
          </a:p>
        </p:txBody>
      </p:sp>
      <p:sp>
        <p:nvSpPr>
          <p:cNvPr id="21" name="正方形/長方形 20"/>
          <p:cNvSpPr/>
          <p:nvPr/>
        </p:nvSpPr>
        <p:spPr>
          <a:xfrm>
            <a:off x="1191652" y="5172039"/>
            <a:ext cx="1292818" cy="4217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1400" dirty="0" smtClean="0"/>
              <a:t>Servient</a:t>
            </a:r>
          </a:p>
          <a:p>
            <a:pPr algn="ctr"/>
            <a:r>
              <a:rPr lang="en-US" altLang="ja-JP" sz="1400" dirty="0" smtClean="0"/>
              <a:t>(Local Gateway)</a:t>
            </a:r>
            <a:endParaRPr lang="ja-JP" altLang="en-US" sz="1400" dirty="0"/>
          </a:p>
        </p:txBody>
      </p:sp>
      <p:sp>
        <p:nvSpPr>
          <p:cNvPr id="22" name="正方形/長方形 21"/>
          <p:cNvSpPr/>
          <p:nvPr/>
        </p:nvSpPr>
        <p:spPr>
          <a:xfrm>
            <a:off x="1047002" y="4485577"/>
            <a:ext cx="1262211" cy="5598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/>
              <a:t>Servient</a:t>
            </a:r>
          </a:p>
          <a:p>
            <a:pPr algn="ctr"/>
            <a:r>
              <a:rPr lang="en-US" altLang="ja-JP" sz="1400" dirty="0" smtClean="0"/>
              <a:t>(Local</a:t>
            </a:r>
          </a:p>
          <a:p>
            <a:pPr algn="ctr"/>
            <a:r>
              <a:rPr lang="en-US" altLang="ja-JP" sz="1400" dirty="0" smtClean="0"/>
              <a:t>Application1)</a:t>
            </a:r>
            <a:endParaRPr lang="ja-JP" altLang="en-US" sz="1400" dirty="0"/>
          </a:p>
        </p:txBody>
      </p:sp>
      <p:cxnSp>
        <p:nvCxnSpPr>
          <p:cNvPr id="23" name="直線矢印コネクタ 22"/>
          <p:cNvCxnSpPr>
            <a:stCxn id="22" idx="2"/>
            <a:endCxn id="21" idx="0"/>
          </p:cNvCxnSpPr>
          <p:nvPr/>
        </p:nvCxnSpPr>
        <p:spPr>
          <a:xfrm>
            <a:off x="1678108" y="5045420"/>
            <a:ext cx="159953" cy="126619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>
            <a:stCxn id="21" idx="2"/>
            <a:endCxn id="6" idx="0"/>
          </p:cNvCxnSpPr>
          <p:nvPr/>
        </p:nvCxnSpPr>
        <p:spPr>
          <a:xfrm flipH="1">
            <a:off x="1508481" y="5593818"/>
            <a:ext cx="329580" cy="22687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/>
          <p:cNvSpPr/>
          <p:nvPr/>
        </p:nvSpPr>
        <p:spPr>
          <a:xfrm>
            <a:off x="2087493" y="5820694"/>
            <a:ext cx="880251" cy="4217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/>
              <a:t>Servient</a:t>
            </a:r>
          </a:p>
          <a:p>
            <a:pPr algn="ctr"/>
            <a:r>
              <a:rPr lang="en-US" altLang="ja-JP" sz="1400" dirty="0" smtClean="0"/>
              <a:t>(Device2)</a:t>
            </a:r>
            <a:endParaRPr lang="ja-JP" altLang="en-US" sz="1400" dirty="0"/>
          </a:p>
        </p:txBody>
      </p:sp>
      <p:cxnSp>
        <p:nvCxnSpPr>
          <p:cNvPr id="30" name="直線矢印コネクタ 29"/>
          <p:cNvCxnSpPr>
            <a:stCxn id="21" idx="2"/>
            <a:endCxn id="27" idx="0"/>
          </p:cNvCxnSpPr>
          <p:nvPr/>
        </p:nvCxnSpPr>
        <p:spPr>
          <a:xfrm>
            <a:off x="1838061" y="5593818"/>
            <a:ext cx="689558" cy="22687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正方形/長方形 30"/>
          <p:cNvSpPr/>
          <p:nvPr/>
        </p:nvSpPr>
        <p:spPr>
          <a:xfrm>
            <a:off x="2351147" y="3129360"/>
            <a:ext cx="1541515" cy="4217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1400" dirty="0" smtClean="0"/>
              <a:t>Servient</a:t>
            </a:r>
          </a:p>
          <a:p>
            <a:pPr algn="ctr"/>
            <a:r>
              <a:rPr lang="en-US" altLang="ja-JP" sz="1400" dirty="0" smtClean="0"/>
              <a:t>(Cloud Gateway)</a:t>
            </a:r>
            <a:endParaRPr lang="ja-JP" altLang="en-US" sz="1400" dirty="0"/>
          </a:p>
        </p:txBody>
      </p:sp>
      <p:cxnSp>
        <p:nvCxnSpPr>
          <p:cNvPr id="32" name="直線矢印コネクタ 31"/>
          <p:cNvCxnSpPr>
            <a:stCxn id="31" idx="2"/>
            <a:endCxn id="21" idx="0"/>
          </p:cNvCxnSpPr>
          <p:nvPr/>
        </p:nvCxnSpPr>
        <p:spPr>
          <a:xfrm flipH="1">
            <a:off x="1838061" y="3551139"/>
            <a:ext cx="1283844" cy="162090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正方形/長方形 18"/>
          <p:cNvSpPr/>
          <p:nvPr/>
        </p:nvSpPr>
        <p:spPr>
          <a:xfrm>
            <a:off x="3271928" y="5797974"/>
            <a:ext cx="892670" cy="4217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/>
              <a:t>Servient</a:t>
            </a:r>
          </a:p>
          <a:p>
            <a:pPr algn="ctr"/>
            <a:r>
              <a:rPr lang="en-US" altLang="ja-JP" sz="1400" dirty="0" smtClean="0"/>
              <a:t>(Device3)</a:t>
            </a:r>
            <a:endParaRPr lang="ja-JP" altLang="en-US" sz="1400" dirty="0"/>
          </a:p>
        </p:txBody>
      </p:sp>
      <p:sp>
        <p:nvSpPr>
          <p:cNvPr id="20" name="正方形/長方形 19"/>
          <p:cNvSpPr/>
          <p:nvPr/>
        </p:nvSpPr>
        <p:spPr>
          <a:xfrm>
            <a:off x="3281858" y="5149320"/>
            <a:ext cx="1231538" cy="4217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1400" dirty="0" smtClean="0"/>
              <a:t>Servient</a:t>
            </a:r>
          </a:p>
          <a:p>
            <a:pPr algn="ctr"/>
            <a:r>
              <a:rPr lang="en-US" altLang="ja-JP" sz="1400" dirty="0" smtClean="0"/>
              <a:t>(Local Gateway)</a:t>
            </a:r>
            <a:endParaRPr lang="ja-JP" altLang="en-US" sz="1400" dirty="0"/>
          </a:p>
        </p:txBody>
      </p:sp>
      <p:cxnSp>
        <p:nvCxnSpPr>
          <p:cNvPr id="25" name="直線矢印コネクタ 24"/>
          <p:cNvCxnSpPr>
            <a:stCxn id="20" idx="2"/>
            <a:endCxn id="19" idx="0"/>
          </p:cNvCxnSpPr>
          <p:nvPr/>
        </p:nvCxnSpPr>
        <p:spPr>
          <a:xfrm flipH="1">
            <a:off x="3718263" y="5571099"/>
            <a:ext cx="179364" cy="22687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正方形/長方形 25"/>
          <p:cNvSpPr/>
          <p:nvPr/>
        </p:nvSpPr>
        <p:spPr>
          <a:xfrm>
            <a:off x="4269711" y="5797974"/>
            <a:ext cx="885052" cy="4217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/>
              <a:t>Servient</a:t>
            </a:r>
          </a:p>
          <a:p>
            <a:pPr algn="ctr"/>
            <a:r>
              <a:rPr lang="en-US" altLang="ja-JP" sz="1400" dirty="0" smtClean="0"/>
              <a:t>(device4)</a:t>
            </a:r>
            <a:endParaRPr lang="ja-JP" altLang="en-US" sz="1400" dirty="0"/>
          </a:p>
        </p:txBody>
      </p:sp>
      <p:cxnSp>
        <p:nvCxnSpPr>
          <p:cNvPr id="28" name="直線矢印コネクタ 27"/>
          <p:cNvCxnSpPr>
            <a:stCxn id="20" idx="2"/>
            <a:endCxn id="26" idx="0"/>
          </p:cNvCxnSpPr>
          <p:nvPr/>
        </p:nvCxnSpPr>
        <p:spPr>
          <a:xfrm>
            <a:off x="3897627" y="5571099"/>
            <a:ext cx="814610" cy="22687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>
            <a:stCxn id="31" idx="2"/>
            <a:endCxn id="20" idx="0"/>
          </p:cNvCxnSpPr>
          <p:nvPr/>
        </p:nvCxnSpPr>
        <p:spPr>
          <a:xfrm>
            <a:off x="3121905" y="3551139"/>
            <a:ext cx="775722" cy="1598181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正方形/長方形 33"/>
          <p:cNvSpPr/>
          <p:nvPr/>
        </p:nvSpPr>
        <p:spPr>
          <a:xfrm>
            <a:off x="2411106" y="2009118"/>
            <a:ext cx="1173757" cy="8226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/>
              <a:t>Servient</a:t>
            </a:r>
          </a:p>
          <a:p>
            <a:pPr algn="ctr"/>
            <a:r>
              <a:rPr lang="en-US" altLang="ja-JP" sz="1400" dirty="0" smtClean="0"/>
              <a:t>(Cloud Application1)</a:t>
            </a:r>
            <a:endParaRPr lang="ja-JP" altLang="en-US" sz="1400" dirty="0"/>
          </a:p>
        </p:txBody>
      </p:sp>
      <p:cxnSp>
        <p:nvCxnSpPr>
          <p:cNvPr id="35" name="直線矢印コネクタ 34"/>
          <p:cNvCxnSpPr>
            <a:stCxn id="34" idx="2"/>
            <a:endCxn id="31" idx="0"/>
          </p:cNvCxnSpPr>
          <p:nvPr/>
        </p:nvCxnSpPr>
        <p:spPr>
          <a:xfrm>
            <a:off x="2997985" y="2831739"/>
            <a:ext cx="123920" cy="297621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正方形/長方形 35"/>
          <p:cNvSpPr/>
          <p:nvPr/>
        </p:nvSpPr>
        <p:spPr>
          <a:xfrm>
            <a:off x="3673357" y="1989450"/>
            <a:ext cx="1221798" cy="8469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/>
              <a:t>Servient</a:t>
            </a:r>
          </a:p>
          <a:p>
            <a:pPr algn="ctr"/>
            <a:r>
              <a:rPr lang="en-US" altLang="ja-JP" sz="1400" dirty="0" smtClean="0"/>
              <a:t>(Cloud</a:t>
            </a:r>
          </a:p>
          <a:p>
            <a:pPr algn="ctr"/>
            <a:r>
              <a:rPr lang="en-US" altLang="ja-JP" sz="1400" dirty="0" smtClean="0"/>
              <a:t>Application2)</a:t>
            </a:r>
            <a:endParaRPr lang="ja-JP" altLang="en-US" sz="1400" dirty="0"/>
          </a:p>
        </p:txBody>
      </p:sp>
      <p:cxnSp>
        <p:nvCxnSpPr>
          <p:cNvPr id="37" name="直線矢印コネクタ 36"/>
          <p:cNvCxnSpPr>
            <a:stCxn id="36" idx="2"/>
            <a:endCxn id="31" idx="0"/>
          </p:cNvCxnSpPr>
          <p:nvPr/>
        </p:nvCxnSpPr>
        <p:spPr>
          <a:xfrm flipH="1">
            <a:off x="3121905" y="2836437"/>
            <a:ext cx="1162351" cy="29292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角丸四角形 38"/>
          <p:cNvSpPr/>
          <p:nvPr/>
        </p:nvSpPr>
        <p:spPr>
          <a:xfrm>
            <a:off x="3190487" y="4968063"/>
            <a:ext cx="3965687" cy="1364587"/>
          </a:xfrm>
          <a:prstGeom prst="roundRect">
            <a:avLst>
              <a:gd name="adj" fmla="val 11111"/>
            </a:avLst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角丸四角形 39"/>
          <p:cNvSpPr/>
          <p:nvPr/>
        </p:nvSpPr>
        <p:spPr>
          <a:xfrm>
            <a:off x="929469" y="4419283"/>
            <a:ext cx="2171634" cy="1913367"/>
          </a:xfrm>
          <a:prstGeom prst="roundRect">
            <a:avLst>
              <a:gd name="adj" fmla="val 7824"/>
            </a:avLst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741016" y="4208578"/>
            <a:ext cx="982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Firewall/NAT</a:t>
            </a:r>
            <a:endParaRPr kumimoji="1" lang="ja-JP" altLang="en-US" sz="1200" dirty="0"/>
          </a:p>
        </p:txBody>
      </p:sp>
      <p:cxnSp>
        <p:nvCxnSpPr>
          <p:cNvPr id="59" name="直線コネクタ 58"/>
          <p:cNvCxnSpPr/>
          <p:nvPr/>
        </p:nvCxnSpPr>
        <p:spPr>
          <a:xfrm>
            <a:off x="2647421" y="4413740"/>
            <a:ext cx="209611" cy="0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0" name="テキスト ボックス 59"/>
          <p:cNvSpPr txBox="1"/>
          <p:nvPr/>
        </p:nvSpPr>
        <p:spPr>
          <a:xfrm>
            <a:off x="3084724" y="4688293"/>
            <a:ext cx="982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Firewall/NAT</a:t>
            </a:r>
            <a:endParaRPr kumimoji="1" lang="ja-JP" altLang="en-US" sz="1200" dirty="0"/>
          </a:p>
        </p:txBody>
      </p:sp>
      <p:cxnSp>
        <p:nvCxnSpPr>
          <p:cNvPr id="61" name="直線コネクタ 60"/>
          <p:cNvCxnSpPr/>
          <p:nvPr/>
        </p:nvCxnSpPr>
        <p:spPr>
          <a:xfrm>
            <a:off x="3910034" y="4968063"/>
            <a:ext cx="209611" cy="0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4" name="テキスト ボックス 63"/>
          <p:cNvSpPr txBox="1"/>
          <p:nvPr/>
        </p:nvSpPr>
        <p:spPr>
          <a:xfrm>
            <a:off x="5181329" y="5834137"/>
            <a:ext cx="18866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err="1" smtClean="0"/>
              <a:t>url</a:t>
            </a:r>
            <a:r>
              <a:rPr lang="en-US" altLang="ja-JP" sz="1200" dirty="0" smtClean="0"/>
              <a:t>=http;//192.168.0.1/LED</a:t>
            </a:r>
            <a:endParaRPr kumimoji="1" lang="ja-JP" altLang="en-US" sz="12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4606235" y="5172039"/>
            <a:ext cx="24617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(1)Send TD(device) to cloud gateway</a:t>
            </a:r>
            <a:endParaRPr kumimoji="1" lang="ja-JP" altLang="en-US" sz="1200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910034" y="3009522"/>
            <a:ext cx="26457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(2)Lookup TD (device) to cloud gateway</a:t>
            </a:r>
            <a:endParaRPr kumimoji="1" lang="ja-JP" altLang="en-US" sz="1200" dirty="0"/>
          </a:p>
        </p:txBody>
      </p:sp>
      <p:cxnSp>
        <p:nvCxnSpPr>
          <p:cNvPr id="67" name="直線矢印コネクタ 66"/>
          <p:cNvCxnSpPr/>
          <p:nvPr/>
        </p:nvCxnSpPr>
        <p:spPr>
          <a:xfrm flipH="1" flipV="1">
            <a:off x="3758519" y="3586507"/>
            <a:ext cx="1136636" cy="233624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矢印コネクタ 68"/>
          <p:cNvCxnSpPr/>
          <p:nvPr/>
        </p:nvCxnSpPr>
        <p:spPr>
          <a:xfrm flipV="1">
            <a:off x="3809278" y="2852362"/>
            <a:ext cx="460434" cy="2614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角丸四角形吹き出し 79"/>
          <p:cNvSpPr/>
          <p:nvPr/>
        </p:nvSpPr>
        <p:spPr>
          <a:xfrm>
            <a:off x="6648662" y="1991074"/>
            <a:ext cx="2387605" cy="2990011"/>
          </a:xfrm>
          <a:prstGeom prst="wedgeRoundRectCallout">
            <a:avLst>
              <a:gd name="adj1" fmla="val -57377"/>
              <a:gd name="adj2" fmla="val -10946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400" dirty="0" smtClean="0"/>
              <a:t>ISSUE: The URL of the local Device 4 below (</a:t>
            </a:r>
            <a:r>
              <a:rPr lang="en-US" altLang="ja-JP" sz="1400" dirty="0" err="1" smtClean="0"/>
              <a:t>url</a:t>
            </a:r>
            <a:r>
              <a:rPr lang="en-US" altLang="ja-JP" sz="1400" dirty="0" smtClean="0"/>
              <a:t>=192.168.0.1/LED)</a:t>
            </a:r>
          </a:p>
          <a:p>
            <a:r>
              <a:rPr lang="en-US" altLang="ja-JP" sz="1400" dirty="0" smtClean="0"/>
              <a:t> is not available for the remote Applications.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ja-JP" sz="1400" dirty="0" smtClean="0"/>
              <a:t>Need to identify the URL of  the local Devices from the remote side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en-US" altLang="ja-JP" sz="1400" dirty="0" smtClean="0"/>
              <a:t>How to generate URI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ja-JP" sz="1400" dirty="0" smtClean="0"/>
              <a:t>How to deliver the TD to the other side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kumimoji="1" lang="en-US" altLang="ja-JP" sz="1400" dirty="0" smtClean="0"/>
              <a:t>How to search the TD</a:t>
            </a:r>
            <a:endParaRPr kumimoji="1" lang="ja-JP" altLang="en-US" sz="1400" dirty="0"/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590967" y="1247515"/>
            <a:ext cx="75150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Point 1: Need to manage multiple </a:t>
            </a:r>
            <a:r>
              <a:rPr kumimoji="1" lang="en-US" altLang="ja-JP" sz="1600" dirty="0" err="1" smtClean="0"/>
              <a:t>Servients</a:t>
            </a:r>
            <a:r>
              <a:rPr kumimoji="1" lang="en-US" altLang="ja-JP" sz="1600" dirty="0" smtClean="0"/>
              <a:t> for multiple Applications on the remote side</a:t>
            </a:r>
          </a:p>
          <a:p>
            <a:r>
              <a:rPr lang="en-US" altLang="ja-JP" sz="1600" dirty="0" smtClean="0"/>
              <a:t>Point 2: Need to manage multiple </a:t>
            </a:r>
            <a:r>
              <a:rPr lang="en-US" altLang="ja-JP" sz="1600" dirty="0" err="1" smtClean="0"/>
              <a:t>Servients</a:t>
            </a:r>
            <a:r>
              <a:rPr lang="en-US" altLang="ja-JP" sz="1600" dirty="0" smtClean="0"/>
              <a:t> for multiple Devices on the local side</a:t>
            </a:r>
            <a:endParaRPr kumimoji="1" lang="ja-JP" altLang="en-US" sz="1600" dirty="0"/>
          </a:p>
        </p:txBody>
      </p:sp>
      <p:sp>
        <p:nvSpPr>
          <p:cNvPr id="86" name="円柱 85"/>
          <p:cNvSpPr/>
          <p:nvPr/>
        </p:nvSpPr>
        <p:spPr>
          <a:xfrm>
            <a:off x="3934604" y="3312435"/>
            <a:ext cx="444649" cy="43197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4319839" y="3377852"/>
            <a:ext cx="7180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TD repo.</a:t>
            </a:r>
            <a:endParaRPr kumimoji="1" lang="ja-JP" altLang="en-US" sz="1200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51360" y="5135331"/>
            <a:ext cx="8342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Local side:</a:t>
            </a:r>
            <a:endParaRPr kumimoji="1" lang="ja-JP" altLang="en-US" sz="1200" dirty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92325" y="2197436"/>
            <a:ext cx="10042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Remote side:</a:t>
            </a:r>
            <a:endParaRPr kumimoji="1" lang="ja-JP" altLang="en-US" sz="1200" dirty="0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0702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NAT Traversal</a:t>
            </a:r>
            <a:endParaRPr kumimoji="1" lang="ja-JP" altLang="en-US" dirty="0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TBD</a:t>
            </a:r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13" name="スライド番号プレースホルダー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47308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Need to collaborate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Architecture TF</a:t>
            </a:r>
          </a:p>
          <a:p>
            <a:pPr lvl="1"/>
            <a:r>
              <a:rPr lang="en-US" altLang="ja-JP" dirty="0" smtClean="0"/>
              <a:t>Add the integration model and the roles of </a:t>
            </a:r>
            <a:r>
              <a:rPr lang="en-US" altLang="ja-JP" dirty="0" err="1" smtClean="0"/>
              <a:t>Servients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Sequence diagrams for the interactions: “authentication”,  “read”, “write”, “subscribe”, and “event”.</a:t>
            </a:r>
          </a:p>
          <a:p>
            <a:r>
              <a:rPr kumimoji="1" lang="en-US" altLang="ja-JP" dirty="0" smtClean="0"/>
              <a:t>Thing Description TF</a:t>
            </a:r>
          </a:p>
          <a:p>
            <a:pPr lvl="1"/>
            <a:r>
              <a:rPr kumimoji="1" lang="en-US" altLang="ja-JP" dirty="0" smtClean="0"/>
              <a:t>Discovery and exchange TD</a:t>
            </a:r>
          </a:p>
          <a:p>
            <a:pPr lvl="1"/>
            <a:r>
              <a:rPr lang="en-US" altLang="ja-JP" dirty="0" smtClean="0"/>
              <a:t>TD management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398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Use Case (example)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657416"/>
          </a:xfrm>
        </p:spPr>
        <p:txBody>
          <a:bodyPr>
            <a:normAutofit/>
          </a:bodyPr>
          <a:lstStyle/>
          <a:p>
            <a:r>
              <a:rPr kumimoji="1" lang="en-US" altLang="ja-JP" sz="2400" dirty="0" smtClean="0"/>
              <a:t>New </a:t>
            </a:r>
            <a:r>
              <a:rPr lang="en-US" altLang="ja-JP" sz="2400" dirty="0" smtClean="0"/>
              <a:t>scenario: </a:t>
            </a:r>
            <a:r>
              <a:rPr kumimoji="1" lang="en-US" altLang="ja-JP" sz="2400" dirty="0" smtClean="0"/>
              <a:t>Two and more </a:t>
            </a:r>
            <a:r>
              <a:rPr kumimoji="1" lang="en-US" altLang="ja-JP" sz="2400" dirty="0" err="1" smtClean="0"/>
              <a:t>Servients</a:t>
            </a:r>
            <a:r>
              <a:rPr kumimoji="1" lang="en-US" altLang="ja-JP" sz="2400" dirty="0" smtClean="0"/>
              <a:t> collaborations, especially between the </a:t>
            </a:r>
            <a:r>
              <a:rPr lang="en-US" altLang="ja-JP" sz="2400" dirty="0" smtClean="0"/>
              <a:t>Internet and local networks</a:t>
            </a:r>
          </a:p>
          <a:p>
            <a:pPr lvl="1"/>
            <a:r>
              <a:rPr lang="en-US" altLang="ja-JP" sz="2000" dirty="0" smtClean="0"/>
              <a:t>Application on Smartphone connected to Internet can operate air conditioner on local network. Agent and gateway relay messages between application and device.</a:t>
            </a:r>
            <a:endParaRPr kumimoji="1" lang="ja-JP" altLang="en-US" sz="2000" dirty="0"/>
          </a:p>
        </p:txBody>
      </p:sp>
      <p:grpSp>
        <p:nvGrpSpPr>
          <p:cNvPr id="20" name="グループ化 19"/>
          <p:cNvGrpSpPr/>
          <p:nvPr/>
        </p:nvGrpSpPr>
        <p:grpSpPr>
          <a:xfrm>
            <a:off x="1698127" y="3532418"/>
            <a:ext cx="5375660" cy="2699050"/>
            <a:chOff x="1462462" y="2523019"/>
            <a:chExt cx="5950663" cy="3957884"/>
          </a:xfrm>
        </p:grpSpPr>
        <p:pic>
          <p:nvPicPr>
            <p:cNvPr id="6" name="図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02066" y="4701219"/>
              <a:ext cx="585657" cy="853589"/>
            </a:xfrm>
            <a:prstGeom prst="rect">
              <a:avLst/>
            </a:prstGeom>
          </p:spPr>
        </p:pic>
        <p:sp>
          <p:nvSpPr>
            <p:cNvPr id="8" name="テキスト ボックス 7"/>
            <p:cNvSpPr txBox="1"/>
            <p:nvPr/>
          </p:nvSpPr>
          <p:spPr>
            <a:xfrm>
              <a:off x="5976663" y="5653389"/>
              <a:ext cx="1436462" cy="8275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Remote controller</a:t>
              </a:r>
              <a:endParaRPr kumimoji="1" lang="ja-JP" altLang="en-US" dirty="0"/>
            </a:p>
          </p:txBody>
        </p:sp>
        <p:sp>
          <p:nvSpPr>
            <p:cNvPr id="9" name="雲 8"/>
            <p:cNvSpPr/>
            <p:nvPr/>
          </p:nvSpPr>
          <p:spPr>
            <a:xfrm>
              <a:off x="4103561" y="2523019"/>
              <a:ext cx="2317083" cy="1688388"/>
            </a:xfrm>
            <a:prstGeom prst="cloud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cxnSp>
          <p:nvCxnSpPr>
            <p:cNvPr id="10" name="直線矢印コネクタ 9"/>
            <p:cNvCxnSpPr/>
            <p:nvPr/>
          </p:nvCxnSpPr>
          <p:spPr>
            <a:xfrm flipH="1" flipV="1">
              <a:off x="5756911" y="3919430"/>
              <a:ext cx="663733" cy="104982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角丸四角形 12"/>
            <p:cNvSpPr/>
            <p:nvPr/>
          </p:nvSpPr>
          <p:spPr>
            <a:xfrm>
              <a:off x="1782596" y="4621425"/>
              <a:ext cx="2339212" cy="1838431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pic>
          <p:nvPicPr>
            <p:cNvPr id="14" name="図 1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29806" y="4949146"/>
              <a:ext cx="1010853" cy="509037"/>
            </a:xfrm>
            <a:prstGeom prst="rect">
              <a:avLst/>
            </a:prstGeom>
          </p:spPr>
        </p:pic>
        <p:sp>
          <p:nvSpPr>
            <p:cNvPr id="15" name="テキスト ボックス 14"/>
            <p:cNvSpPr txBox="1"/>
            <p:nvPr/>
          </p:nvSpPr>
          <p:spPr>
            <a:xfrm>
              <a:off x="2071234" y="5528730"/>
              <a:ext cx="1229493" cy="8275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Electronic</a:t>
              </a:r>
            </a:p>
            <a:p>
              <a:r>
                <a:rPr kumimoji="1" lang="en-US" altLang="ja-JP" dirty="0" smtClean="0"/>
                <a:t>appliance</a:t>
              </a:r>
              <a:endParaRPr kumimoji="1" lang="ja-JP" altLang="en-US" dirty="0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4934585" y="2644832"/>
              <a:ext cx="815686" cy="4728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/>
                <a:t>A</a:t>
              </a:r>
              <a:r>
                <a:rPr lang="en-US" altLang="ja-JP" dirty="0" smtClean="0"/>
                <a:t>gent</a:t>
              </a:r>
              <a:endParaRPr kumimoji="1" lang="ja-JP" altLang="en-US" dirty="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3270074" y="4029222"/>
              <a:ext cx="1274708" cy="4728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Gateway</a:t>
              </a:r>
              <a:endParaRPr kumimoji="1" lang="ja-JP" altLang="en-US" dirty="0"/>
            </a:p>
          </p:txBody>
        </p:sp>
        <p:pic>
          <p:nvPicPr>
            <p:cNvPr id="7" name="Picture 2" descr="C:\Users\knimura\AppData\Local\Microsoft\Windows\Temporary Internet Files\Content.IE5\00M96SWE\lgi01a201408201000[1]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62462" y="3895731"/>
              <a:ext cx="1363762" cy="98286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正方形/長方形 4"/>
            <p:cNvSpPr/>
            <p:nvPr/>
          </p:nvSpPr>
          <p:spPr>
            <a:xfrm rot="18715607">
              <a:off x="3998017" y="3883984"/>
              <a:ext cx="1565151" cy="24543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pic>
          <p:nvPicPr>
            <p:cNvPr id="17" name="図 1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95347" y="4471559"/>
              <a:ext cx="1193968" cy="477587"/>
            </a:xfrm>
            <a:prstGeom prst="rect">
              <a:avLst/>
            </a:prstGeom>
          </p:spPr>
        </p:pic>
        <p:sp>
          <p:nvSpPr>
            <p:cNvPr id="11" name="角丸四角形 10"/>
            <p:cNvSpPr/>
            <p:nvPr/>
          </p:nvSpPr>
          <p:spPr>
            <a:xfrm>
              <a:off x="4797829" y="3137111"/>
              <a:ext cx="1002321" cy="658379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pic>
          <p:nvPicPr>
            <p:cNvPr id="12" name="図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28622" y="3296594"/>
              <a:ext cx="727599" cy="366398"/>
            </a:xfrm>
            <a:prstGeom prst="rect">
              <a:avLst/>
            </a:prstGeom>
          </p:spPr>
        </p:pic>
        <p:cxnSp>
          <p:nvCxnSpPr>
            <p:cNvPr id="23" name="直線矢印コネクタ 22"/>
            <p:cNvCxnSpPr/>
            <p:nvPr/>
          </p:nvCxnSpPr>
          <p:spPr>
            <a:xfrm flipH="1">
              <a:off x="3300727" y="4975979"/>
              <a:ext cx="409253" cy="32431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29" name="スライド番号プレースホルダー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4969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Functional roles of </a:t>
            </a:r>
            <a:r>
              <a:rPr kumimoji="1" lang="en-US" altLang="ja-JP" dirty="0" err="1" smtClean="0"/>
              <a:t>WoT</a:t>
            </a:r>
            <a:r>
              <a:rPr kumimoji="1" lang="en-US" altLang="ja-JP" dirty="0" smtClean="0"/>
              <a:t> </a:t>
            </a:r>
            <a:r>
              <a:rPr kumimoji="1" lang="en-US" altLang="ja-JP" dirty="0" err="1" smtClean="0"/>
              <a:t>Servients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49" y="1825624"/>
            <a:ext cx="8248413" cy="2476022"/>
          </a:xfrm>
        </p:spPr>
        <p:txBody>
          <a:bodyPr>
            <a:normAutofit/>
          </a:bodyPr>
          <a:lstStyle/>
          <a:p>
            <a:r>
              <a:rPr lang="en-US" altLang="ja-JP" sz="2400" dirty="0" smtClean="0"/>
              <a:t>3 types of </a:t>
            </a:r>
            <a:r>
              <a:rPr lang="en-US" altLang="ja-JP" sz="2400" dirty="0" err="1" smtClean="0"/>
              <a:t>WoT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Servients</a:t>
            </a:r>
            <a:r>
              <a:rPr lang="en-US" altLang="ja-JP" sz="2400" dirty="0" smtClean="0"/>
              <a:t> we suppose </a:t>
            </a:r>
          </a:p>
          <a:p>
            <a:pPr lvl="1"/>
            <a:r>
              <a:rPr lang="en-US" altLang="ja-JP" sz="2000" dirty="0" err="1" smtClean="0"/>
              <a:t>WoT</a:t>
            </a:r>
            <a:r>
              <a:rPr lang="en-US" altLang="ja-JP" sz="2000" dirty="0" smtClean="0"/>
              <a:t> Servient with </a:t>
            </a:r>
            <a:r>
              <a:rPr lang="en-US" altLang="ja-JP" sz="2000" dirty="0" err="1" smtClean="0"/>
              <a:t>ExposedThing</a:t>
            </a:r>
            <a:r>
              <a:rPr lang="en-US" altLang="ja-JP" sz="2000" dirty="0" smtClean="0"/>
              <a:t>, e.g. device</a:t>
            </a:r>
          </a:p>
          <a:p>
            <a:pPr lvl="1"/>
            <a:r>
              <a:rPr lang="en-US" altLang="ja-JP" sz="2000" dirty="0" err="1" smtClean="0"/>
              <a:t>WoT</a:t>
            </a:r>
            <a:r>
              <a:rPr lang="en-US" altLang="ja-JP" sz="2000" dirty="0" smtClean="0"/>
              <a:t> Servient with </a:t>
            </a:r>
            <a:r>
              <a:rPr lang="en-US" altLang="ja-JP" sz="2000" dirty="0" err="1" smtClean="0"/>
              <a:t>ConsumedThing</a:t>
            </a:r>
            <a:r>
              <a:rPr lang="en-US" altLang="ja-JP" sz="2000" dirty="0" smtClean="0"/>
              <a:t>, e.g. application</a:t>
            </a:r>
          </a:p>
          <a:p>
            <a:pPr lvl="1"/>
            <a:r>
              <a:rPr lang="en-US" altLang="ja-JP" sz="2000" dirty="0" err="1" smtClean="0"/>
              <a:t>WoT</a:t>
            </a:r>
            <a:r>
              <a:rPr lang="en-US" altLang="ja-JP" sz="2000" dirty="0" smtClean="0"/>
              <a:t> Servient with Exposed/</a:t>
            </a:r>
            <a:r>
              <a:rPr lang="en-US" altLang="ja-JP" sz="2000" dirty="0" err="1" smtClean="0"/>
              <a:t>ConsumedThing</a:t>
            </a:r>
            <a:r>
              <a:rPr lang="en-US" altLang="ja-JP" sz="2000" dirty="0" smtClean="0"/>
              <a:t>, e.g. gateway</a:t>
            </a:r>
          </a:p>
          <a:p>
            <a:r>
              <a:rPr lang="en-US" altLang="ja-JP" sz="2400" dirty="0"/>
              <a:t>I</a:t>
            </a:r>
            <a:r>
              <a:rPr lang="en-US" altLang="ja-JP" sz="2400" dirty="0" smtClean="0"/>
              <a:t>ntegration model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836933" y="3613028"/>
            <a:ext cx="1477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3-layer model</a:t>
            </a:r>
            <a:endParaRPr kumimoji="1" lang="ja-JP" altLang="en-US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127021" y="3613028"/>
            <a:ext cx="1530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4</a:t>
            </a:r>
            <a:r>
              <a:rPr lang="en-US" altLang="ja-JP" dirty="0"/>
              <a:t>-</a:t>
            </a:r>
            <a:r>
              <a:rPr kumimoji="1" lang="en-US" altLang="ja-JP" dirty="0" smtClean="0"/>
              <a:t>layer model </a:t>
            </a:r>
            <a:endParaRPr kumimoji="1" lang="ja-JP" altLang="en-US" dirty="0"/>
          </a:p>
        </p:txBody>
      </p:sp>
      <p:grpSp>
        <p:nvGrpSpPr>
          <p:cNvPr id="41" name="グループ化 40"/>
          <p:cNvGrpSpPr/>
          <p:nvPr/>
        </p:nvGrpSpPr>
        <p:grpSpPr>
          <a:xfrm>
            <a:off x="836934" y="3969972"/>
            <a:ext cx="2921701" cy="2386379"/>
            <a:chOff x="836934" y="3969972"/>
            <a:chExt cx="2921701" cy="2472863"/>
          </a:xfrm>
        </p:grpSpPr>
        <p:grpSp>
          <p:nvGrpSpPr>
            <p:cNvPr id="27" name="グループ化 26"/>
            <p:cNvGrpSpPr/>
            <p:nvPr/>
          </p:nvGrpSpPr>
          <p:grpSpPr>
            <a:xfrm>
              <a:off x="1018684" y="4097179"/>
              <a:ext cx="1403123" cy="2167308"/>
              <a:chOff x="4045864" y="4301646"/>
              <a:chExt cx="1233714" cy="2555092"/>
            </a:xfrm>
          </p:grpSpPr>
          <p:sp>
            <p:nvSpPr>
              <p:cNvPr id="22" name="正方形/長方形 21"/>
              <p:cNvSpPr/>
              <p:nvPr/>
            </p:nvSpPr>
            <p:spPr>
              <a:xfrm>
                <a:off x="4045864" y="4301646"/>
                <a:ext cx="1233714" cy="5606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n-US" altLang="ja-JP" sz="1600" dirty="0" err="1" smtClean="0"/>
                  <a:t>Serivent</a:t>
                </a:r>
                <a:r>
                  <a:rPr lang="en-US" altLang="ja-JP" sz="1600" dirty="0" smtClean="0"/>
                  <a:t> w/ C </a:t>
                </a:r>
                <a:endParaRPr kumimoji="1" lang="ja-JP" altLang="en-US" sz="1600" dirty="0"/>
              </a:p>
            </p:txBody>
          </p:sp>
          <p:sp>
            <p:nvSpPr>
              <p:cNvPr id="23" name="正方形/長方形 22"/>
              <p:cNvSpPr/>
              <p:nvPr/>
            </p:nvSpPr>
            <p:spPr>
              <a:xfrm>
                <a:off x="4045864" y="5300292"/>
                <a:ext cx="1233714" cy="5606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n-US" altLang="ja-JP" sz="1600" dirty="0" smtClean="0"/>
                  <a:t>Servient w/ CE</a:t>
                </a:r>
                <a:endParaRPr kumimoji="1" lang="ja-JP" altLang="en-US" sz="1600" dirty="0"/>
              </a:p>
            </p:txBody>
          </p:sp>
          <p:sp>
            <p:nvSpPr>
              <p:cNvPr id="24" name="正方形/長方形 23"/>
              <p:cNvSpPr/>
              <p:nvPr/>
            </p:nvSpPr>
            <p:spPr>
              <a:xfrm>
                <a:off x="4045864" y="6296098"/>
                <a:ext cx="1233714" cy="5606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n-US" altLang="ja-JP" sz="1600" dirty="0" smtClean="0"/>
                  <a:t>Servient w/ E</a:t>
                </a:r>
                <a:endParaRPr kumimoji="1" lang="ja-JP" altLang="en-US" sz="1600" dirty="0"/>
              </a:p>
            </p:txBody>
          </p:sp>
          <p:cxnSp>
            <p:nvCxnSpPr>
              <p:cNvPr id="8" name="直線コネクタ 7"/>
              <p:cNvCxnSpPr>
                <a:stCxn id="22" idx="2"/>
                <a:endCxn id="23" idx="0"/>
              </p:cNvCxnSpPr>
              <p:nvPr/>
            </p:nvCxnSpPr>
            <p:spPr>
              <a:xfrm>
                <a:off x="4662721" y="4862286"/>
                <a:ext cx="0" cy="43800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線コネクタ 24"/>
              <p:cNvCxnSpPr>
                <a:stCxn id="23" idx="2"/>
                <a:endCxn id="24" idx="0"/>
              </p:cNvCxnSpPr>
              <p:nvPr/>
            </p:nvCxnSpPr>
            <p:spPr>
              <a:xfrm>
                <a:off x="4662721" y="5860932"/>
                <a:ext cx="0" cy="43516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テキスト ボックス 8"/>
            <p:cNvSpPr txBox="1"/>
            <p:nvPr/>
          </p:nvSpPr>
          <p:spPr>
            <a:xfrm>
              <a:off x="2536056" y="4111299"/>
              <a:ext cx="12225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application</a:t>
              </a:r>
              <a:endParaRPr kumimoji="1" lang="ja-JP" altLang="en-US" dirty="0"/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2536055" y="4980279"/>
              <a:ext cx="9596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gateway</a:t>
              </a:r>
              <a:endParaRPr kumimoji="1" lang="ja-JP" altLang="en-US" dirty="0"/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2536054" y="5849259"/>
              <a:ext cx="7910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device</a:t>
              </a:r>
              <a:endParaRPr kumimoji="1" lang="ja-JP" altLang="en-US" dirty="0"/>
            </a:p>
          </p:txBody>
        </p:sp>
        <p:sp>
          <p:nvSpPr>
            <p:cNvPr id="13" name="角丸四角形 12"/>
            <p:cNvSpPr/>
            <p:nvPr/>
          </p:nvSpPr>
          <p:spPr>
            <a:xfrm>
              <a:off x="836934" y="3969972"/>
              <a:ext cx="1758600" cy="2472863"/>
            </a:xfrm>
            <a:prstGeom prst="roundRect">
              <a:avLst>
                <a:gd name="adj" fmla="val 8436"/>
              </a:avLst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1" name="グループ化 30"/>
          <p:cNvGrpSpPr/>
          <p:nvPr/>
        </p:nvGrpSpPr>
        <p:grpSpPr>
          <a:xfrm>
            <a:off x="4076766" y="3969972"/>
            <a:ext cx="2997755" cy="2386379"/>
            <a:chOff x="4076766" y="3969972"/>
            <a:chExt cx="2997755" cy="2772234"/>
          </a:xfrm>
        </p:grpSpPr>
        <p:grpSp>
          <p:nvGrpSpPr>
            <p:cNvPr id="7" name="グループ化 6"/>
            <p:cNvGrpSpPr/>
            <p:nvPr/>
          </p:nvGrpSpPr>
          <p:grpSpPr>
            <a:xfrm>
              <a:off x="4277764" y="4080136"/>
              <a:ext cx="1403123" cy="2557722"/>
              <a:chOff x="4913881" y="3525088"/>
              <a:chExt cx="1403123" cy="3118451"/>
            </a:xfrm>
          </p:grpSpPr>
          <p:sp>
            <p:nvSpPr>
              <p:cNvPr id="15" name="正方形/長方形 14"/>
              <p:cNvSpPr/>
              <p:nvPr/>
            </p:nvSpPr>
            <p:spPr>
              <a:xfrm>
                <a:off x="4913881" y="3525088"/>
                <a:ext cx="1403123" cy="47555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n-US" altLang="ja-JP" sz="1600" dirty="0" err="1" smtClean="0"/>
                  <a:t>Serivent</a:t>
                </a:r>
                <a:r>
                  <a:rPr lang="en-US" altLang="ja-JP" sz="1600" dirty="0" smtClean="0"/>
                  <a:t> w/ C </a:t>
                </a:r>
                <a:endParaRPr kumimoji="1" lang="ja-JP" altLang="en-US" sz="1600" dirty="0"/>
              </a:p>
            </p:txBody>
          </p:sp>
          <p:sp>
            <p:nvSpPr>
              <p:cNvPr id="16" name="正方形/長方形 15"/>
              <p:cNvSpPr/>
              <p:nvPr/>
            </p:nvSpPr>
            <p:spPr>
              <a:xfrm>
                <a:off x="4913881" y="4372168"/>
                <a:ext cx="1403123" cy="47555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n-US" altLang="ja-JP" sz="1600" dirty="0" smtClean="0"/>
                  <a:t>Servient w/ CE</a:t>
                </a:r>
                <a:endParaRPr kumimoji="1" lang="ja-JP" altLang="en-US" sz="1600" dirty="0"/>
              </a:p>
            </p:txBody>
          </p:sp>
          <p:sp>
            <p:nvSpPr>
              <p:cNvPr id="17" name="正方形/長方形 16"/>
              <p:cNvSpPr/>
              <p:nvPr/>
            </p:nvSpPr>
            <p:spPr>
              <a:xfrm>
                <a:off x="4913881" y="6167987"/>
                <a:ext cx="1403123" cy="47555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n-US" altLang="ja-JP" sz="1600" dirty="0" smtClean="0"/>
                  <a:t>Servient w/ E</a:t>
                </a:r>
                <a:endParaRPr kumimoji="1" lang="ja-JP" altLang="en-US" sz="1600" dirty="0"/>
              </a:p>
            </p:txBody>
          </p:sp>
          <p:cxnSp>
            <p:nvCxnSpPr>
              <p:cNvPr id="18" name="直線コネクタ 17"/>
              <p:cNvCxnSpPr>
                <a:stCxn id="15" idx="2"/>
                <a:endCxn id="16" idx="0"/>
              </p:cNvCxnSpPr>
              <p:nvPr/>
            </p:nvCxnSpPr>
            <p:spPr>
              <a:xfrm>
                <a:off x="5615443" y="4000639"/>
                <a:ext cx="0" cy="37152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線コネクタ 18"/>
              <p:cNvCxnSpPr>
                <a:endCxn id="17" idx="0"/>
              </p:cNvCxnSpPr>
              <p:nvPr/>
            </p:nvCxnSpPr>
            <p:spPr>
              <a:xfrm>
                <a:off x="5615443" y="5798866"/>
                <a:ext cx="0" cy="36912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正方形/長方形 20"/>
              <p:cNvSpPr/>
              <p:nvPr/>
            </p:nvSpPr>
            <p:spPr>
              <a:xfrm>
                <a:off x="4913881" y="5328941"/>
                <a:ext cx="1403123" cy="475552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n-US" altLang="ja-JP" sz="1600" dirty="0" smtClean="0"/>
                  <a:t>Servient w/ CE</a:t>
                </a:r>
                <a:endParaRPr kumimoji="1" lang="ja-JP" altLang="en-US" sz="1600" dirty="0"/>
              </a:p>
            </p:txBody>
          </p:sp>
          <p:cxnSp>
            <p:nvCxnSpPr>
              <p:cNvPr id="26" name="直線コネクタ 25"/>
              <p:cNvCxnSpPr>
                <a:stCxn id="16" idx="2"/>
                <a:endCxn id="21" idx="0"/>
              </p:cNvCxnSpPr>
              <p:nvPr/>
            </p:nvCxnSpPr>
            <p:spPr>
              <a:xfrm>
                <a:off x="5615443" y="4847720"/>
                <a:ext cx="0" cy="48122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" name="テキスト ボックス 31"/>
            <p:cNvSpPr txBox="1"/>
            <p:nvPr/>
          </p:nvSpPr>
          <p:spPr>
            <a:xfrm>
              <a:off x="5778104" y="4087624"/>
              <a:ext cx="12225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application</a:t>
              </a:r>
              <a:endParaRPr kumimoji="1" lang="ja-JP" altLang="en-US" dirty="0"/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5778103" y="4649911"/>
              <a:ext cx="108132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gateway</a:t>
              </a:r>
            </a:p>
            <a:p>
              <a:r>
                <a:rPr kumimoji="1" lang="en-US" altLang="ja-JP" dirty="0" smtClean="0"/>
                <a:t>(internet)</a:t>
              </a:r>
              <a:endParaRPr kumimoji="1" lang="ja-JP" altLang="en-US" dirty="0"/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5778103" y="6218591"/>
              <a:ext cx="7910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device</a:t>
              </a:r>
              <a:endParaRPr kumimoji="1" lang="ja-JP" altLang="en-US" dirty="0"/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5787753" y="5400198"/>
              <a:ext cx="95962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gateway</a:t>
              </a:r>
            </a:p>
            <a:p>
              <a:r>
                <a:rPr kumimoji="1" lang="en-US" altLang="ja-JP" dirty="0" smtClean="0"/>
                <a:t>(local)</a:t>
              </a:r>
              <a:endParaRPr kumimoji="1" lang="ja-JP" altLang="en-US" dirty="0"/>
            </a:p>
          </p:txBody>
        </p:sp>
        <p:sp>
          <p:nvSpPr>
            <p:cNvPr id="11" name="右中かっこ 10"/>
            <p:cNvSpPr/>
            <p:nvPr/>
          </p:nvSpPr>
          <p:spPr>
            <a:xfrm>
              <a:off x="6877885" y="4774902"/>
              <a:ext cx="196636" cy="1108225"/>
            </a:xfrm>
            <a:prstGeom prst="rightBrac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角丸四角形 37"/>
            <p:cNvSpPr/>
            <p:nvPr/>
          </p:nvSpPr>
          <p:spPr>
            <a:xfrm>
              <a:off x="4076766" y="3969972"/>
              <a:ext cx="1758600" cy="1291532"/>
            </a:xfrm>
            <a:prstGeom prst="roundRect">
              <a:avLst>
                <a:gd name="adj" fmla="val 8436"/>
              </a:avLst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角丸四角形 38"/>
            <p:cNvSpPr/>
            <p:nvPr/>
          </p:nvSpPr>
          <p:spPr>
            <a:xfrm>
              <a:off x="4076766" y="5450674"/>
              <a:ext cx="1758600" cy="1291532"/>
            </a:xfrm>
            <a:prstGeom prst="roundRect">
              <a:avLst>
                <a:gd name="adj" fmla="val 8436"/>
              </a:avLst>
            </a:prstGeom>
            <a:noFill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0" name="テキスト ボックス 39"/>
          <p:cNvSpPr txBox="1"/>
          <p:nvPr/>
        </p:nvSpPr>
        <p:spPr>
          <a:xfrm>
            <a:off x="7074521" y="4872557"/>
            <a:ext cx="19389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Bridge </a:t>
            </a:r>
            <a:r>
              <a:rPr lang="en-US" altLang="ja-JP" sz="1600" dirty="0" err="1" smtClean="0"/>
              <a:t>Servients</a:t>
            </a:r>
            <a:r>
              <a:rPr lang="en-US" altLang="ja-JP" sz="1600" dirty="0" smtClean="0"/>
              <a:t> on Internet and local</a:t>
            </a:r>
            <a:endParaRPr kumimoji="1" lang="en-US" altLang="ja-JP" sz="1600" dirty="0" smtClean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43" name="スライド番号プレースホルダー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6678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Issues for TPAC </a:t>
            </a:r>
            <a:r>
              <a:rPr lang="en-US" altLang="ja-JP" dirty="0" err="1" smtClean="0"/>
              <a:t>plugfest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Interface between </a:t>
            </a:r>
            <a:r>
              <a:rPr lang="en-US" altLang="ja-JP" dirty="0" err="1" smtClean="0"/>
              <a:t>Servients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Authentication</a:t>
            </a:r>
          </a:p>
          <a:p>
            <a:pPr lvl="1"/>
            <a:r>
              <a:rPr lang="en-US" altLang="ja-JP" dirty="0" smtClean="0"/>
              <a:t>Discovery and exchange TDs</a:t>
            </a:r>
          </a:p>
          <a:p>
            <a:pPr lvl="1"/>
            <a:r>
              <a:rPr lang="en-US" altLang="ja-JP" dirty="0" smtClean="0"/>
              <a:t>Firewall and NAT traversal</a:t>
            </a:r>
          </a:p>
          <a:p>
            <a:pPr lvl="1"/>
            <a:r>
              <a:rPr kumimoji="1" lang="en-US" altLang="ja-JP" dirty="0" smtClean="0"/>
              <a:t>Add </a:t>
            </a:r>
            <a:r>
              <a:rPr lang="en-US" altLang="ja-JP" dirty="0" smtClean="0"/>
              <a:t>“Event” operation for inter-Servient interface</a:t>
            </a:r>
            <a:endParaRPr kumimoji="1" lang="en-US" altLang="ja-JP" dirty="0" smtClean="0"/>
          </a:p>
          <a:p>
            <a:r>
              <a:rPr kumimoji="1" lang="en-US" altLang="ja-JP" dirty="0" smtClean="0"/>
              <a:t>Thing Description management</a:t>
            </a:r>
          </a:p>
          <a:p>
            <a:pPr lvl="1"/>
            <a:r>
              <a:rPr lang="en-US" altLang="ja-JP" dirty="0" smtClean="0"/>
              <a:t>Management</a:t>
            </a:r>
          </a:p>
          <a:p>
            <a:pPr lvl="2"/>
            <a:r>
              <a:rPr lang="en-US" altLang="ja-JP" dirty="0" smtClean="0"/>
              <a:t>How to create URI. A WoT Servient on the Internet cannot access </a:t>
            </a:r>
            <a:r>
              <a:rPr lang="en-US" altLang="ja-JP" dirty="0" err="1" smtClean="0"/>
              <a:t>Servients</a:t>
            </a:r>
            <a:r>
              <a:rPr lang="en-US" altLang="ja-JP" dirty="0" smtClean="0"/>
              <a:t> on local networks, because local </a:t>
            </a:r>
            <a:r>
              <a:rPr lang="en-US" altLang="ja-JP" dirty="0" err="1" smtClean="0"/>
              <a:t>Servients</a:t>
            </a:r>
            <a:r>
              <a:rPr lang="en-US" altLang="ja-JP" dirty="0" smtClean="0"/>
              <a:t> URI are assigned to the local address.</a:t>
            </a:r>
          </a:p>
          <a:p>
            <a:pPr lvl="2"/>
            <a:r>
              <a:rPr lang="en-US" altLang="ja-JP" dirty="0" smtClean="0"/>
              <a:t>Who and how to manage TDs. If many </a:t>
            </a:r>
            <a:r>
              <a:rPr lang="en-US" altLang="ja-JP" dirty="0" err="1" smtClean="0"/>
              <a:t>servients</a:t>
            </a:r>
            <a:r>
              <a:rPr lang="en-US" altLang="ja-JP" dirty="0" smtClean="0"/>
              <a:t> connect to networks, the management function is necessary to easily search TD someone want to connect.</a:t>
            </a:r>
          </a:p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13" name="スライド番号プレースホルダー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652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Call for participants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775907"/>
          </a:xfrm>
        </p:spPr>
        <p:txBody>
          <a:bodyPr>
            <a:normAutofit lnSpcReduction="10000"/>
          </a:bodyPr>
          <a:lstStyle/>
          <a:p>
            <a:r>
              <a:rPr lang="en-US" altLang="ja-JP" dirty="0" smtClean="0"/>
              <a:t>Please </a:t>
            </a:r>
            <a:r>
              <a:rPr kumimoji="1" lang="en-US" altLang="ja-JP" dirty="0" smtClean="0"/>
              <a:t>share the information of your </a:t>
            </a:r>
            <a:r>
              <a:rPr kumimoji="1" lang="en-US" altLang="ja-JP" dirty="0" err="1" smtClean="0"/>
              <a:t>Servients</a:t>
            </a:r>
            <a:r>
              <a:rPr lang="en-US" altLang="ja-JP" dirty="0"/>
              <a:t> </a:t>
            </a:r>
            <a:r>
              <a:rPr lang="en-US" altLang="ja-JP" dirty="0" smtClean="0"/>
              <a:t>and legacy devices if you have a plan to participate.</a:t>
            </a:r>
            <a:endParaRPr kumimoji="1" lang="ja-JP" altLang="en-US" dirty="0"/>
          </a:p>
        </p:txBody>
      </p:sp>
      <p:grpSp>
        <p:nvGrpSpPr>
          <p:cNvPr id="18" name="グループ化 17"/>
          <p:cNvGrpSpPr/>
          <p:nvPr/>
        </p:nvGrpSpPr>
        <p:grpSpPr>
          <a:xfrm>
            <a:off x="1162527" y="2822717"/>
            <a:ext cx="4018314" cy="3442994"/>
            <a:chOff x="1164757" y="2806084"/>
            <a:chExt cx="4419569" cy="3727087"/>
          </a:xfrm>
        </p:grpSpPr>
        <p:sp>
          <p:nvSpPr>
            <p:cNvPr id="4" name="正方形/長方形 3"/>
            <p:cNvSpPr/>
            <p:nvPr/>
          </p:nvSpPr>
          <p:spPr>
            <a:xfrm>
              <a:off x="1164757" y="5998641"/>
              <a:ext cx="978099" cy="52803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600" dirty="0" smtClean="0"/>
                <a:t>Servient</a:t>
              </a:r>
            </a:p>
            <a:p>
              <a:pPr algn="ctr"/>
              <a:r>
                <a:rPr lang="en-US" altLang="ja-JP" sz="1600" dirty="0" smtClean="0"/>
                <a:t>(device)</a:t>
              </a:r>
              <a:endParaRPr lang="ja-JP" altLang="en-US" sz="1600" dirty="0"/>
            </a:p>
          </p:txBody>
        </p:sp>
        <p:sp>
          <p:nvSpPr>
            <p:cNvPr id="5" name="正方形/長方形 4"/>
            <p:cNvSpPr/>
            <p:nvPr/>
          </p:nvSpPr>
          <p:spPr>
            <a:xfrm>
              <a:off x="2263738" y="5998641"/>
              <a:ext cx="953399" cy="52803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600" dirty="0"/>
                <a:t>Servient </a:t>
              </a:r>
              <a:r>
                <a:rPr lang="en-US" altLang="ja-JP" sz="1600" dirty="0" smtClean="0"/>
                <a:t>(device)</a:t>
              </a:r>
              <a:endParaRPr lang="ja-JP" altLang="en-US" sz="1600" dirty="0"/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1539327" y="5030628"/>
              <a:ext cx="1308777" cy="52803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600" dirty="0"/>
                <a:t>Servient </a:t>
              </a:r>
              <a:endParaRPr lang="en-US" altLang="ja-JP" sz="1600" dirty="0" smtClean="0"/>
            </a:p>
            <a:p>
              <a:pPr algn="ctr"/>
              <a:r>
                <a:rPr lang="en-US" altLang="ja-JP" sz="1600" dirty="0" smtClean="0"/>
                <a:t>on local NW</a:t>
              </a:r>
              <a:endParaRPr lang="ja-JP" altLang="en-US" sz="1600" dirty="0"/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3759061" y="5024948"/>
              <a:ext cx="1353989" cy="52803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600" dirty="0" smtClean="0"/>
                <a:t>Servient</a:t>
              </a:r>
            </a:p>
            <a:p>
              <a:pPr algn="ctr"/>
              <a:r>
                <a:rPr lang="en-US" altLang="ja-JP" sz="1600" dirty="0" smtClean="0"/>
                <a:t>on local NW</a:t>
              </a:r>
              <a:endParaRPr lang="ja-JP" altLang="en-US" sz="1600" dirty="0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2573243" y="3795638"/>
              <a:ext cx="1392495" cy="52803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 smtClean="0"/>
                <a:t>Servient</a:t>
              </a:r>
            </a:p>
            <a:p>
              <a:pPr algn="ctr"/>
              <a:r>
                <a:rPr kumimoji="1" lang="en-US" altLang="ja-JP" sz="1600" dirty="0" smtClean="0"/>
                <a:t>on Internet</a:t>
              </a:r>
              <a:endParaRPr kumimoji="1" lang="ja-JP" altLang="en-US" sz="1600" dirty="0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1776131" y="2807210"/>
              <a:ext cx="1381771" cy="52803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 smtClean="0"/>
                <a:t>Servient</a:t>
              </a:r>
            </a:p>
            <a:p>
              <a:pPr algn="ctr"/>
              <a:r>
                <a:rPr kumimoji="1" lang="en-US" altLang="ja-JP" sz="1600" dirty="0" smtClean="0"/>
                <a:t>(application)</a:t>
              </a:r>
              <a:endParaRPr kumimoji="1" lang="ja-JP" altLang="en-US" sz="1600" dirty="0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3522113" y="2806084"/>
              <a:ext cx="1372287" cy="52803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 smtClean="0"/>
                <a:t>Servient (application)</a:t>
              </a:r>
              <a:endParaRPr kumimoji="1" lang="ja-JP" altLang="en-US" sz="1600" dirty="0"/>
            </a:p>
          </p:txBody>
        </p:sp>
        <p:cxnSp>
          <p:nvCxnSpPr>
            <p:cNvPr id="12" name="直線コネクタ 11"/>
            <p:cNvCxnSpPr>
              <a:stCxn id="9" idx="2"/>
              <a:endCxn id="8" idx="0"/>
            </p:cNvCxnSpPr>
            <p:nvPr/>
          </p:nvCxnSpPr>
          <p:spPr>
            <a:xfrm>
              <a:off x="2467017" y="3335244"/>
              <a:ext cx="802474" cy="46039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/>
            <p:cNvCxnSpPr>
              <a:stCxn id="10" idx="2"/>
              <a:endCxn id="8" idx="0"/>
            </p:cNvCxnSpPr>
            <p:nvPr/>
          </p:nvCxnSpPr>
          <p:spPr>
            <a:xfrm flipH="1">
              <a:off x="3269491" y="3334117"/>
              <a:ext cx="938765" cy="46152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>
              <a:stCxn id="8" idx="2"/>
              <a:endCxn id="6" idx="0"/>
            </p:cNvCxnSpPr>
            <p:nvPr/>
          </p:nvCxnSpPr>
          <p:spPr>
            <a:xfrm flipH="1">
              <a:off x="2193716" y="4323672"/>
              <a:ext cx="1075775" cy="7069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>
              <a:stCxn id="6" idx="2"/>
              <a:endCxn id="4" idx="0"/>
            </p:cNvCxnSpPr>
            <p:nvPr/>
          </p:nvCxnSpPr>
          <p:spPr>
            <a:xfrm flipH="1">
              <a:off x="1653807" y="5558662"/>
              <a:ext cx="539909" cy="43997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>
              <a:stCxn id="6" idx="2"/>
              <a:endCxn id="5" idx="0"/>
            </p:cNvCxnSpPr>
            <p:nvPr/>
          </p:nvCxnSpPr>
          <p:spPr>
            <a:xfrm>
              <a:off x="2193716" y="5558662"/>
              <a:ext cx="546722" cy="43997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>
              <a:stCxn id="8" idx="2"/>
              <a:endCxn id="7" idx="0"/>
            </p:cNvCxnSpPr>
            <p:nvPr/>
          </p:nvCxnSpPr>
          <p:spPr>
            <a:xfrm>
              <a:off x="3269491" y="4323672"/>
              <a:ext cx="1166565" cy="7012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正方形/長方形 28"/>
            <p:cNvSpPr/>
            <p:nvPr/>
          </p:nvSpPr>
          <p:spPr>
            <a:xfrm>
              <a:off x="3421262" y="6005137"/>
              <a:ext cx="1013987" cy="52803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600" dirty="0" smtClean="0"/>
                <a:t>Legacy device</a:t>
              </a:r>
              <a:endParaRPr lang="ja-JP" altLang="en-US" sz="1600" dirty="0"/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4568624" y="5997822"/>
              <a:ext cx="1001952" cy="52803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600" dirty="0" smtClean="0"/>
                <a:t>Legacy device</a:t>
              </a:r>
              <a:endParaRPr lang="ja-JP" altLang="en-US" sz="1600" dirty="0"/>
            </a:p>
          </p:txBody>
        </p:sp>
        <p:cxnSp>
          <p:nvCxnSpPr>
            <p:cNvPr id="31" name="直線コネクタ 30"/>
            <p:cNvCxnSpPr>
              <a:stCxn id="7" idx="2"/>
              <a:endCxn id="29" idx="0"/>
            </p:cNvCxnSpPr>
            <p:nvPr/>
          </p:nvCxnSpPr>
          <p:spPr>
            <a:xfrm flipH="1">
              <a:off x="3928257" y="5552982"/>
              <a:ext cx="507799" cy="45215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コネクタ 31"/>
            <p:cNvCxnSpPr>
              <a:stCxn id="7" idx="2"/>
              <a:endCxn id="30" idx="0"/>
            </p:cNvCxnSpPr>
            <p:nvPr/>
          </p:nvCxnSpPr>
          <p:spPr>
            <a:xfrm>
              <a:off x="4436056" y="5552982"/>
              <a:ext cx="633544" cy="4448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/>
            <p:cNvCxnSpPr/>
            <p:nvPr/>
          </p:nvCxnSpPr>
          <p:spPr>
            <a:xfrm flipV="1">
              <a:off x="1372298" y="4647997"/>
              <a:ext cx="3941380" cy="4204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テキスト ボックス 16"/>
            <p:cNvSpPr txBox="1"/>
            <p:nvPr/>
          </p:nvSpPr>
          <p:spPr>
            <a:xfrm>
              <a:off x="4245113" y="4323672"/>
              <a:ext cx="13392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 smtClean="0"/>
                <a:t>Firewall / NAT</a:t>
              </a:r>
              <a:endParaRPr kumimoji="1" lang="ja-JP" altLang="en-US" sz="1600" dirty="0"/>
            </a:p>
          </p:txBody>
        </p:sp>
      </p:grpSp>
      <p:sp>
        <p:nvSpPr>
          <p:cNvPr id="35" name="テキスト ボックス 34"/>
          <p:cNvSpPr txBox="1"/>
          <p:nvPr/>
        </p:nvSpPr>
        <p:spPr>
          <a:xfrm>
            <a:off x="5420653" y="2596542"/>
            <a:ext cx="25274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Examples from past </a:t>
            </a:r>
            <a:r>
              <a:rPr kumimoji="1" lang="en-US" altLang="ja-JP" sz="1600" dirty="0" err="1" smtClean="0"/>
              <a:t>plugfest</a:t>
            </a:r>
            <a:endParaRPr kumimoji="1" lang="ja-JP" altLang="en-US" sz="16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551590" y="3009711"/>
            <a:ext cx="313237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/>
              <a:t>Scripting runtime (Siemens, Fujitsu)</a:t>
            </a:r>
          </a:p>
          <a:p>
            <a:r>
              <a:rPr lang="en-US" altLang="ja-JP" sz="1600" dirty="0" smtClean="0"/>
              <a:t>Node-RED (Fujitsu)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551590" y="3795048"/>
            <a:ext cx="313237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/>
              <a:t>Cloud gateway (</a:t>
            </a:r>
            <a:r>
              <a:rPr lang="en-US" altLang="ja-JP" sz="1600" dirty="0" smtClean="0"/>
              <a:t>Panasonic, </a:t>
            </a:r>
            <a:r>
              <a:rPr lang="en-US" altLang="ja-JP" sz="1600" dirty="0" smtClean="0"/>
              <a:t>Fujitsu)</a:t>
            </a:r>
            <a:endParaRPr lang="en-US" altLang="ja-JP" sz="1600" dirty="0" smtClean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551591" y="4334164"/>
            <a:ext cx="3132369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Local gateway (Siemens, Fujitsu</a:t>
            </a:r>
            <a:r>
              <a:rPr lang="en-US" altLang="ja-JP" sz="1600" dirty="0" smtClean="0"/>
              <a:t>)</a:t>
            </a:r>
            <a:endParaRPr lang="en-US" altLang="ja-JP" sz="1600" dirty="0" smtClean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557152" y="4806141"/>
            <a:ext cx="3126808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Air conditioner (Panasonic)</a:t>
            </a:r>
          </a:p>
          <a:p>
            <a:r>
              <a:rPr lang="en-US" altLang="ja-JP" sz="1600" dirty="0" err="1" smtClean="0"/>
              <a:t>BACnet</a:t>
            </a:r>
            <a:r>
              <a:rPr lang="en-US" altLang="ja-JP" sz="1600" dirty="0" smtClean="0"/>
              <a:t> device (Siemens)</a:t>
            </a:r>
          </a:p>
          <a:p>
            <a:r>
              <a:rPr lang="en-US" altLang="ja-JP" sz="1600" dirty="0" smtClean="0"/>
              <a:t>OCF device (Intel)</a:t>
            </a:r>
          </a:p>
          <a:p>
            <a:r>
              <a:rPr lang="en-US" altLang="ja-JP" sz="1600" dirty="0" err="1" smtClean="0"/>
              <a:t>Lemonbeat</a:t>
            </a:r>
            <a:r>
              <a:rPr lang="en-US" altLang="ja-JP" sz="1600" dirty="0" smtClean="0"/>
              <a:t> </a:t>
            </a:r>
            <a:r>
              <a:rPr lang="en-US" altLang="ja-JP" sz="1600" dirty="0" smtClean="0"/>
              <a:t>device? </a:t>
            </a:r>
            <a:r>
              <a:rPr lang="en-US" altLang="ja-JP" sz="1600" dirty="0" smtClean="0"/>
              <a:t>(</a:t>
            </a:r>
            <a:r>
              <a:rPr lang="en-US" altLang="ja-JP" sz="1600" dirty="0" err="1" smtClean="0"/>
              <a:t>Lemonbeat</a:t>
            </a:r>
            <a:r>
              <a:rPr lang="en-US" altLang="ja-JP" sz="1600" dirty="0" smtClean="0"/>
              <a:t>)</a:t>
            </a:r>
          </a:p>
          <a:p>
            <a:r>
              <a:rPr lang="en-US" altLang="ja-JP" sz="1600" dirty="0" smtClean="0"/>
              <a:t>IPSO </a:t>
            </a:r>
            <a:r>
              <a:rPr lang="en-US" altLang="ja-JP" sz="1600" dirty="0" smtClean="0"/>
              <a:t>device (SmartThings)</a:t>
            </a:r>
            <a:endParaRPr lang="en-US" altLang="ja-JP" sz="1600" dirty="0" smtClean="0"/>
          </a:p>
          <a:p>
            <a:r>
              <a:rPr lang="en-US" altLang="ja-JP" sz="1600" dirty="0" smtClean="0"/>
              <a:t>Blind, LED light (Fujitsu)</a:t>
            </a:r>
          </a:p>
        </p:txBody>
      </p:sp>
      <p:cxnSp>
        <p:nvCxnSpPr>
          <p:cNvPr id="14" name="直線コネクタ 13"/>
          <p:cNvCxnSpPr>
            <a:stCxn id="10" idx="3"/>
            <a:endCxn id="36" idx="1"/>
          </p:cNvCxnSpPr>
          <p:nvPr/>
        </p:nvCxnSpPr>
        <p:spPr>
          <a:xfrm>
            <a:off x="4553553" y="3066609"/>
            <a:ext cx="998037" cy="2354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>
            <a:stCxn id="8" idx="3"/>
            <a:endCxn id="37" idx="1"/>
          </p:cNvCxnSpPr>
          <p:nvPr/>
        </p:nvCxnSpPr>
        <p:spPr>
          <a:xfrm flipV="1">
            <a:off x="3709206" y="3964325"/>
            <a:ext cx="1842384" cy="164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>
            <a:stCxn id="7" idx="3"/>
            <a:endCxn id="38" idx="1"/>
          </p:cNvCxnSpPr>
          <p:nvPr/>
        </p:nvCxnSpPr>
        <p:spPr>
          <a:xfrm flipV="1">
            <a:off x="4752353" y="4503441"/>
            <a:ext cx="799238" cy="6129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>
            <a:stCxn id="30" idx="3"/>
            <a:endCxn id="39" idx="1"/>
          </p:cNvCxnSpPr>
          <p:nvPr/>
        </p:nvCxnSpPr>
        <p:spPr>
          <a:xfrm flipV="1">
            <a:off x="5168339" y="5590971"/>
            <a:ext cx="388813" cy="4240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フッター プレースホルダー 2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53" name="スライド番号プレースホルダー 5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7893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Additional specifications for </a:t>
            </a:r>
            <a:r>
              <a:rPr lang="en-US" altLang="ja-JP" dirty="0" err="1" smtClean="0"/>
              <a:t>plugfest</a:t>
            </a:r>
            <a:r>
              <a:rPr lang="en-US" altLang="ja-JP" dirty="0" smtClean="0"/>
              <a:t> (overview)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Architecture (integration model)</a:t>
            </a:r>
          </a:p>
          <a:p>
            <a:r>
              <a:rPr lang="en-US" altLang="ja-JP" dirty="0" smtClean="0"/>
              <a:t>Sequence diagrams </a:t>
            </a:r>
            <a:r>
              <a:rPr kumimoji="1" lang="en-US" altLang="ja-JP" dirty="0" smtClean="0"/>
              <a:t>among </a:t>
            </a:r>
            <a:r>
              <a:rPr kumimoji="1" lang="en-US" altLang="ja-JP" dirty="0" err="1" smtClean="0"/>
              <a:t>Servients</a:t>
            </a:r>
            <a:endParaRPr kumimoji="1" lang="en-US" altLang="ja-JP" dirty="0" smtClean="0"/>
          </a:p>
          <a:p>
            <a:r>
              <a:rPr kumimoji="1" lang="en-US" altLang="ja-JP" dirty="0" smtClean="0"/>
              <a:t>Inter-Servient Interface</a:t>
            </a:r>
          </a:p>
          <a:p>
            <a:pPr lvl="1"/>
            <a:r>
              <a:rPr lang="en-US" altLang="ja-JP" dirty="0" smtClean="0"/>
              <a:t>Authentication :  </a:t>
            </a:r>
            <a:r>
              <a:rPr lang="en-US" altLang="ja-JP" dirty="0" smtClean="0"/>
              <a:t>ACE (see in </a:t>
            </a:r>
            <a:r>
              <a:rPr lang="en-US" altLang="ja-JP" dirty="0" smtClean="0"/>
              <a:t>Current Practice)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Discovery and exchange TD : </a:t>
            </a:r>
            <a:r>
              <a:rPr kumimoji="1" lang="en-US" altLang="ja-JP" dirty="0" smtClean="0"/>
              <a:t>NEW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Firewall </a:t>
            </a:r>
            <a:r>
              <a:rPr lang="en-US" altLang="ja-JP" dirty="0" smtClean="0"/>
              <a:t>and NAT traversal : </a:t>
            </a:r>
            <a:r>
              <a:rPr lang="en-US" altLang="ja-JP" dirty="0" smtClean="0"/>
              <a:t>NEW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“Event” operation with subscription : </a:t>
            </a:r>
            <a:r>
              <a:rPr lang="en-US" altLang="ja-JP" dirty="0" smtClean="0"/>
              <a:t>NEW</a:t>
            </a:r>
            <a:endParaRPr lang="en-US" altLang="ja-JP" dirty="0" smtClean="0"/>
          </a:p>
          <a:p>
            <a:r>
              <a:rPr kumimoji="1" lang="en-US" altLang="ja-JP" dirty="0" smtClean="0"/>
              <a:t>TD Management</a:t>
            </a:r>
          </a:p>
          <a:p>
            <a:pPr lvl="1"/>
            <a:r>
              <a:rPr lang="en-US" altLang="ja-JP" dirty="0" smtClean="0"/>
              <a:t>Life cycle management</a:t>
            </a:r>
          </a:p>
          <a:p>
            <a:pPr lvl="1"/>
            <a:r>
              <a:rPr lang="en-US" altLang="ja-JP" dirty="0" smtClean="0"/>
              <a:t>URL naming convention</a:t>
            </a:r>
            <a:endParaRPr kumimoji="1" lang="en-US" altLang="ja-JP" dirty="0" smtClean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13" name="スライド番号プレースホルダー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4875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Basic </a:t>
            </a:r>
            <a:r>
              <a:rPr kumimoji="1" lang="en-US" altLang="ja-JP" dirty="0" smtClean="0"/>
              <a:t>sequence diagram (1 of 4)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Shows interaction example between </a:t>
            </a:r>
            <a:r>
              <a:rPr kumimoji="1" lang="en-US" altLang="ja-JP" dirty="0" err="1" smtClean="0"/>
              <a:t>Servients</a:t>
            </a:r>
            <a:endParaRPr kumimoji="1" lang="en-US" altLang="ja-JP" dirty="0" smtClean="0"/>
          </a:p>
          <a:p>
            <a:pPr marL="914400" lvl="1" indent="-457200">
              <a:buAutoNum type="arabicParenBoth"/>
            </a:pPr>
            <a:r>
              <a:rPr lang="en-US" altLang="ja-JP" dirty="0" smtClean="0"/>
              <a:t>Authentication</a:t>
            </a:r>
          </a:p>
          <a:p>
            <a:pPr marL="914400" lvl="1" indent="-457200">
              <a:buAutoNum type="arabicParenBoth"/>
            </a:pPr>
            <a:r>
              <a:rPr kumimoji="1" lang="en-US" altLang="ja-JP" dirty="0" smtClean="0"/>
              <a:t>Discovery/Register &amp; Lookup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cxnSp>
        <p:nvCxnSpPr>
          <p:cNvPr id="33" name="直線コネクタ 32"/>
          <p:cNvCxnSpPr/>
          <p:nvPr/>
        </p:nvCxnSpPr>
        <p:spPr>
          <a:xfrm>
            <a:off x="3468344" y="3430732"/>
            <a:ext cx="10289" cy="28805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>
            <a:off x="5449544" y="3424876"/>
            <a:ext cx="10090" cy="28306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7435888" y="3422110"/>
            <a:ext cx="15432" cy="28333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/>
          <p:nvPr/>
        </p:nvCxnSpPr>
        <p:spPr>
          <a:xfrm>
            <a:off x="3468344" y="4930528"/>
            <a:ext cx="197091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テキスト ボックス 44"/>
          <p:cNvSpPr txBox="1"/>
          <p:nvPr/>
        </p:nvSpPr>
        <p:spPr>
          <a:xfrm>
            <a:off x="3784293" y="4609223"/>
            <a:ext cx="12516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Register w/ TD</a:t>
            </a:r>
            <a:endParaRPr kumimoji="1" lang="ja-JP" altLang="en-US" sz="1400" dirty="0"/>
          </a:p>
        </p:txBody>
      </p:sp>
      <p:cxnSp>
        <p:nvCxnSpPr>
          <p:cNvPr id="46" name="直線矢印コネクタ 45"/>
          <p:cNvCxnSpPr/>
          <p:nvPr/>
        </p:nvCxnSpPr>
        <p:spPr>
          <a:xfrm>
            <a:off x="3478633" y="5142368"/>
            <a:ext cx="1970911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3783837" y="5142368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OK</a:t>
            </a:r>
          </a:p>
        </p:txBody>
      </p:sp>
      <p:cxnSp>
        <p:nvCxnSpPr>
          <p:cNvPr id="48" name="直線矢印コネクタ 47"/>
          <p:cNvCxnSpPr/>
          <p:nvPr/>
        </p:nvCxnSpPr>
        <p:spPr>
          <a:xfrm>
            <a:off x="5459833" y="5491451"/>
            <a:ext cx="1970911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/>
        </p:nvSpPr>
        <p:spPr>
          <a:xfrm>
            <a:off x="5834505" y="5170146"/>
            <a:ext cx="11769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Look up thing</a:t>
            </a:r>
            <a:endParaRPr kumimoji="1" lang="ja-JP" altLang="en-US" sz="1400" dirty="0"/>
          </a:p>
        </p:txBody>
      </p:sp>
      <p:cxnSp>
        <p:nvCxnSpPr>
          <p:cNvPr id="50" name="直線矢印コネクタ 49"/>
          <p:cNvCxnSpPr/>
          <p:nvPr/>
        </p:nvCxnSpPr>
        <p:spPr>
          <a:xfrm>
            <a:off x="5470122" y="5720331"/>
            <a:ext cx="1970911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テキスト ボックス 50"/>
          <p:cNvSpPr txBox="1"/>
          <p:nvPr/>
        </p:nvSpPr>
        <p:spPr>
          <a:xfrm>
            <a:off x="5834049" y="5720331"/>
            <a:ext cx="8723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OK w/ TD</a:t>
            </a:r>
            <a:endParaRPr kumimoji="1" lang="en-US" altLang="ja-JP" sz="1400" dirty="0" smtClean="0"/>
          </a:p>
        </p:txBody>
      </p:sp>
      <p:sp>
        <p:nvSpPr>
          <p:cNvPr id="52" name="右矢印 51"/>
          <p:cNvSpPr/>
          <p:nvPr/>
        </p:nvSpPr>
        <p:spPr>
          <a:xfrm>
            <a:off x="3483777" y="3728337"/>
            <a:ext cx="1970911" cy="4069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/>
              <a:t>Authentication</a:t>
            </a:r>
            <a:endParaRPr kumimoji="1" lang="ja-JP" altLang="en-US" dirty="0"/>
          </a:p>
        </p:txBody>
      </p:sp>
      <p:sp>
        <p:nvSpPr>
          <p:cNvPr id="53" name="左矢印 52"/>
          <p:cNvSpPr/>
          <p:nvPr/>
        </p:nvSpPr>
        <p:spPr>
          <a:xfrm>
            <a:off x="5449544" y="4020577"/>
            <a:ext cx="2001776" cy="4375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/>
              <a:t>Authentication</a:t>
            </a:r>
            <a:endParaRPr kumimoji="1" lang="ja-JP" altLang="en-US" sz="14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810561" y="3096143"/>
            <a:ext cx="14302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Servient w/ E</a:t>
            </a:r>
            <a:endParaRPr kumimoji="1" lang="ja-JP" altLang="en-US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709467" y="3093556"/>
            <a:ext cx="155363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Servient w/ CE</a:t>
            </a:r>
            <a:endParaRPr kumimoji="1"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818522" y="3082626"/>
            <a:ext cx="144142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Servient w/ C</a:t>
            </a:r>
            <a:endParaRPr kumimoji="1" lang="ja-JP" altLang="en-US" dirty="0"/>
          </a:p>
        </p:txBody>
      </p:sp>
      <p:sp>
        <p:nvSpPr>
          <p:cNvPr id="64" name="スライド番号プレースホルダー 6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230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Basic </a:t>
            </a:r>
            <a:r>
              <a:rPr kumimoji="1" lang="en-US" altLang="ja-JP" dirty="0" smtClean="0"/>
              <a:t>sequence diagram (2 of 4)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457200">
              <a:buFont typeface="Wingdings" panose="05000000000000000000" pitchFamily="2" charset="2"/>
              <a:buAutoNum type="arabicParenBoth" startAt="3"/>
            </a:pPr>
            <a:r>
              <a:rPr lang="en-US" altLang="ja-JP" dirty="0" smtClean="0"/>
              <a:t>“Set” operation</a:t>
            </a:r>
          </a:p>
          <a:p>
            <a:pPr marL="914400" lvl="1" indent="-457200">
              <a:buAutoNum type="arabicParenBoth" startAt="3"/>
            </a:pPr>
            <a:r>
              <a:rPr kumimoji="1" lang="en-US" altLang="ja-JP" dirty="0" smtClean="0"/>
              <a:t>“Get” operation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cxnSp>
        <p:nvCxnSpPr>
          <p:cNvPr id="33" name="直線コネクタ 32"/>
          <p:cNvCxnSpPr/>
          <p:nvPr/>
        </p:nvCxnSpPr>
        <p:spPr>
          <a:xfrm>
            <a:off x="3468344" y="3186363"/>
            <a:ext cx="20577" cy="30646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>
            <a:off x="5449544" y="3180507"/>
            <a:ext cx="2388" cy="30705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H="1">
            <a:off x="7425232" y="3177741"/>
            <a:ext cx="10656" cy="30732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2810561" y="2851774"/>
            <a:ext cx="14302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Servient w/ E</a:t>
            </a:r>
            <a:endParaRPr kumimoji="1" lang="ja-JP" altLang="en-US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709467" y="2849187"/>
            <a:ext cx="155363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Servient w/ CE</a:t>
            </a:r>
            <a:endParaRPr kumimoji="1"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818522" y="2838257"/>
            <a:ext cx="144142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Servient w/ C</a:t>
            </a:r>
            <a:endParaRPr kumimoji="1" lang="ja-JP" altLang="en-US" dirty="0"/>
          </a:p>
        </p:txBody>
      </p:sp>
      <p:cxnSp>
        <p:nvCxnSpPr>
          <p:cNvPr id="22" name="直線矢印コネクタ 21"/>
          <p:cNvCxnSpPr/>
          <p:nvPr/>
        </p:nvCxnSpPr>
        <p:spPr>
          <a:xfrm>
            <a:off x="5454321" y="3723627"/>
            <a:ext cx="1970911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5984427" y="3402322"/>
            <a:ext cx="13638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Get w/ property</a:t>
            </a:r>
            <a:endParaRPr kumimoji="1" lang="ja-JP" altLang="en-US" sz="1400" dirty="0"/>
          </a:p>
        </p:txBody>
      </p:sp>
      <p:cxnSp>
        <p:nvCxnSpPr>
          <p:cNvPr id="24" name="直線矢印コネクタ 23"/>
          <p:cNvCxnSpPr/>
          <p:nvPr/>
        </p:nvCxnSpPr>
        <p:spPr>
          <a:xfrm>
            <a:off x="3452701" y="3904931"/>
            <a:ext cx="1970911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3982807" y="3583626"/>
            <a:ext cx="13638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Get w/ property</a:t>
            </a:r>
            <a:endParaRPr kumimoji="1" lang="ja-JP" altLang="en-US" sz="1400" dirty="0"/>
          </a:p>
        </p:txBody>
      </p:sp>
      <p:cxnSp>
        <p:nvCxnSpPr>
          <p:cNvPr id="26" name="直線矢印コネクタ 25"/>
          <p:cNvCxnSpPr/>
          <p:nvPr/>
        </p:nvCxnSpPr>
        <p:spPr>
          <a:xfrm>
            <a:off x="3481021" y="4137371"/>
            <a:ext cx="1970911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4000382" y="4137371"/>
            <a:ext cx="1065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OK w/ value</a:t>
            </a:r>
          </a:p>
        </p:txBody>
      </p:sp>
      <p:cxnSp>
        <p:nvCxnSpPr>
          <p:cNvPr id="28" name="直線矢印コネクタ 27"/>
          <p:cNvCxnSpPr/>
          <p:nvPr/>
        </p:nvCxnSpPr>
        <p:spPr>
          <a:xfrm>
            <a:off x="5464028" y="4373059"/>
            <a:ext cx="1970911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5983389" y="4373059"/>
            <a:ext cx="10652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OK w/ value</a:t>
            </a:r>
          </a:p>
        </p:txBody>
      </p:sp>
      <p:cxnSp>
        <p:nvCxnSpPr>
          <p:cNvPr id="36" name="直線矢印コネクタ 35"/>
          <p:cNvCxnSpPr/>
          <p:nvPr/>
        </p:nvCxnSpPr>
        <p:spPr>
          <a:xfrm>
            <a:off x="5462221" y="5233846"/>
            <a:ext cx="1970911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5992327" y="4912541"/>
            <a:ext cx="13317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/>
              <a:t>S</a:t>
            </a:r>
            <a:r>
              <a:rPr lang="en-US" altLang="ja-JP" sz="1400" dirty="0" smtClean="0"/>
              <a:t>et </a:t>
            </a:r>
            <a:r>
              <a:rPr lang="en-US" altLang="ja-JP" sz="1400" dirty="0" smtClean="0"/>
              <a:t>w/ property</a:t>
            </a:r>
            <a:endParaRPr kumimoji="1" lang="ja-JP" altLang="en-US" sz="1400" dirty="0"/>
          </a:p>
        </p:txBody>
      </p:sp>
      <p:cxnSp>
        <p:nvCxnSpPr>
          <p:cNvPr id="38" name="直線矢印コネクタ 37"/>
          <p:cNvCxnSpPr/>
          <p:nvPr/>
        </p:nvCxnSpPr>
        <p:spPr>
          <a:xfrm>
            <a:off x="3460601" y="5399384"/>
            <a:ext cx="1970911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3990707" y="5078079"/>
            <a:ext cx="13317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/>
              <a:t>S</a:t>
            </a:r>
            <a:r>
              <a:rPr lang="en-US" altLang="ja-JP" sz="1400" dirty="0" smtClean="0"/>
              <a:t>et </a:t>
            </a:r>
            <a:r>
              <a:rPr lang="en-US" altLang="ja-JP" sz="1400" dirty="0" smtClean="0"/>
              <a:t>w/ property</a:t>
            </a:r>
            <a:endParaRPr kumimoji="1" lang="ja-JP" altLang="en-US" sz="1400" dirty="0"/>
          </a:p>
        </p:txBody>
      </p:sp>
      <p:cxnSp>
        <p:nvCxnSpPr>
          <p:cNvPr id="40" name="直線矢印コネクタ 39"/>
          <p:cNvCxnSpPr/>
          <p:nvPr/>
        </p:nvCxnSpPr>
        <p:spPr>
          <a:xfrm>
            <a:off x="3488921" y="5631824"/>
            <a:ext cx="1970911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4008282" y="5631824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smtClean="0"/>
              <a:t>OK</a:t>
            </a:r>
            <a:endParaRPr kumimoji="1" lang="en-US" altLang="ja-JP" sz="1400" dirty="0" smtClean="0"/>
          </a:p>
        </p:txBody>
      </p:sp>
      <p:cxnSp>
        <p:nvCxnSpPr>
          <p:cNvPr id="42" name="直線矢印コネクタ 41"/>
          <p:cNvCxnSpPr/>
          <p:nvPr/>
        </p:nvCxnSpPr>
        <p:spPr>
          <a:xfrm>
            <a:off x="5471928" y="5804448"/>
            <a:ext cx="1970911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テキスト ボックス 42"/>
          <p:cNvSpPr txBox="1"/>
          <p:nvPr/>
        </p:nvSpPr>
        <p:spPr>
          <a:xfrm>
            <a:off x="5991289" y="5804448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smtClean="0"/>
              <a:t>OK</a:t>
            </a:r>
            <a:endParaRPr kumimoji="1" lang="en-US" altLang="ja-JP" sz="1400" dirty="0" smtClean="0"/>
          </a:p>
        </p:txBody>
      </p:sp>
      <p:sp>
        <p:nvSpPr>
          <p:cNvPr id="14" name="スライド番号プレースホルダー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527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Basic </a:t>
            </a:r>
            <a:r>
              <a:rPr kumimoji="1" lang="en-US" altLang="ja-JP" dirty="0" smtClean="0"/>
              <a:t>sequence diagram (3 of 4)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457200">
              <a:buFont typeface="Wingdings" panose="05000000000000000000" pitchFamily="2" charset="2"/>
              <a:buAutoNum type="arabicParenBoth" startAt="5"/>
            </a:pPr>
            <a:r>
              <a:rPr lang="en-US" altLang="ja-JP" dirty="0" smtClean="0"/>
              <a:t>“Subscribe” operation</a:t>
            </a:r>
          </a:p>
          <a:p>
            <a:pPr marL="914400" lvl="1" indent="-457200">
              <a:buAutoNum type="arabicParenBoth" startAt="5"/>
            </a:pPr>
            <a:r>
              <a:rPr kumimoji="1" lang="en-US" altLang="ja-JP" dirty="0" smtClean="0"/>
              <a:t>“Event” operation</a:t>
            </a:r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cxnSp>
        <p:nvCxnSpPr>
          <p:cNvPr id="33" name="直線コネクタ 32"/>
          <p:cNvCxnSpPr/>
          <p:nvPr/>
        </p:nvCxnSpPr>
        <p:spPr>
          <a:xfrm>
            <a:off x="3468344" y="3186363"/>
            <a:ext cx="20577" cy="30646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>
            <a:off x="5449544" y="3180507"/>
            <a:ext cx="2388" cy="30705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H="1">
            <a:off x="7425232" y="3177741"/>
            <a:ext cx="10656" cy="30732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2810561" y="2851774"/>
            <a:ext cx="14302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Servient w/ E</a:t>
            </a:r>
            <a:endParaRPr kumimoji="1" lang="ja-JP" altLang="en-US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709467" y="2849187"/>
            <a:ext cx="155363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Servient w/ CE</a:t>
            </a:r>
            <a:endParaRPr kumimoji="1"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818522" y="2838257"/>
            <a:ext cx="144142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Servient w/ C</a:t>
            </a:r>
            <a:endParaRPr kumimoji="1" lang="ja-JP" altLang="en-US" dirty="0"/>
          </a:p>
        </p:txBody>
      </p:sp>
      <p:cxnSp>
        <p:nvCxnSpPr>
          <p:cNvPr id="22" name="直線矢印コネクタ 21"/>
          <p:cNvCxnSpPr/>
          <p:nvPr/>
        </p:nvCxnSpPr>
        <p:spPr>
          <a:xfrm>
            <a:off x="5457711" y="3585989"/>
            <a:ext cx="1970911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5987817" y="3264684"/>
            <a:ext cx="889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Subscribe</a:t>
            </a:r>
            <a:endParaRPr kumimoji="1" lang="ja-JP" altLang="en-US" sz="1400" dirty="0"/>
          </a:p>
        </p:txBody>
      </p:sp>
      <p:cxnSp>
        <p:nvCxnSpPr>
          <p:cNvPr id="24" name="直線矢印コネクタ 23"/>
          <p:cNvCxnSpPr/>
          <p:nvPr/>
        </p:nvCxnSpPr>
        <p:spPr>
          <a:xfrm>
            <a:off x="3456091" y="3706371"/>
            <a:ext cx="1970911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3986197" y="3385066"/>
            <a:ext cx="889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Subscribe</a:t>
            </a:r>
            <a:endParaRPr kumimoji="1" lang="ja-JP" altLang="en-US" sz="1400" dirty="0"/>
          </a:p>
        </p:txBody>
      </p:sp>
      <p:cxnSp>
        <p:nvCxnSpPr>
          <p:cNvPr id="26" name="直線矢印コネクタ 25"/>
          <p:cNvCxnSpPr/>
          <p:nvPr/>
        </p:nvCxnSpPr>
        <p:spPr>
          <a:xfrm>
            <a:off x="3484411" y="3938811"/>
            <a:ext cx="1970911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4003772" y="3938811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OK</a:t>
            </a:r>
            <a:endParaRPr kumimoji="1" lang="en-US" altLang="ja-JP" sz="1400" dirty="0" smtClean="0"/>
          </a:p>
        </p:txBody>
      </p:sp>
      <p:cxnSp>
        <p:nvCxnSpPr>
          <p:cNvPr id="28" name="直線矢印コネクタ 27"/>
          <p:cNvCxnSpPr/>
          <p:nvPr/>
        </p:nvCxnSpPr>
        <p:spPr>
          <a:xfrm>
            <a:off x="5467418" y="4054990"/>
            <a:ext cx="1970911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5986779" y="4054990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OK</a:t>
            </a:r>
            <a:endParaRPr kumimoji="1" lang="en-US" altLang="ja-JP" sz="1400" dirty="0" smtClean="0"/>
          </a:p>
        </p:txBody>
      </p:sp>
      <p:cxnSp>
        <p:nvCxnSpPr>
          <p:cNvPr id="44" name="直線矢印コネクタ 43"/>
          <p:cNvCxnSpPr/>
          <p:nvPr/>
        </p:nvCxnSpPr>
        <p:spPr>
          <a:xfrm>
            <a:off x="3452701" y="4468922"/>
            <a:ext cx="1970911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テキスト ボックス 44"/>
          <p:cNvSpPr txBox="1"/>
          <p:nvPr/>
        </p:nvSpPr>
        <p:spPr>
          <a:xfrm>
            <a:off x="3972062" y="4209275"/>
            <a:ext cx="5922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Event</a:t>
            </a:r>
            <a:endParaRPr kumimoji="1" lang="en-US" altLang="ja-JP" sz="1400" dirty="0" smtClean="0"/>
          </a:p>
        </p:txBody>
      </p:sp>
      <p:cxnSp>
        <p:nvCxnSpPr>
          <p:cNvPr id="46" name="直線矢印コネクタ 45"/>
          <p:cNvCxnSpPr/>
          <p:nvPr/>
        </p:nvCxnSpPr>
        <p:spPr>
          <a:xfrm>
            <a:off x="5435708" y="4641546"/>
            <a:ext cx="1970911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5955069" y="4381899"/>
            <a:ext cx="5922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Event</a:t>
            </a:r>
            <a:endParaRPr kumimoji="1" lang="en-US" altLang="ja-JP" sz="1400" dirty="0" smtClean="0"/>
          </a:p>
        </p:txBody>
      </p:sp>
      <p:cxnSp>
        <p:nvCxnSpPr>
          <p:cNvPr id="48" name="直線矢印コネクタ 47"/>
          <p:cNvCxnSpPr/>
          <p:nvPr/>
        </p:nvCxnSpPr>
        <p:spPr>
          <a:xfrm>
            <a:off x="5477864" y="5578978"/>
            <a:ext cx="1970911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/>
        </p:nvSpPr>
        <p:spPr>
          <a:xfrm>
            <a:off x="5974178" y="5267904"/>
            <a:ext cx="1087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Unsubscribe</a:t>
            </a:r>
            <a:endParaRPr kumimoji="1" lang="ja-JP" altLang="en-US" sz="1400" dirty="0"/>
          </a:p>
        </p:txBody>
      </p:sp>
      <p:cxnSp>
        <p:nvCxnSpPr>
          <p:cNvPr id="50" name="直線矢印コネクタ 49"/>
          <p:cNvCxnSpPr/>
          <p:nvPr/>
        </p:nvCxnSpPr>
        <p:spPr>
          <a:xfrm>
            <a:off x="3476244" y="5688071"/>
            <a:ext cx="1970911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テキスト ボックス 50"/>
          <p:cNvSpPr txBox="1"/>
          <p:nvPr/>
        </p:nvSpPr>
        <p:spPr>
          <a:xfrm>
            <a:off x="3949984" y="5402465"/>
            <a:ext cx="1087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Uns</a:t>
            </a:r>
            <a:r>
              <a:rPr kumimoji="1" lang="en-US" altLang="ja-JP" sz="1400" dirty="0" smtClean="0"/>
              <a:t>ubscribe</a:t>
            </a:r>
            <a:endParaRPr kumimoji="1" lang="ja-JP" altLang="en-US" sz="1400" dirty="0"/>
          </a:p>
        </p:txBody>
      </p:sp>
      <p:cxnSp>
        <p:nvCxnSpPr>
          <p:cNvPr id="52" name="直線矢印コネクタ 51"/>
          <p:cNvCxnSpPr/>
          <p:nvPr/>
        </p:nvCxnSpPr>
        <p:spPr>
          <a:xfrm>
            <a:off x="3504564" y="5920511"/>
            <a:ext cx="1970911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52"/>
          <p:cNvSpPr txBox="1"/>
          <p:nvPr/>
        </p:nvSpPr>
        <p:spPr>
          <a:xfrm>
            <a:off x="4023925" y="5920511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OK</a:t>
            </a:r>
            <a:endParaRPr kumimoji="1" lang="en-US" altLang="ja-JP" sz="1400" dirty="0" smtClean="0"/>
          </a:p>
        </p:txBody>
      </p:sp>
      <p:cxnSp>
        <p:nvCxnSpPr>
          <p:cNvPr id="54" name="直線矢印コネクタ 53"/>
          <p:cNvCxnSpPr/>
          <p:nvPr/>
        </p:nvCxnSpPr>
        <p:spPr>
          <a:xfrm>
            <a:off x="5487571" y="6036690"/>
            <a:ext cx="1970911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/>
          <p:cNvSpPr txBox="1"/>
          <p:nvPr/>
        </p:nvSpPr>
        <p:spPr>
          <a:xfrm>
            <a:off x="6006932" y="6036690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OK</a:t>
            </a:r>
            <a:endParaRPr kumimoji="1" lang="en-US" altLang="ja-JP" sz="1400" dirty="0" smtClean="0"/>
          </a:p>
        </p:txBody>
      </p:sp>
      <p:cxnSp>
        <p:nvCxnSpPr>
          <p:cNvPr id="56" name="直線矢印コネクタ 55"/>
          <p:cNvCxnSpPr/>
          <p:nvPr/>
        </p:nvCxnSpPr>
        <p:spPr>
          <a:xfrm>
            <a:off x="3447056" y="4971281"/>
            <a:ext cx="1970911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テキスト ボックス 56"/>
          <p:cNvSpPr txBox="1"/>
          <p:nvPr/>
        </p:nvSpPr>
        <p:spPr>
          <a:xfrm>
            <a:off x="3966417" y="4711634"/>
            <a:ext cx="5922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Event</a:t>
            </a:r>
            <a:endParaRPr kumimoji="1" lang="en-US" altLang="ja-JP" sz="1400" dirty="0" smtClean="0"/>
          </a:p>
        </p:txBody>
      </p:sp>
      <p:cxnSp>
        <p:nvCxnSpPr>
          <p:cNvPr id="58" name="直線矢印コネクタ 57"/>
          <p:cNvCxnSpPr/>
          <p:nvPr/>
        </p:nvCxnSpPr>
        <p:spPr>
          <a:xfrm>
            <a:off x="5430063" y="5143905"/>
            <a:ext cx="1970911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テキスト ボックス 58"/>
          <p:cNvSpPr txBox="1"/>
          <p:nvPr/>
        </p:nvSpPr>
        <p:spPr>
          <a:xfrm>
            <a:off x="5949424" y="4884258"/>
            <a:ext cx="5922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Event</a:t>
            </a:r>
            <a:endParaRPr kumimoji="1" lang="en-US" altLang="ja-JP" sz="1400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 rot="5400000">
            <a:off x="4099049" y="4446145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…</a:t>
            </a:r>
            <a:endParaRPr kumimoji="1" lang="ja-JP" altLang="en-US" dirty="0"/>
          </a:p>
        </p:txBody>
      </p:sp>
      <p:sp>
        <p:nvSpPr>
          <p:cNvPr id="60" name="テキスト ボックス 59"/>
          <p:cNvSpPr txBox="1"/>
          <p:nvPr/>
        </p:nvSpPr>
        <p:spPr>
          <a:xfrm rot="5400000">
            <a:off x="6067537" y="4609430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…</a:t>
            </a:r>
            <a:endParaRPr kumimoji="1" lang="ja-JP" altLang="en-US" dirty="0"/>
          </a:p>
        </p:txBody>
      </p:sp>
      <p:sp>
        <p:nvSpPr>
          <p:cNvPr id="12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5252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5971</TotalTime>
  <Words>1068</Words>
  <Application>Microsoft Office PowerPoint</Application>
  <PresentationFormat>画面に合わせる (4:3)</PresentationFormat>
  <Paragraphs>260</Paragraphs>
  <Slides>15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21" baseType="lpstr">
      <vt:lpstr>ＭＳ Ｐゴシック</vt:lpstr>
      <vt:lpstr>Arial</vt:lpstr>
      <vt:lpstr>Calibri</vt:lpstr>
      <vt:lpstr>Calibri Light</vt:lpstr>
      <vt:lpstr>Wingdings</vt:lpstr>
      <vt:lpstr>Office テーマ</vt:lpstr>
      <vt:lpstr>Issues for TPAC Plugfest</vt:lpstr>
      <vt:lpstr>Use Case (example)</vt:lpstr>
      <vt:lpstr>Functional roles of WoT Servients</vt:lpstr>
      <vt:lpstr>Issues for TPAC plugfest</vt:lpstr>
      <vt:lpstr>Call for participants</vt:lpstr>
      <vt:lpstr>Additional specifications for plugfest (overview)</vt:lpstr>
      <vt:lpstr>Basic sequence diagram (1 of 4)</vt:lpstr>
      <vt:lpstr>Basic sequence diagram (2 of 4)</vt:lpstr>
      <vt:lpstr>Basic sequence diagram (3 of 4)</vt:lpstr>
      <vt:lpstr>Basic sequence diagram (4 of 4)</vt:lpstr>
      <vt:lpstr>Authentication</vt:lpstr>
      <vt:lpstr>Discovery and delivery of TD</vt:lpstr>
      <vt:lpstr>Need for managing multiple Servients</vt:lpstr>
      <vt:lpstr>NAT Traversal</vt:lpstr>
      <vt:lpstr>Need to collaborate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</dc:title>
  <dc:creator>ryuichi</dc:creator>
  <cp:lastModifiedBy>Matsukura, Ryuichi/松倉 隆一</cp:lastModifiedBy>
  <cp:revision>116</cp:revision>
  <cp:lastPrinted>2017-09-20T10:59:46Z</cp:lastPrinted>
  <dcterms:created xsi:type="dcterms:W3CDTF">2017-08-13T06:02:55Z</dcterms:created>
  <dcterms:modified xsi:type="dcterms:W3CDTF">2017-09-20T11:40:14Z</dcterms:modified>
</cp:coreProperties>
</file>