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303" r:id="rId3"/>
    <p:sldId id="283" r:id="rId4"/>
    <p:sldId id="294" r:id="rId5"/>
    <p:sldId id="292" r:id="rId6"/>
  </p:sldIdLst>
  <p:sldSz cx="9144000" cy="6858000" type="screen4x3"/>
  <p:notesSz cx="6889750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00" autoAdjust="0"/>
    <p:restoredTop sz="97580" autoAdjust="0"/>
  </p:normalViewPr>
  <p:slideViewPr>
    <p:cSldViewPr snapToGrid="0">
      <p:cViewPr>
        <p:scale>
          <a:sx n="78" d="100"/>
          <a:sy n="78" d="100"/>
        </p:scale>
        <p:origin x="-90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75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755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3E8BF924-DA88-4FCE-A9BC-EB81A1D4C2A5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2538"/>
            <a:ext cx="4508500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975" y="4822269"/>
            <a:ext cx="5511800" cy="3945493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5558" cy="50275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2597" y="9517547"/>
            <a:ext cx="2985558" cy="50275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510DF555-55E7-40D0-AD3E-E1FBD870FE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674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F60D5-1A90-4803-9D82-007EAC9822E5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09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F60D5-1A90-4803-9D82-007EAC9822E5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39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F60D5-1A90-4803-9D82-007EAC9822E5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209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F60D5-1A90-4803-9D82-007EAC9822E5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327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F60D5-1A90-4803-9D82-007EAC9822E5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173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F60D5-1A90-4803-9D82-007EAC9822E5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7829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F60D5-1A90-4803-9D82-007EAC9822E5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7946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F60D5-1A90-4803-9D82-007EAC9822E5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824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F60D5-1A90-4803-9D82-007EAC9822E5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4695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F60D5-1A90-4803-9D82-007EAC9822E5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2144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F60D5-1A90-4803-9D82-007EAC9822E5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589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F60D5-1A90-4803-9D82-007EAC9822E5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567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w3c/wot/issues/346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Issues for TPAC </a:t>
            </a:r>
            <a:r>
              <a:rPr lang="en-US" altLang="ja-JP" dirty="0" err="1" smtClean="0"/>
              <a:t>Plugfest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September</a:t>
            </a:r>
            <a:r>
              <a:rPr kumimoji="1" lang="ja-JP" altLang="en-US" dirty="0" smtClean="0"/>
              <a:t> </a:t>
            </a:r>
            <a:r>
              <a:rPr lang="en-US" altLang="ja-JP" dirty="0" smtClean="0"/>
              <a:t>13</a:t>
            </a:r>
            <a:r>
              <a:rPr kumimoji="1" lang="en-US" altLang="ja-JP" baseline="30000" dirty="0" smtClean="0"/>
              <a:t>th</a:t>
            </a:r>
            <a:r>
              <a:rPr kumimoji="1" lang="en-US" altLang="ja-JP" dirty="0" smtClean="0"/>
              <a:t>, 2017</a:t>
            </a:r>
          </a:p>
          <a:p>
            <a:r>
              <a:rPr lang="en-US" altLang="ja-JP" dirty="0" smtClean="0"/>
              <a:t>Ryuichi Matsukura</a:t>
            </a:r>
          </a:p>
          <a:p>
            <a:r>
              <a:rPr kumimoji="1" lang="en-US" altLang="ja-JP" dirty="0" smtClean="0"/>
              <a:t>Fujitsu Laboratories Ltd. / Fujitsu Ltd.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09075" y="5943600"/>
            <a:ext cx="5892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See </a:t>
            </a:r>
            <a:r>
              <a:rPr lang="en-US" altLang="ja-JP" dirty="0" smtClean="0"/>
              <a:t>IG issue #346, </a:t>
            </a:r>
            <a:r>
              <a:rPr lang="en-US" altLang="ja-JP" dirty="0" smtClean="0">
                <a:hlinkClick r:id="rId2"/>
              </a:rPr>
              <a:t>https</a:t>
            </a:r>
            <a:r>
              <a:rPr lang="en-US" altLang="ja-JP" dirty="0">
                <a:hlinkClick r:id="rId2"/>
              </a:rPr>
              <a:t>://</a:t>
            </a:r>
            <a:r>
              <a:rPr lang="en-US" altLang="ja-JP" dirty="0" smtClean="0">
                <a:hlinkClick r:id="rId2"/>
              </a:rPr>
              <a:t>github.com/w3c/wot/issues/346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92766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Use Case (example)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657416"/>
          </a:xfrm>
        </p:spPr>
        <p:txBody>
          <a:bodyPr>
            <a:normAutofit/>
          </a:bodyPr>
          <a:lstStyle/>
          <a:p>
            <a:r>
              <a:rPr kumimoji="1" lang="en-US" altLang="ja-JP" sz="2400" dirty="0" smtClean="0"/>
              <a:t>New </a:t>
            </a:r>
            <a:r>
              <a:rPr lang="en-US" altLang="ja-JP" sz="2400" dirty="0" smtClean="0"/>
              <a:t>scenario: </a:t>
            </a:r>
            <a:r>
              <a:rPr kumimoji="1" lang="en-US" altLang="ja-JP" sz="2400" dirty="0" smtClean="0"/>
              <a:t>Two and more </a:t>
            </a:r>
            <a:r>
              <a:rPr kumimoji="1" lang="en-US" altLang="ja-JP" sz="2400" dirty="0" err="1" smtClean="0"/>
              <a:t>Servients</a:t>
            </a:r>
            <a:r>
              <a:rPr kumimoji="1" lang="en-US" altLang="ja-JP" sz="2400" dirty="0" smtClean="0"/>
              <a:t> collaborations, especially between the </a:t>
            </a:r>
            <a:r>
              <a:rPr lang="en-US" altLang="ja-JP" sz="2400" dirty="0" smtClean="0"/>
              <a:t>Internet and local </a:t>
            </a:r>
            <a:r>
              <a:rPr lang="en-US" altLang="ja-JP" sz="2400" dirty="0" smtClean="0"/>
              <a:t>networks</a:t>
            </a:r>
          </a:p>
          <a:p>
            <a:pPr lvl="1"/>
            <a:r>
              <a:rPr lang="en-US" altLang="ja-JP" sz="2000" dirty="0" smtClean="0"/>
              <a:t>A</a:t>
            </a:r>
            <a:r>
              <a:rPr lang="en-US" altLang="ja-JP" sz="2000" dirty="0" smtClean="0"/>
              <a:t>pplication on Smartphone connected </a:t>
            </a:r>
            <a:r>
              <a:rPr lang="en-US" altLang="ja-JP" sz="2000" dirty="0" smtClean="0"/>
              <a:t>to Internet </a:t>
            </a:r>
            <a:r>
              <a:rPr lang="en-US" altLang="ja-JP" sz="2000" dirty="0" smtClean="0"/>
              <a:t>can operate air conditioner on local network. Agent and gateway relay messages between application and device.</a:t>
            </a:r>
            <a:endParaRPr kumimoji="1" lang="ja-JP" altLang="en-US" sz="2000" dirty="0"/>
          </a:p>
        </p:txBody>
      </p:sp>
      <p:grpSp>
        <p:nvGrpSpPr>
          <p:cNvPr id="20" name="グループ化 19"/>
          <p:cNvGrpSpPr/>
          <p:nvPr/>
        </p:nvGrpSpPr>
        <p:grpSpPr>
          <a:xfrm>
            <a:off x="1698127" y="3532417"/>
            <a:ext cx="5375660" cy="3091311"/>
            <a:chOff x="1462462" y="2523019"/>
            <a:chExt cx="5950663" cy="3957884"/>
          </a:xfrm>
        </p:grpSpPr>
        <p:pic>
          <p:nvPicPr>
            <p:cNvPr id="6" name="図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02066" y="4701219"/>
              <a:ext cx="585657" cy="853589"/>
            </a:xfrm>
            <a:prstGeom prst="rect">
              <a:avLst/>
            </a:prstGeom>
          </p:spPr>
        </p:pic>
        <p:sp>
          <p:nvSpPr>
            <p:cNvPr id="8" name="テキスト ボックス 7"/>
            <p:cNvSpPr txBox="1"/>
            <p:nvPr/>
          </p:nvSpPr>
          <p:spPr>
            <a:xfrm>
              <a:off x="5976663" y="5653389"/>
              <a:ext cx="1436462" cy="8275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Remote controller</a:t>
              </a:r>
              <a:endParaRPr kumimoji="1" lang="ja-JP" altLang="en-US" dirty="0"/>
            </a:p>
          </p:txBody>
        </p:sp>
        <p:sp>
          <p:nvSpPr>
            <p:cNvPr id="9" name="雲 8"/>
            <p:cNvSpPr/>
            <p:nvPr/>
          </p:nvSpPr>
          <p:spPr>
            <a:xfrm>
              <a:off x="4103561" y="2523019"/>
              <a:ext cx="2317083" cy="1688388"/>
            </a:xfrm>
            <a:prstGeom prst="cloud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cxnSp>
          <p:nvCxnSpPr>
            <p:cNvPr id="10" name="直線矢印コネクタ 9"/>
            <p:cNvCxnSpPr/>
            <p:nvPr/>
          </p:nvCxnSpPr>
          <p:spPr>
            <a:xfrm flipH="1" flipV="1">
              <a:off x="5756911" y="3919430"/>
              <a:ext cx="663733" cy="104982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角丸四角形 12"/>
            <p:cNvSpPr/>
            <p:nvPr/>
          </p:nvSpPr>
          <p:spPr>
            <a:xfrm>
              <a:off x="1782596" y="4621425"/>
              <a:ext cx="2339212" cy="1838431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pic>
          <p:nvPicPr>
            <p:cNvPr id="14" name="図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29806" y="4949146"/>
              <a:ext cx="1010853" cy="509037"/>
            </a:xfrm>
            <a:prstGeom prst="rect">
              <a:avLst/>
            </a:prstGeom>
          </p:spPr>
        </p:pic>
        <p:sp>
          <p:nvSpPr>
            <p:cNvPr id="15" name="テキスト ボックス 14"/>
            <p:cNvSpPr txBox="1"/>
            <p:nvPr/>
          </p:nvSpPr>
          <p:spPr>
            <a:xfrm>
              <a:off x="2071234" y="5528730"/>
              <a:ext cx="1229493" cy="8275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Electronic</a:t>
              </a:r>
            </a:p>
            <a:p>
              <a:r>
                <a:rPr kumimoji="1" lang="en-US" altLang="ja-JP" dirty="0" smtClean="0"/>
                <a:t>appliance</a:t>
              </a:r>
              <a:endParaRPr kumimoji="1" lang="ja-JP" altLang="en-US" dirty="0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4934585" y="2644832"/>
              <a:ext cx="815686" cy="4728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/>
                <a:t>A</a:t>
              </a:r>
              <a:r>
                <a:rPr lang="en-US" altLang="ja-JP" dirty="0" smtClean="0"/>
                <a:t>gent</a:t>
              </a:r>
              <a:endParaRPr kumimoji="1" lang="ja-JP" altLang="en-US" dirty="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3270074" y="4029222"/>
              <a:ext cx="1274708" cy="4728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Gateway</a:t>
              </a:r>
              <a:endParaRPr kumimoji="1" lang="ja-JP" altLang="en-US" dirty="0"/>
            </a:p>
          </p:txBody>
        </p:sp>
        <p:pic>
          <p:nvPicPr>
            <p:cNvPr id="7" name="Picture 2" descr="C:\Users\knimura\AppData\Local\Microsoft\Windows\Temporary Internet Files\Content.IE5\00M96SWE\lgi01a201408201000[1]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62462" y="3895731"/>
              <a:ext cx="1363762" cy="9828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正方形/長方形 4"/>
            <p:cNvSpPr/>
            <p:nvPr/>
          </p:nvSpPr>
          <p:spPr>
            <a:xfrm rot="18715607">
              <a:off x="3998017" y="3883984"/>
              <a:ext cx="1565151" cy="24543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pic>
          <p:nvPicPr>
            <p:cNvPr id="17" name="図 1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5347" y="4471559"/>
              <a:ext cx="1193968" cy="477587"/>
            </a:xfrm>
            <a:prstGeom prst="rect">
              <a:avLst/>
            </a:prstGeom>
          </p:spPr>
        </p:pic>
        <p:sp>
          <p:nvSpPr>
            <p:cNvPr id="11" name="角丸四角形 10"/>
            <p:cNvSpPr/>
            <p:nvPr/>
          </p:nvSpPr>
          <p:spPr>
            <a:xfrm>
              <a:off x="4797829" y="3137111"/>
              <a:ext cx="1002321" cy="658379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28622" y="3296594"/>
              <a:ext cx="727599" cy="366398"/>
            </a:xfrm>
            <a:prstGeom prst="rect">
              <a:avLst/>
            </a:prstGeom>
          </p:spPr>
        </p:pic>
        <p:cxnSp>
          <p:nvCxnSpPr>
            <p:cNvPr id="23" name="直線矢印コネクタ 22"/>
            <p:cNvCxnSpPr/>
            <p:nvPr/>
          </p:nvCxnSpPr>
          <p:spPr>
            <a:xfrm flipH="1">
              <a:off x="3300727" y="4975979"/>
              <a:ext cx="409253" cy="32431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スライド番号プレースホルダー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847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Functional roles of </a:t>
            </a:r>
            <a:r>
              <a:rPr kumimoji="1" lang="en-US" altLang="ja-JP" dirty="0" err="1" smtClean="0"/>
              <a:t>WoT</a:t>
            </a:r>
            <a:r>
              <a:rPr kumimoji="1" lang="en-US" altLang="ja-JP" dirty="0" smtClean="0"/>
              <a:t> </a:t>
            </a:r>
            <a:r>
              <a:rPr kumimoji="1" lang="en-US" altLang="ja-JP" dirty="0" err="1" smtClean="0"/>
              <a:t>Servients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49" y="1825624"/>
            <a:ext cx="8248413" cy="2476022"/>
          </a:xfrm>
        </p:spPr>
        <p:txBody>
          <a:bodyPr>
            <a:normAutofit/>
          </a:bodyPr>
          <a:lstStyle/>
          <a:p>
            <a:r>
              <a:rPr lang="en-US" altLang="ja-JP" sz="2400" dirty="0" smtClean="0"/>
              <a:t>3 types of </a:t>
            </a:r>
            <a:r>
              <a:rPr lang="en-US" altLang="ja-JP" sz="2400" dirty="0" err="1" smtClean="0"/>
              <a:t>WoT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Servients</a:t>
            </a:r>
            <a:r>
              <a:rPr lang="en-US" altLang="ja-JP" sz="2400" dirty="0" smtClean="0"/>
              <a:t> we suppose </a:t>
            </a:r>
          </a:p>
          <a:p>
            <a:pPr lvl="1"/>
            <a:r>
              <a:rPr lang="en-US" altLang="ja-JP" sz="2000" dirty="0" err="1" smtClean="0"/>
              <a:t>WoT</a:t>
            </a:r>
            <a:r>
              <a:rPr lang="en-US" altLang="ja-JP" sz="2000" dirty="0" smtClean="0"/>
              <a:t> Servient with </a:t>
            </a:r>
            <a:r>
              <a:rPr lang="en-US" altLang="ja-JP" sz="2000" dirty="0" err="1" smtClean="0"/>
              <a:t>ExposedThing</a:t>
            </a:r>
            <a:r>
              <a:rPr lang="en-US" altLang="ja-JP" sz="2000" dirty="0" smtClean="0"/>
              <a:t>, e.g. device</a:t>
            </a:r>
          </a:p>
          <a:p>
            <a:pPr lvl="1"/>
            <a:r>
              <a:rPr lang="en-US" altLang="ja-JP" sz="2000" dirty="0" err="1" smtClean="0"/>
              <a:t>WoT</a:t>
            </a:r>
            <a:r>
              <a:rPr lang="en-US" altLang="ja-JP" sz="2000" dirty="0" smtClean="0"/>
              <a:t> Servient with </a:t>
            </a:r>
            <a:r>
              <a:rPr lang="en-US" altLang="ja-JP" sz="2000" dirty="0" err="1" smtClean="0"/>
              <a:t>ConsumedThing</a:t>
            </a:r>
            <a:r>
              <a:rPr lang="en-US" altLang="ja-JP" sz="2000" dirty="0" smtClean="0"/>
              <a:t>, e.g. application</a:t>
            </a:r>
          </a:p>
          <a:p>
            <a:pPr lvl="1"/>
            <a:r>
              <a:rPr lang="en-US" altLang="ja-JP" sz="2000" dirty="0" err="1" smtClean="0"/>
              <a:t>WoT</a:t>
            </a:r>
            <a:r>
              <a:rPr lang="en-US" altLang="ja-JP" sz="2000" dirty="0" smtClean="0"/>
              <a:t> Servient with Exposed/</a:t>
            </a:r>
            <a:r>
              <a:rPr lang="en-US" altLang="ja-JP" sz="2000" dirty="0" err="1" smtClean="0"/>
              <a:t>ConsumedThing</a:t>
            </a:r>
            <a:r>
              <a:rPr lang="en-US" altLang="ja-JP" sz="2000" dirty="0" smtClean="0"/>
              <a:t>, e.g. gateway</a:t>
            </a:r>
          </a:p>
          <a:p>
            <a:r>
              <a:rPr lang="en-US" altLang="ja-JP" sz="2400" dirty="0"/>
              <a:t>I</a:t>
            </a:r>
            <a:r>
              <a:rPr lang="en-US" altLang="ja-JP" sz="2400" dirty="0" smtClean="0"/>
              <a:t>ntegration model</a:t>
            </a:r>
          </a:p>
        </p:txBody>
      </p:sp>
      <p:grpSp>
        <p:nvGrpSpPr>
          <p:cNvPr id="27" name="グループ化 26"/>
          <p:cNvGrpSpPr/>
          <p:nvPr/>
        </p:nvGrpSpPr>
        <p:grpSpPr>
          <a:xfrm>
            <a:off x="1018684" y="4097179"/>
            <a:ext cx="1403123" cy="2167308"/>
            <a:chOff x="4045864" y="4301646"/>
            <a:chExt cx="1233714" cy="2555092"/>
          </a:xfrm>
        </p:grpSpPr>
        <p:sp>
          <p:nvSpPr>
            <p:cNvPr id="22" name="正方形/長方形 21"/>
            <p:cNvSpPr/>
            <p:nvPr/>
          </p:nvSpPr>
          <p:spPr>
            <a:xfrm>
              <a:off x="4045864" y="4301646"/>
              <a:ext cx="1233714" cy="5606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ja-JP" sz="1600" dirty="0" err="1" smtClean="0"/>
                <a:t>Serivent</a:t>
              </a:r>
              <a:r>
                <a:rPr lang="en-US" altLang="ja-JP" sz="1600" dirty="0" smtClean="0"/>
                <a:t> w/ C </a:t>
              </a:r>
              <a:endParaRPr kumimoji="1" lang="ja-JP" altLang="en-US" sz="1600" dirty="0"/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4045864" y="5300292"/>
              <a:ext cx="1233714" cy="5606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ja-JP" sz="1600" dirty="0" smtClean="0"/>
                <a:t>Servient w/ CE</a:t>
              </a:r>
              <a:endParaRPr kumimoji="1" lang="ja-JP" altLang="en-US" sz="1600" dirty="0"/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4045864" y="6296098"/>
              <a:ext cx="1233714" cy="5606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ja-JP" sz="1600" dirty="0" smtClean="0"/>
                <a:t>Servient w/ E</a:t>
              </a:r>
              <a:endParaRPr kumimoji="1" lang="ja-JP" altLang="en-US" sz="1600" dirty="0"/>
            </a:p>
          </p:txBody>
        </p:sp>
        <p:cxnSp>
          <p:nvCxnSpPr>
            <p:cNvPr id="8" name="直線コネクタ 7"/>
            <p:cNvCxnSpPr>
              <a:stCxn id="22" idx="2"/>
              <a:endCxn id="23" idx="0"/>
            </p:cNvCxnSpPr>
            <p:nvPr/>
          </p:nvCxnSpPr>
          <p:spPr>
            <a:xfrm>
              <a:off x="4662721" y="4862286"/>
              <a:ext cx="0" cy="43800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>
              <a:stCxn id="23" idx="2"/>
              <a:endCxn id="24" idx="0"/>
            </p:cNvCxnSpPr>
            <p:nvPr/>
          </p:nvCxnSpPr>
          <p:spPr>
            <a:xfrm>
              <a:off x="4662721" y="5860932"/>
              <a:ext cx="0" cy="4351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グループ化 6"/>
          <p:cNvGrpSpPr/>
          <p:nvPr/>
        </p:nvGrpSpPr>
        <p:grpSpPr>
          <a:xfrm>
            <a:off x="4277764" y="4080136"/>
            <a:ext cx="1403123" cy="2557722"/>
            <a:chOff x="4913881" y="3525088"/>
            <a:chExt cx="1403123" cy="3118451"/>
          </a:xfrm>
        </p:grpSpPr>
        <p:sp>
          <p:nvSpPr>
            <p:cNvPr id="15" name="正方形/長方形 14"/>
            <p:cNvSpPr/>
            <p:nvPr/>
          </p:nvSpPr>
          <p:spPr>
            <a:xfrm>
              <a:off x="4913881" y="3525088"/>
              <a:ext cx="1403123" cy="47555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ja-JP" sz="1600" dirty="0" err="1" smtClean="0"/>
                <a:t>Serivent</a:t>
              </a:r>
              <a:r>
                <a:rPr lang="en-US" altLang="ja-JP" sz="1600" dirty="0" smtClean="0"/>
                <a:t> w/ C </a:t>
              </a:r>
              <a:endParaRPr kumimoji="1" lang="ja-JP" altLang="en-US" sz="1600" dirty="0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4913881" y="4372168"/>
              <a:ext cx="1403123" cy="4755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ja-JP" sz="1600" dirty="0" smtClean="0"/>
                <a:t>Servient w/ CE</a:t>
              </a:r>
              <a:endParaRPr kumimoji="1" lang="ja-JP" altLang="en-US" sz="1600" dirty="0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4913881" y="6167987"/>
              <a:ext cx="1403123" cy="4755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ja-JP" sz="1600" dirty="0" smtClean="0"/>
                <a:t>Servient w/ E</a:t>
              </a:r>
              <a:endParaRPr kumimoji="1" lang="ja-JP" altLang="en-US" sz="1600" dirty="0"/>
            </a:p>
          </p:txBody>
        </p:sp>
        <p:cxnSp>
          <p:nvCxnSpPr>
            <p:cNvPr id="18" name="直線コネクタ 17"/>
            <p:cNvCxnSpPr>
              <a:stCxn id="15" idx="2"/>
              <a:endCxn id="16" idx="0"/>
            </p:cNvCxnSpPr>
            <p:nvPr/>
          </p:nvCxnSpPr>
          <p:spPr>
            <a:xfrm>
              <a:off x="5615443" y="4000639"/>
              <a:ext cx="0" cy="3715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>
              <a:endCxn id="17" idx="0"/>
            </p:cNvCxnSpPr>
            <p:nvPr/>
          </p:nvCxnSpPr>
          <p:spPr>
            <a:xfrm>
              <a:off x="5615443" y="5798866"/>
              <a:ext cx="0" cy="3691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正方形/長方形 20"/>
            <p:cNvSpPr/>
            <p:nvPr/>
          </p:nvSpPr>
          <p:spPr>
            <a:xfrm>
              <a:off x="4913881" y="5328941"/>
              <a:ext cx="1403123" cy="4755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ja-JP" sz="1600" dirty="0" smtClean="0"/>
                <a:t>Servient w/ CE</a:t>
              </a:r>
              <a:endParaRPr kumimoji="1" lang="ja-JP" altLang="en-US" sz="1600" dirty="0"/>
            </a:p>
          </p:txBody>
        </p:sp>
        <p:cxnSp>
          <p:nvCxnSpPr>
            <p:cNvPr id="26" name="直線コネクタ 25"/>
            <p:cNvCxnSpPr>
              <a:stCxn id="16" idx="2"/>
              <a:endCxn id="21" idx="0"/>
            </p:cNvCxnSpPr>
            <p:nvPr/>
          </p:nvCxnSpPr>
          <p:spPr>
            <a:xfrm>
              <a:off x="5615443" y="4847720"/>
              <a:ext cx="0" cy="4812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テキスト ボックス 8"/>
          <p:cNvSpPr txBox="1"/>
          <p:nvPr/>
        </p:nvSpPr>
        <p:spPr>
          <a:xfrm>
            <a:off x="2536056" y="4111299"/>
            <a:ext cx="122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application</a:t>
            </a:r>
            <a:endParaRPr kumimoji="1" lang="ja-JP" altLang="en-US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536055" y="4980279"/>
            <a:ext cx="959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gateway</a:t>
            </a:r>
            <a:endParaRPr kumimoji="1" lang="ja-JP" altLang="en-US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536054" y="5849259"/>
            <a:ext cx="791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device</a:t>
            </a:r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778104" y="4087624"/>
            <a:ext cx="122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application</a:t>
            </a:r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778103" y="4649911"/>
            <a:ext cx="10813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gateway</a:t>
            </a:r>
          </a:p>
          <a:p>
            <a:r>
              <a:rPr kumimoji="1" lang="en-US" altLang="ja-JP" dirty="0" smtClean="0"/>
              <a:t>(internet)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778103" y="6218591"/>
            <a:ext cx="791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device</a:t>
            </a:r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787753" y="5400198"/>
            <a:ext cx="9596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gateway</a:t>
            </a:r>
          </a:p>
          <a:p>
            <a:r>
              <a:rPr kumimoji="1" lang="en-US" altLang="ja-JP" dirty="0" smtClean="0"/>
              <a:t>(local)</a:t>
            </a:r>
            <a:endParaRPr kumimoji="1" lang="ja-JP" altLang="en-US" dirty="0"/>
          </a:p>
        </p:txBody>
      </p:sp>
      <p:sp>
        <p:nvSpPr>
          <p:cNvPr id="11" name="右中かっこ 10"/>
          <p:cNvSpPr/>
          <p:nvPr/>
        </p:nvSpPr>
        <p:spPr>
          <a:xfrm>
            <a:off x="6877885" y="4774902"/>
            <a:ext cx="196636" cy="1108225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836933" y="3613028"/>
            <a:ext cx="1477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3-layer model</a:t>
            </a:r>
            <a:endParaRPr kumimoji="1" lang="ja-JP" altLang="en-US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127021" y="3613028"/>
            <a:ext cx="1530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4</a:t>
            </a:r>
            <a:r>
              <a:rPr lang="en-US" altLang="ja-JP" dirty="0"/>
              <a:t>-</a:t>
            </a:r>
            <a:r>
              <a:rPr kumimoji="1" lang="en-US" altLang="ja-JP" dirty="0" smtClean="0"/>
              <a:t>layer model </a:t>
            </a:r>
            <a:endParaRPr kumimoji="1" lang="ja-JP" altLang="en-US" dirty="0"/>
          </a:p>
        </p:txBody>
      </p:sp>
      <p:sp>
        <p:nvSpPr>
          <p:cNvPr id="13" name="角丸四角形 12"/>
          <p:cNvSpPr/>
          <p:nvPr/>
        </p:nvSpPr>
        <p:spPr>
          <a:xfrm>
            <a:off x="836934" y="3969972"/>
            <a:ext cx="1758600" cy="2472863"/>
          </a:xfrm>
          <a:prstGeom prst="roundRect">
            <a:avLst>
              <a:gd name="adj" fmla="val 8436"/>
            </a:avLst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角丸四角形 37"/>
          <p:cNvSpPr/>
          <p:nvPr/>
        </p:nvSpPr>
        <p:spPr>
          <a:xfrm>
            <a:off x="4076766" y="3969972"/>
            <a:ext cx="1758600" cy="1291532"/>
          </a:xfrm>
          <a:prstGeom prst="roundRect">
            <a:avLst>
              <a:gd name="adj" fmla="val 8436"/>
            </a:avLst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角丸四角形 38"/>
          <p:cNvSpPr/>
          <p:nvPr/>
        </p:nvSpPr>
        <p:spPr>
          <a:xfrm>
            <a:off x="4076766" y="5450674"/>
            <a:ext cx="1758600" cy="1291532"/>
          </a:xfrm>
          <a:prstGeom prst="roundRect">
            <a:avLst>
              <a:gd name="adj" fmla="val 8436"/>
            </a:avLst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7092981" y="5036611"/>
            <a:ext cx="19389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Bridge </a:t>
            </a:r>
            <a:r>
              <a:rPr lang="en-US" altLang="ja-JP" sz="1600" dirty="0" err="1" smtClean="0"/>
              <a:t>Servients</a:t>
            </a:r>
            <a:r>
              <a:rPr lang="en-US" altLang="ja-JP" sz="1600" dirty="0" smtClean="0"/>
              <a:t> on Internet and local</a:t>
            </a:r>
            <a:endParaRPr kumimoji="1" lang="en-US" altLang="ja-JP" sz="1600" dirty="0" smtClean="0"/>
          </a:p>
        </p:txBody>
      </p:sp>
      <p:sp>
        <p:nvSpPr>
          <p:cNvPr id="44" name="スライド番号プレースホルダー 4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112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Issues for TPAC </a:t>
            </a:r>
            <a:r>
              <a:rPr lang="en-US" altLang="ja-JP" dirty="0" err="1" smtClean="0"/>
              <a:t>plugfest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Interface between </a:t>
            </a:r>
            <a:r>
              <a:rPr lang="en-US" altLang="ja-JP" dirty="0" err="1" smtClean="0"/>
              <a:t>Servients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Authentication</a:t>
            </a:r>
          </a:p>
          <a:p>
            <a:pPr lvl="1"/>
            <a:r>
              <a:rPr lang="en-US" altLang="ja-JP" dirty="0" smtClean="0"/>
              <a:t>Discovery and exchange TDs</a:t>
            </a:r>
          </a:p>
          <a:p>
            <a:pPr lvl="1"/>
            <a:r>
              <a:rPr lang="en-US" altLang="ja-JP" dirty="0" smtClean="0"/>
              <a:t>Firewall and NAT traversal</a:t>
            </a:r>
          </a:p>
          <a:p>
            <a:pPr lvl="1"/>
            <a:r>
              <a:rPr kumimoji="1" lang="en-US" altLang="ja-JP" dirty="0" smtClean="0"/>
              <a:t>Add </a:t>
            </a:r>
            <a:r>
              <a:rPr lang="en-US" altLang="ja-JP" dirty="0" smtClean="0"/>
              <a:t>“Event” operation for </a:t>
            </a:r>
            <a:r>
              <a:rPr lang="en-US" altLang="ja-JP" dirty="0" smtClean="0"/>
              <a:t>inter-Servient interface</a:t>
            </a:r>
            <a:endParaRPr kumimoji="1" lang="en-US" altLang="ja-JP" dirty="0" smtClean="0"/>
          </a:p>
          <a:p>
            <a:r>
              <a:rPr kumimoji="1" lang="en-US" altLang="ja-JP" dirty="0" smtClean="0"/>
              <a:t>Thing Description management</a:t>
            </a:r>
          </a:p>
          <a:p>
            <a:pPr lvl="1"/>
            <a:r>
              <a:rPr lang="en-US" altLang="ja-JP" dirty="0" smtClean="0"/>
              <a:t>Management</a:t>
            </a:r>
          </a:p>
          <a:p>
            <a:pPr lvl="2"/>
            <a:r>
              <a:rPr lang="en-US" altLang="ja-JP" dirty="0" smtClean="0"/>
              <a:t>How to create URI. A WoT Servient on the Internet cannot access </a:t>
            </a:r>
            <a:r>
              <a:rPr lang="en-US" altLang="ja-JP" dirty="0" err="1" smtClean="0"/>
              <a:t>Servients</a:t>
            </a:r>
            <a:r>
              <a:rPr lang="en-US" altLang="ja-JP" dirty="0" smtClean="0"/>
              <a:t> on local networks, because local </a:t>
            </a:r>
            <a:r>
              <a:rPr lang="en-US" altLang="ja-JP" dirty="0" err="1" smtClean="0"/>
              <a:t>Servients</a:t>
            </a:r>
            <a:r>
              <a:rPr lang="en-US" altLang="ja-JP" dirty="0" smtClean="0"/>
              <a:t> URI are assigned to the local address</a:t>
            </a:r>
            <a:r>
              <a:rPr lang="en-US" altLang="ja-JP" dirty="0" smtClean="0"/>
              <a:t>.</a:t>
            </a:r>
          </a:p>
          <a:p>
            <a:pPr lvl="2"/>
            <a:r>
              <a:rPr lang="en-US" altLang="ja-JP" dirty="0" smtClean="0"/>
              <a:t>Who and how to manage TDs. If many </a:t>
            </a:r>
            <a:r>
              <a:rPr lang="en-US" altLang="ja-JP" dirty="0" err="1" smtClean="0"/>
              <a:t>servients</a:t>
            </a:r>
            <a:r>
              <a:rPr lang="en-US" altLang="ja-JP" dirty="0" smtClean="0"/>
              <a:t> connect to networks, the management function is necessary to easily search TD someone want to connect.</a:t>
            </a:r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1113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Call for participants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775907"/>
          </a:xfrm>
        </p:spPr>
        <p:txBody>
          <a:bodyPr>
            <a:normAutofit lnSpcReduction="10000"/>
          </a:bodyPr>
          <a:lstStyle/>
          <a:p>
            <a:r>
              <a:rPr lang="en-US" altLang="ja-JP" dirty="0" smtClean="0"/>
              <a:t>Please </a:t>
            </a:r>
            <a:r>
              <a:rPr kumimoji="1" lang="en-US" altLang="ja-JP" dirty="0" smtClean="0"/>
              <a:t>share the information </a:t>
            </a:r>
            <a:r>
              <a:rPr kumimoji="1" lang="en-US" altLang="ja-JP" dirty="0" smtClean="0"/>
              <a:t>of your </a:t>
            </a:r>
            <a:r>
              <a:rPr kumimoji="1" lang="en-US" altLang="ja-JP" dirty="0" err="1" smtClean="0"/>
              <a:t>Servients</a:t>
            </a:r>
            <a:r>
              <a:rPr lang="en-US" altLang="ja-JP" dirty="0"/>
              <a:t> </a:t>
            </a:r>
            <a:r>
              <a:rPr lang="en-US" altLang="ja-JP" dirty="0" smtClean="0"/>
              <a:t>and legacy devices if you have </a:t>
            </a:r>
            <a:r>
              <a:rPr lang="en-US" altLang="ja-JP" dirty="0" smtClean="0"/>
              <a:t>a plan to participate</a:t>
            </a:r>
            <a:r>
              <a:rPr lang="en-US" altLang="ja-JP" dirty="0" smtClean="0"/>
              <a:t>.</a:t>
            </a:r>
            <a:endParaRPr kumimoji="1" lang="ja-JP" altLang="en-US" dirty="0"/>
          </a:p>
        </p:txBody>
      </p:sp>
      <p:grpSp>
        <p:nvGrpSpPr>
          <p:cNvPr id="18" name="グループ化 17"/>
          <p:cNvGrpSpPr/>
          <p:nvPr/>
        </p:nvGrpSpPr>
        <p:grpSpPr>
          <a:xfrm>
            <a:off x="1139809" y="3032855"/>
            <a:ext cx="4018314" cy="3567951"/>
            <a:chOff x="1164757" y="2738445"/>
            <a:chExt cx="4419569" cy="3862361"/>
          </a:xfrm>
        </p:grpSpPr>
        <p:sp>
          <p:nvSpPr>
            <p:cNvPr id="4" name="正方形/長方形 3"/>
            <p:cNvSpPr/>
            <p:nvPr/>
          </p:nvSpPr>
          <p:spPr>
            <a:xfrm>
              <a:off x="1164757" y="6072427"/>
              <a:ext cx="978099" cy="52803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600" dirty="0" smtClean="0"/>
                <a:t>Servient</a:t>
              </a:r>
            </a:p>
            <a:p>
              <a:pPr algn="ctr"/>
              <a:r>
                <a:rPr lang="en-US" altLang="ja-JP" sz="1600" dirty="0" smtClean="0"/>
                <a:t>(device)</a:t>
              </a:r>
              <a:endParaRPr lang="ja-JP" altLang="en-US" sz="1600" dirty="0"/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2263738" y="6072427"/>
              <a:ext cx="953399" cy="52803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600" dirty="0"/>
                <a:t>Servient </a:t>
              </a:r>
              <a:r>
                <a:rPr lang="en-US" altLang="ja-JP" sz="1600" dirty="0" smtClean="0"/>
                <a:t>(device)</a:t>
              </a:r>
              <a:endParaRPr lang="ja-JP" altLang="en-US" sz="1600" dirty="0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1539327" y="5030628"/>
              <a:ext cx="1308777" cy="52803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600" dirty="0"/>
                <a:t>Servient </a:t>
              </a:r>
              <a:endParaRPr lang="en-US" altLang="ja-JP" sz="1600" dirty="0" smtClean="0"/>
            </a:p>
            <a:p>
              <a:pPr algn="ctr"/>
              <a:r>
                <a:rPr lang="en-US" altLang="ja-JP" sz="1600" dirty="0" smtClean="0"/>
                <a:t>on local NW</a:t>
              </a:r>
              <a:endParaRPr lang="ja-JP" altLang="en-US" sz="1600" dirty="0"/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3759061" y="5024948"/>
              <a:ext cx="1353989" cy="52803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600" dirty="0" smtClean="0"/>
                <a:t>Servient</a:t>
              </a:r>
            </a:p>
            <a:p>
              <a:pPr algn="ctr"/>
              <a:r>
                <a:rPr lang="en-US" altLang="ja-JP" sz="1600" dirty="0" smtClean="0"/>
                <a:t>on local NW</a:t>
              </a:r>
              <a:endParaRPr lang="ja-JP" altLang="en-US" sz="1600" dirty="0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2573243" y="3795638"/>
              <a:ext cx="1392495" cy="52803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 smtClean="0"/>
                <a:t>Servient</a:t>
              </a:r>
            </a:p>
            <a:p>
              <a:pPr algn="ctr"/>
              <a:r>
                <a:rPr kumimoji="1" lang="en-US" altLang="ja-JP" sz="1600" dirty="0" smtClean="0"/>
                <a:t>on Internet</a:t>
              </a:r>
              <a:endParaRPr kumimoji="1" lang="ja-JP" altLang="en-US" sz="1600" dirty="0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1776131" y="2739571"/>
              <a:ext cx="1381771" cy="52803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 smtClean="0"/>
                <a:t>Servient</a:t>
              </a:r>
            </a:p>
            <a:p>
              <a:pPr algn="ctr"/>
              <a:r>
                <a:rPr kumimoji="1" lang="en-US" altLang="ja-JP" sz="1600" dirty="0" smtClean="0"/>
                <a:t>(application)</a:t>
              </a:r>
              <a:endParaRPr kumimoji="1" lang="ja-JP" altLang="en-US" sz="1600" dirty="0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3522113" y="2738445"/>
              <a:ext cx="1372287" cy="52803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 smtClean="0"/>
                <a:t>Servient (application)</a:t>
              </a:r>
              <a:endParaRPr kumimoji="1" lang="ja-JP" altLang="en-US" sz="1600" dirty="0"/>
            </a:p>
          </p:txBody>
        </p:sp>
        <p:cxnSp>
          <p:nvCxnSpPr>
            <p:cNvPr id="12" name="直線コネクタ 11"/>
            <p:cNvCxnSpPr>
              <a:stCxn id="9" idx="2"/>
              <a:endCxn id="8" idx="0"/>
            </p:cNvCxnSpPr>
            <p:nvPr/>
          </p:nvCxnSpPr>
          <p:spPr>
            <a:xfrm>
              <a:off x="2467017" y="3267605"/>
              <a:ext cx="802474" cy="52803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>
              <a:stCxn id="10" idx="2"/>
              <a:endCxn id="8" idx="0"/>
            </p:cNvCxnSpPr>
            <p:nvPr/>
          </p:nvCxnSpPr>
          <p:spPr>
            <a:xfrm flipH="1">
              <a:off x="3269491" y="3266479"/>
              <a:ext cx="938765" cy="52915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>
              <a:stCxn id="8" idx="2"/>
              <a:endCxn id="6" idx="0"/>
            </p:cNvCxnSpPr>
            <p:nvPr/>
          </p:nvCxnSpPr>
          <p:spPr>
            <a:xfrm flipH="1">
              <a:off x="2193716" y="4323672"/>
              <a:ext cx="1075775" cy="7069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>
              <a:stCxn id="6" idx="2"/>
              <a:endCxn id="4" idx="0"/>
            </p:cNvCxnSpPr>
            <p:nvPr/>
          </p:nvCxnSpPr>
          <p:spPr>
            <a:xfrm flipH="1">
              <a:off x="1653807" y="5558662"/>
              <a:ext cx="539909" cy="51376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>
              <a:stCxn id="6" idx="2"/>
              <a:endCxn id="5" idx="0"/>
            </p:cNvCxnSpPr>
            <p:nvPr/>
          </p:nvCxnSpPr>
          <p:spPr>
            <a:xfrm>
              <a:off x="2193716" y="5558662"/>
              <a:ext cx="546722" cy="51376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>
              <a:stCxn id="8" idx="2"/>
              <a:endCxn id="7" idx="0"/>
            </p:cNvCxnSpPr>
            <p:nvPr/>
          </p:nvCxnSpPr>
          <p:spPr>
            <a:xfrm>
              <a:off x="3269491" y="4323672"/>
              <a:ext cx="1166565" cy="7012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正方形/長方形 28"/>
            <p:cNvSpPr/>
            <p:nvPr/>
          </p:nvSpPr>
          <p:spPr>
            <a:xfrm>
              <a:off x="3421262" y="6072772"/>
              <a:ext cx="1013988" cy="52803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600" dirty="0" smtClean="0"/>
                <a:t>Legacy device</a:t>
              </a:r>
              <a:endParaRPr lang="ja-JP" altLang="en-US" sz="1600" dirty="0"/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4568624" y="6065458"/>
              <a:ext cx="1001952" cy="52803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600" dirty="0" smtClean="0"/>
                <a:t>Legacy device</a:t>
              </a:r>
              <a:endParaRPr lang="ja-JP" altLang="en-US" sz="1600" dirty="0"/>
            </a:p>
          </p:txBody>
        </p:sp>
        <p:cxnSp>
          <p:nvCxnSpPr>
            <p:cNvPr id="31" name="直線コネクタ 30"/>
            <p:cNvCxnSpPr>
              <a:stCxn id="7" idx="2"/>
              <a:endCxn id="29" idx="0"/>
            </p:cNvCxnSpPr>
            <p:nvPr/>
          </p:nvCxnSpPr>
          <p:spPr>
            <a:xfrm flipH="1">
              <a:off x="3928257" y="5552981"/>
              <a:ext cx="507799" cy="51979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/>
            <p:cNvCxnSpPr>
              <a:stCxn id="7" idx="2"/>
              <a:endCxn id="30" idx="0"/>
            </p:cNvCxnSpPr>
            <p:nvPr/>
          </p:nvCxnSpPr>
          <p:spPr>
            <a:xfrm>
              <a:off x="4436056" y="5552981"/>
              <a:ext cx="633544" cy="51247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>
            <a:xfrm flipV="1">
              <a:off x="1372298" y="4647997"/>
              <a:ext cx="3941380" cy="4204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テキスト ボックス 16"/>
            <p:cNvSpPr txBox="1"/>
            <p:nvPr/>
          </p:nvSpPr>
          <p:spPr>
            <a:xfrm>
              <a:off x="4245113" y="4323672"/>
              <a:ext cx="13392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/>
                <a:t>Firewall / NAT</a:t>
              </a:r>
              <a:endParaRPr kumimoji="1" lang="ja-JP" altLang="en-US" sz="1600" dirty="0"/>
            </a:p>
          </p:txBody>
        </p:sp>
      </p:grpSp>
      <p:sp>
        <p:nvSpPr>
          <p:cNvPr id="35" name="テキスト ボックス 34"/>
          <p:cNvSpPr txBox="1"/>
          <p:nvPr/>
        </p:nvSpPr>
        <p:spPr>
          <a:xfrm>
            <a:off x="5534243" y="2653955"/>
            <a:ext cx="25274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Examples from past </a:t>
            </a:r>
            <a:r>
              <a:rPr kumimoji="1" lang="en-US" altLang="ja-JP" sz="1600" dirty="0" err="1" smtClean="0"/>
              <a:t>plugfest</a:t>
            </a:r>
            <a:endParaRPr kumimoji="1" lang="ja-JP" altLang="en-US" sz="16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546065" y="3036601"/>
            <a:ext cx="32056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Scripting runtime (Siemens, Nimura)</a:t>
            </a:r>
          </a:p>
          <a:p>
            <a:r>
              <a:rPr lang="en-US" altLang="ja-JP" sz="1600" dirty="0" smtClean="0"/>
              <a:t>Node-RED (Matsukura)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551591" y="3919573"/>
            <a:ext cx="30570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Cloud gateway (</a:t>
            </a:r>
            <a:r>
              <a:rPr lang="en-US" altLang="ja-JP" sz="1600" dirty="0" smtClean="0"/>
              <a:t>Panasonic, Fujitsu</a:t>
            </a:r>
            <a:r>
              <a:rPr kumimoji="1" lang="en-US" altLang="ja-JP" sz="1600" dirty="0" smtClean="0"/>
              <a:t>)</a:t>
            </a:r>
            <a:endParaRPr lang="en-US" altLang="ja-JP" sz="1600" dirty="0" smtClean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557117" y="5213254"/>
            <a:ext cx="28657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/>
              <a:t>Local gateway (Siemens, Fujitsu)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546065" y="6016789"/>
            <a:ext cx="24355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/>
              <a:t>Air conditioner (Panasonic)</a:t>
            </a:r>
          </a:p>
          <a:p>
            <a:r>
              <a:rPr lang="en-US" altLang="ja-JP" sz="1600" dirty="0" smtClean="0"/>
              <a:t>Blind (Fujitsu)</a:t>
            </a:r>
          </a:p>
        </p:txBody>
      </p:sp>
      <p:sp>
        <p:nvSpPr>
          <p:cNvPr id="40" name="スライド番号プレースホルダー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8454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5169</TotalTime>
  <Words>349</Words>
  <Application>Microsoft Office PowerPoint</Application>
  <PresentationFormat>画面に合わせる (4:3)</PresentationFormat>
  <Paragraphs>76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テーマ</vt:lpstr>
      <vt:lpstr>Issues for TPAC Plugfest</vt:lpstr>
      <vt:lpstr>Use Case (example)</vt:lpstr>
      <vt:lpstr>Functional roles of WoT Servients</vt:lpstr>
      <vt:lpstr>Issues for TPAC plugfest</vt:lpstr>
      <vt:lpstr>Call for participants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</dc:title>
  <dc:creator>ryuichi</dc:creator>
  <cp:lastModifiedBy>Ryuichi Matsukura</cp:lastModifiedBy>
  <cp:revision>90</cp:revision>
  <cp:lastPrinted>2017-09-06T22:44:47Z</cp:lastPrinted>
  <dcterms:created xsi:type="dcterms:W3CDTF">2017-08-13T06:02:55Z</dcterms:created>
  <dcterms:modified xsi:type="dcterms:W3CDTF">2017-09-13T08:07:59Z</dcterms:modified>
</cp:coreProperties>
</file>