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7" r:id="rId4"/>
    <p:sldId id="258" r:id="rId5"/>
    <p:sldId id="259" r:id="rId6"/>
    <p:sldId id="260" r:id="rId7"/>
    <p:sldId id="263" r:id="rId8"/>
    <p:sldId id="265" r:id="rId9"/>
    <p:sldId id="264" r:id="rId10"/>
    <p:sldId id="261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127" autoAdjust="0"/>
    <p:restoredTop sz="99411" autoAdjust="0"/>
  </p:normalViewPr>
  <p:slideViewPr>
    <p:cSldViewPr snapToGrid="0" snapToObjects="1">
      <p:cViewPr varScale="1">
        <p:scale>
          <a:sx n="89" d="100"/>
          <a:sy n="89" d="100"/>
        </p:scale>
        <p:origin x="-6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E7534-6B8E-EC4E-BDD4-7A0C550FE7B8}" type="datetimeFigureOut">
              <a:t>11/17/16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FA8A5-ABA5-C947-B2CD-A94DEBA837E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54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E7534-6B8E-EC4E-BDD4-7A0C550FE7B8}" type="datetimeFigureOut">
              <a:t>11/17/16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FA8A5-ABA5-C947-B2CD-A94DEBA837E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130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E7534-6B8E-EC4E-BDD4-7A0C550FE7B8}" type="datetimeFigureOut">
              <a:t>11/17/16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FA8A5-ABA5-C947-B2CD-A94DEBA837E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494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E7534-6B8E-EC4E-BDD4-7A0C550FE7B8}" type="datetimeFigureOut">
              <a:t>11/17/16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FA8A5-ABA5-C947-B2CD-A94DEBA837E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083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E7534-6B8E-EC4E-BDD4-7A0C550FE7B8}" type="datetimeFigureOut">
              <a:t>11/17/16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FA8A5-ABA5-C947-B2CD-A94DEBA837E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428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E7534-6B8E-EC4E-BDD4-7A0C550FE7B8}" type="datetimeFigureOut">
              <a:t>11/17/16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FA8A5-ABA5-C947-B2CD-A94DEBA837E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61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E7534-6B8E-EC4E-BDD4-7A0C550FE7B8}" type="datetimeFigureOut">
              <a:t>11/17/16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FA8A5-ABA5-C947-B2CD-A94DEBA837E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780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E7534-6B8E-EC4E-BDD4-7A0C550FE7B8}" type="datetimeFigureOut">
              <a:t>11/17/16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FA8A5-ABA5-C947-B2CD-A94DEBA837E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200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E7534-6B8E-EC4E-BDD4-7A0C550FE7B8}" type="datetimeFigureOut">
              <a:t>11/17/16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FA8A5-ABA5-C947-B2CD-A94DEBA837E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119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E7534-6B8E-EC4E-BDD4-7A0C550FE7B8}" type="datetimeFigureOut">
              <a:t>11/17/16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FA8A5-ABA5-C947-B2CD-A94DEBA837E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E7534-6B8E-EC4E-BDD4-7A0C550FE7B8}" type="datetimeFigureOut">
              <a:t>11/17/16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FA8A5-ABA5-C947-B2CD-A94DEBA837E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07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E7534-6B8E-EC4E-BDD4-7A0C550FE7B8}" type="datetimeFigureOut">
              <a:t>11/17/16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FA8A5-ABA5-C947-B2CD-A94DEBA837E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992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/>
              <a:t>REST Design Patterns for Robust Asynchronous Notification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Using simple observe/notify to build a robust and reusable design pattern for asynchronous notifications</a:t>
            </a:r>
          </a:p>
          <a:p>
            <a:r>
              <a:rPr lang="en-US"/>
              <a:t>Michael J Koster</a:t>
            </a:r>
          </a:p>
        </p:txBody>
      </p:sp>
    </p:spTree>
    <p:extLst>
      <p:ext uri="{BB962C8B-B14F-4D97-AF65-F5344CB8AC3E}">
        <p14:creationId xmlns:p14="http://schemas.microsoft.com/office/powerpoint/2010/main" val="22685915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/>
              <a:t>State changes that require more than simple notification may be handled as Events</a:t>
            </a:r>
          </a:p>
          <a:p>
            <a:r>
              <a:rPr lang="en-US"/>
              <a:t>Events may have a life cycle, like log records, alerts, etc.</a:t>
            </a:r>
          </a:p>
          <a:p>
            <a:r>
              <a:rPr lang="en-US"/>
              <a:t>A monitor may add state change notifications to a collection of Event instances using CREATE</a:t>
            </a:r>
          </a:p>
          <a:p>
            <a:r>
              <a:rPr lang="en-US"/>
              <a:t>The Event collection is Observable and transmits newly created Event instances as notifications</a:t>
            </a:r>
          </a:p>
        </p:txBody>
      </p:sp>
    </p:spTree>
    <p:extLst>
      <p:ext uri="{BB962C8B-B14F-4D97-AF65-F5344CB8AC3E}">
        <p14:creationId xmlns:p14="http://schemas.microsoft.com/office/powerpoint/2010/main" val="39598232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Monitor Link to Event Collection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726254" y="1555565"/>
            <a:ext cx="735099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>
                <a:latin typeface="Courier"/>
                <a:cs typeface="Courier"/>
              </a:rPr>
              <a:t>Create new event instances when events occur</a:t>
            </a:r>
          </a:p>
          <a:p>
            <a:r>
              <a:rPr lang="en-US" sz="2000">
                <a:latin typeface="Courier"/>
                <a:cs typeface="Courier"/>
              </a:rPr>
              <a:t>{</a:t>
            </a:r>
          </a:p>
          <a:p>
            <a:r>
              <a:rPr lang="en-US" sz="2000">
                <a:latin typeface="Courier"/>
                <a:cs typeface="Courier"/>
              </a:rPr>
              <a:t>  "anchor": "/example/resource/event-emitter",</a:t>
            </a:r>
          </a:p>
          <a:p>
            <a:r>
              <a:rPr lang="en-US" sz="2000">
                <a:latin typeface="Courier"/>
                <a:cs typeface="Courier"/>
              </a:rPr>
              <a:t>  "rel": "monitor",</a:t>
            </a:r>
          </a:p>
          <a:p>
            <a:r>
              <a:rPr lang="en-US" sz="2000">
                <a:latin typeface="Courier"/>
                <a:cs typeface="Courier"/>
              </a:rPr>
              <a:t>  "href": "events",</a:t>
            </a:r>
          </a:p>
          <a:p>
            <a:r>
              <a:rPr lang="en-US" sz="2000">
                <a:latin typeface="Courier"/>
                <a:cs typeface="Courier"/>
              </a:rPr>
              <a:t>  "target-method": "create"</a:t>
            </a:r>
          </a:p>
          <a:p>
            <a:r>
              <a:rPr lang="en-US" sz="2000">
                <a:latin typeface="Courier"/>
                <a:cs typeface="Courier"/>
              </a:rPr>
              <a:t>}</a:t>
            </a:r>
          </a:p>
          <a:p>
            <a:endParaRPr lang="en-US" sz="2000">
              <a:latin typeface="Courier"/>
              <a:cs typeface="Courier"/>
            </a:endParaRPr>
          </a:p>
          <a:p>
            <a:r>
              <a:rPr lang="en-US" sz="2000">
                <a:latin typeface="Courier"/>
                <a:cs typeface="Courier"/>
              </a:rPr>
              <a:t>Push event notifications to a MQTT topic</a:t>
            </a:r>
          </a:p>
          <a:p>
            <a:r>
              <a:rPr lang="en-US" sz="2000">
                <a:latin typeface="Courier"/>
                <a:cs typeface="Courier"/>
              </a:rPr>
              <a:t>{</a:t>
            </a:r>
          </a:p>
          <a:p>
            <a:r>
              <a:rPr lang="en-US" sz="2000">
                <a:latin typeface="Courier"/>
                <a:cs typeface="Courier"/>
              </a:rPr>
              <a:t>  "anchor": "events",</a:t>
            </a:r>
          </a:p>
          <a:p>
            <a:r>
              <a:rPr lang="en-US" sz="2000">
                <a:latin typeface="Courier"/>
                <a:cs typeface="Courier"/>
              </a:rPr>
              <a:t>  "rel": "monitor",</a:t>
            </a:r>
          </a:p>
          <a:p>
            <a:r>
              <a:rPr lang="en-US" sz="2000">
                <a:latin typeface="Courier"/>
                <a:cs typeface="Courier"/>
              </a:rPr>
              <a:t>  "href": "mqtt://0m2m.net/example/topic"</a:t>
            </a:r>
          </a:p>
          <a:p>
            <a:r>
              <a:rPr lang="en-US" sz="2000">
                <a:latin typeface="Courier"/>
                <a:cs typeface="Courier"/>
              </a:rPr>
              <a:t>{</a:t>
            </a:r>
          </a:p>
        </p:txBody>
      </p:sp>
    </p:spTree>
    <p:extLst>
      <p:ext uri="{BB962C8B-B14F-4D97-AF65-F5344CB8AC3E}">
        <p14:creationId xmlns:p14="http://schemas.microsoft.com/office/powerpoint/2010/main" val="228129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Observe is not a well managed relationship</a:t>
            </a:r>
          </a:p>
          <a:p>
            <a:pPr lvl="1"/>
            <a:r>
              <a:rPr lang="en-US"/>
              <a:t>The list of observers is hidden server state</a:t>
            </a:r>
          </a:p>
          <a:p>
            <a:pPr lvl="1"/>
            <a:r>
              <a:rPr lang="en-US"/>
              <a:t>Client can't be certain if it is still in the list </a:t>
            </a:r>
          </a:p>
          <a:p>
            <a:pPr lvl="1"/>
            <a:r>
              <a:rPr lang="en-US"/>
              <a:t>Conditional Observe is difficult to manage</a:t>
            </a:r>
          </a:p>
          <a:p>
            <a:r>
              <a:rPr lang="en-US"/>
              <a:t>Events have life cycle beyond one notification</a:t>
            </a:r>
          </a:p>
          <a:p>
            <a:pPr lvl="1"/>
            <a:r>
              <a:rPr lang="en-US"/>
              <a:t>Alerts are generated, acknowledged, and eventually cleared</a:t>
            </a:r>
          </a:p>
          <a:p>
            <a:pPr lvl="1"/>
            <a:r>
              <a:rPr lang="en-US"/>
              <a:t>Use cases for asynchronous Event delivery, polling, and batch Event processing</a:t>
            </a:r>
          </a:p>
        </p:txBody>
      </p:sp>
    </p:spTree>
    <p:extLst>
      <p:ext uri="{BB962C8B-B14F-4D97-AF65-F5344CB8AC3E}">
        <p14:creationId xmlns:p14="http://schemas.microsoft.com/office/powerpoint/2010/main" val="752299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How do I configure a device to use CoAP Pub/Sub?</a:t>
            </a:r>
          </a:p>
        </p:txBody>
      </p:sp>
    </p:spTree>
    <p:extLst>
      <p:ext uri="{BB962C8B-B14F-4D97-AF65-F5344CB8AC3E}">
        <p14:creationId xmlns:p14="http://schemas.microsoft.com/office/powerpoint/2010/main" val="1613817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Design Patterns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Monitor</a:t>
            </a:r>
          </a:p>
          <a:p>
            <a:pPr lvl="1"/>
            <a:r>
              <a:rPr lang="en-US"/>
              <a:t>Create a managed Observe relationship using a REST resource with a defined link relation and parameter set</a:t>
            </a:r>
          </a:p>
          <a:p>
            <a:r>
              <a:rPr lang="en-US"/>
              <a:t>Events</a:t>
            </a:r>
          </a:p>
          <a:p>
            <a:pPr lvl="1"/>
            <a:r>
              <a:rPr lang="en-US"/>
              <a:t>REST resource to represent an Event instance</a:t>
            </a:r>
          </a:p>
          <a:p>
            <a:pPr lvl="1"/>
            <a:r>
              <a:rPr lang="en-US"/>
              <a:t>Maintain Event instances in an observable collection</a:t>
            </a:r>
          </a:p>
        </p:txBody>
      </p:sp>
    </p:spTree>
    <p:extLst>
      <p:ext uri="{BB962C8B-B14F-4D97-AF65-F5344CB8AC3E}">
        <p14:creationId xmlns:p14="http://schemas.microsoft.com/office/powerpoint/2010/main" val="691904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851"/>
            <a:ext cx="8229600" cy="1143000"/>
          </a:xfrm>
        </p:spPr>
        <p:txBody>
          <a:bodyPr/>
          <a:lstStyle/>
          <a:p>
            <a:r>
              <a:rPr lang="en-US"/>
              <a:t>Monitor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7853"/>
            <a:ext cx="8229600" cy="4876812"/>
          </a:xfrm>
        </p:spPr>
        <p:txBody>
          <a:bodyPr>
            <a:normAutofit fontScale="77500" lnSpcReduction="20000"/>
          </a:bodyPr>
          <a:lstStyle/>
          <a:p>
            <a:r>
              <a:rPr lang="en-US"/>
              <a:t>Use the IANA registered "monitor" link relation</a:t>
            </a:r>
          </a:p>
          <a:p>
            <a:pPr lvl="1"/>
            <a:r>
              <a:rPr lang="en-US" i="1"/>
              <a:t>Description: Refers to a resource that can be used to monitor changes in an HTTP resource </a:t>
            </a:r>
            <a:r>
              <a:rPr lang="en-US"/>
              <a:t>(RFC5989)</a:t>
            </a:r>
          </a:p>
          <a:p>
            <a:pPr lvl="1"/>
            <a:r>
              <a:rPr lang="en-US"/>
              <a:t>Similar to "boundto" (dynlink) but defines a unidirectional state update from context to target.</a:t>
            </a:r>
          </a:p>
          <a:p>
            <a:r>
              <a:rPr lang="en-US"/>
              <a:t>A Monitor may use Observe on the server to obtain state changes of the context resource</a:t>
            </a:r>
          </a:p>
          <a:p>
            <a:r>
              <a:rPr lang="en-US"/>
              <a:t>A Monitor may implement conditional notification using filter parameters (dynlink) as well as defining transfer methods and formats</a:t>
            </a:r>
          </a:p>
          <a:p>
            <a:r>
              <a:rPr lang="en-US"/>
              <a:t>A Monitor may support multiple source and target protocols based on URI scheme (mqtt, coap, http)</a:t>
            </a:r>
          </a:p>
          <a:p>
            <a:r>
              <a:rPr lang="en-US"/>
              <a:t>Monitor parameters may be encoded as link attributes or as properties of a monitor configuration resource</a:t>
            </a:r>
          </a:p>
        </p:txBody>
      </p:sp>
    </p:spTree>
    <p:extLst>
      <p:ext uri="{BB962C8B-B14F-4D97-AF65-F5344CB8AC3E}">
        <p14:creationId xmlns:p14="http://schemas.microsoft.com/office/powerpoint/2010/main" val="736400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Monitor</a:t>
            </a:r>
          </a:p>
        </p:txBody>
      </p:sp>
      <p:sp>
        <p:nvSpPr>
          <p:cNvPr id="5" name="Rectangle 4"/>
          <p:cNvSpPr/>
          <p:nvPr/>
        </p:nvSpPr>
        <p:spPr>
          <a:xfrm>
            <a:off x="715315" y="2759269"/>
            <a:ext cx="1255452" cy="103654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MonitoredResource</a:t>
            </a:r>
          </a:p>
        </p:txBody>
      </p:sp>
      <p:sp>
        <p:nvSpPr>
          <p:cNvPr id="6" name="Rectangle 5"/>
          <p:cNvSpPr/>
          <p:nvPr/>
        </p:nvSpPr>
        <p:spPr>
          <a:xfrm>
            <a:off x="2926073" y="2700873"/>
            <a:ext cx="1103052" cy="10365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Observer</a:t>
            </a:r>
          </a:p>
        </p:txBody>
      </p:sp>
      <p:sp>
        <p:nvSpPr>
          <p:cNvPr id="7" name="Rectangle 6"/>
          <p:cNvSpPr/>
          <p:nvPr/>
        </p:nvSpPr>
        <p:spPr>
          <a:xfrm>
            <a:off x="4050141" y="2700873"/>
            <a:ext cx="927873" cy="10365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FIlter</a:t>
            </a:r>
          </a:p>
        </p:txBody>
      </p:sp>
      <p:sp>
        <p:nvSpPr>
          <p:cNvPr id="8" name="Rectangle 7"/>
          <p:cNvSpPr/>
          <p:nvPr/>
        </p:nvSpPr>
        <p:spPr>
          <a:xfrm>
            <a:off x="4997267" y="2700873"/>
            <a:ext cx="971667" cy="10365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Updater</a:t>
            </a:r>
          </a:p>
        </p:txBody>
      </p:sp>
      <p:sp>
        <p:nvSpPr>
          <p:cNvPr id="9" name="Rectangle 8"/>
          <p:cNvSpPr/>
          <p:nvPr/>
        </p:nvSpPr>
        <p:spPr>
          <a:xfrm>
            <a:off x="6984389" y="2744670"/>
            <a:ext cx="1255452" cy="103654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Monitor Resource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970767" y="3460033"/>
            <a:ext cx="955306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968934" y="2992857"/>
            <a:ext cx="101545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970767" y="2992857"/>
            <a:ext cx="955306" cy="0"/>
          </a:xfrm>
          <a:prstGeom prst="straightConnector1">
            <a:avLst/>
          </a:prstGeom>
          <a:ln>
            <a:solidFill>
              <a:srgbClr val="0000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968934" y="3460033"/>
            <a:ext cx="1015455" cy="0"/>
          </a:xfrm>
          <a:prstGeom prst="straightConnector1">
            <a:avLst/>
          </a:prstGeom>
          <a:ln>
            <a:solidFill>
              <a:srgbClr val="0000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1918779" y="2642475"/>
            <a:ext cx="9635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Observe</a:t>
            </a: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970767" y="3111707"/>
            <a:ext cx="7900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Notify</a:t>
            </a: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6093879" y="2631175"/>
            <a:ext cx="8780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Update</a:t>
            </a: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166869" y="3109657"/>
            <a:ext cx="7035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Reply</a:t>
            </a: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834831" y="2236994"/>
            <a:ext cx="102073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tx1"/>
                </a:solidFill>
              </a:rPr>
              <a:t>Context</a:t>
            </a:r>
            <a:endParaRPr lang="en-US" sz="2000" b="1"/>
          </a:p>
        </p:txBody>
      </p:sp>
      <p:sp>
        <p:nvSpPr>
          <p:cNvPr id="28" name="Rectangle 27"/>
          <p:cNvSpPr/>
          <p:nvPr/>
        </p:nvSpPr>
        <p:spPr>
          <a:xfrm>
            <a:off x="3921484" y="2002869"/>
            <a:ext cx="10695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tx1"/>
                </a:solidFill>
              </a:rPr>
              <a:t>Monitor</a:t>
            </a:r>
            <a:endParaRPr lang="en-US" sz="2000" b="1"/>
          </a:p>
        </p:txBody>
      </p:sp>
      <p:sp>
        <p:nvSpPr>
          <p:cNvPr id="29" name="Rectangle 28"/>
          <p:cNvSpPr/>
          <p:nvPr/>
        </p:nvSpPr>
        <p:spPr>
          <a:xfrm>
            <a:off x="7162306" y="2231065"/>
            <a:ext cx="8690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tx1"/>
                </a:solidFill>
              </a:rPr>
              <a:t>Target</a:t>
            </a:r>
            <a:endParaRPr lang="en-US" sz="2000" b="1"/>
          </a:p>
        </p:txBody>
      </p:sp>
      <p:sp>
        <p:nvSpPr>
          <p:cNvPr id="30" name="Rectangle 29"/>
          <p:cNvSpPr/>
          <p:nvPr/>
        </p:nvSpPr>
        <p:spPr>
          <a:xfrm>
            <a:off x="2018497" y="4188593"/>
            <a:ext cx="171494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chemeClr val="tx1"/>
                </a:solidFill>
              </a:rPr>
              <a:t>accept</a:t>
            </a:r>
          </a:p>
          <a:p>
            <a:pPr algn="ctr"/>
            <a:r>
              <a:rPr lang="en-US"/>
              <a:t>accept-method</a:t>
            </a:r>
          </a:p>
          <a:p>
            <a:pPr algn="ctr"/>
            <a:r>
              <a:rPr lang="en-US"/>
              <a:t>accept-schema</a:t>
            </a:r>
          </a:p>
          <a:p>
            <a:pPr algn="ctr"/>
            <a:r>
              <a:rPr lang="en-US"/>
              <a:t>accept-interface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751039" y="4188593"/>
            <a:ext cx="147989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chemeClr val="tx1"/>
                </a:solidFill>
              </a:rPr>
              <a:t>pmin, </a:t>
            </a:r>
            <a:r>
              <a:rPr lang="en-US"/>
              <a:t>pmax</a:t>
            </a:r>
          </a:p>
          <a:p>
            <a:pPr algn="ctr"/>
            <a:r>
              <a:rPr lang="en-US"/>
              <a:t>lt, gt, st, eq</a:t>
            </a:r>
          </a:p>
          <a:p>
            <a:pPr algn="ctr"/>
            <a:r>
              <a:rPr lang="en-US"/>
              <a:t>nbul, nbll, init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284228" y="4203192"/>
            <a:ext cx="166490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chemeClr val="tx1"/>
                </a:solidFill>
              </a:rPr>
              <a:t>content-type</a:t>
            </a:r>
          </a:p>
          <a:p>
            <a:pPr algn="ctr"/>
            <a:r>
              <a:rPr lang="en-US"/>
              <a:t>target-method</a:t>
            </a:r>
          </a:p>
          <a:p>
            <a:pPr algn="ctr"/>
            <a:r>
              <a:rPr lang="en-US">
                <a:solidFill>
                  <a:schemeClr val="tx1"/>
                </a:solidFill>
              </a:rPr>
              <a:t>target-schema</a:t>
            </a:r>
          </a:p>
          <a:p>
            <a:pPr algn="ctr"/>
            <a:r>
              <a:rPr lang="en-US"/>
              <a:t>target-interface</a:t>
            </a:r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34" name="Straight Arrow Connector 33"/>
          <p:cNvCxnSpPr>
            <a:endCxn id="33" idx="0"/>
          </p:cNvCxnSpPr>
          <p:nvPr/>
        </p:nvCxnSpPr>
        <p:spPr>
          <a:xfrm>
            <a:off x="5561942" y="3481039"/>
            <a:ext cx="554737" cy="722153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endCxn id="30" idx="0"/>
          </p:cNvCxnSpPr>
          <p:nvPr/>
        </p:nvCxnSpPr>
        <p:spPr>
          <a:xfrm flipH="1">
            <a:off x="2875970" y="3460033"/>
            <a:ext cx="554625" cy="728560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endCxn id="31" idx="0"/>
          </p:cNvCxnSpPr>
          <p:nvPr/>
        </p:nvCxnSpPr>
        <p:spPr>
          <a:xfrm>
            <a:off x="4490985" y="3460033"/>
            <a:ext cx="0" cy="728560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Right Arrow 42"/>
          <p:cNvSpPr/>
          <p:nvPr/>
        </p:nvSpPr>
        <p:spPr>
          <a:xfrm rot="21258839">
            <a:off x="1960824" y="2799667"/>
            <a:ext cx="5085396" cy="866772"/>
          </a:xfrm>
          <a:prstGeom prst="rightArrow">
            <a:avLst/>
          </a:prstGeom>
          <a:solidFill>
            <a:schemeClr val="accent5">
              <a:lumMod val="75000"/>
              <a:alpha val="26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Left Brace 50"/>
          <p:cNvSpPr/>
          <p:nvPr/>
        </p:nvSpPr>
        <p:spPr>
          <a:xfrm rot="5400000">
            <a:off x="4319191" y="992734"/>
            <a:ext cx="256624" cy="3042861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685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303" y="29100"/>
            <a:ext cx="8229600" cy="1143000"/>
          </a:xfrm>
        </p:spPr>
        <p:txBody>
          <a:bodyPr/>
          <a:lstStyle/>
          <a:p>
            <a:r>
              <a:rPr lang="en-US"/>
              <a:t>Monitor Patterns</a:t>
            </a:r>
          </a:p>
        </p:txBody>
      </p:sp>
      <p:sp>
        <p:nvSpPr>
          <p:cNvPr id="4" name="Rectangle 3"/>
          <p:cNvSpPr/>
          <p:nvPr/>
        </p:nvSpPr>
        <p:spPr>
          <a:xfrm>
            <a:off x="1620391" y="2009758"/>
            <a:ext cx="1255452" cy="10365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MonitoredResource A</a:t>
            </a:r>
          </a:p>
        </p:txBody>
      </p:sp>
      <p:sp>
        <p:nvSpPr>
          <p:cNvPr id="5" name="Rectangle 4"/>
          <p:cNvSpPr/>
          <p:nvPr/>
        </p:nvSpPr>
        <p:spPr>
          <a:xfrm>
            <a:off x="3831149" y="2024357"/>
            <a:ext cx="1103052" cy="10365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Monitor</a:t>
            </a:r>
          </a:p>
        </p:txBody>
      </p:sp>
      <p:sp>
        <p:nvSpPr>
          <p:cNvPr id="8" name="Rectangle 7"/>
          <p:cNvSpPr/>
          <p:nvPr/>
        </p:nvSpPr>
        <p:spPr>
          <a:xfrm>
            <a:off x="5947893" y="2024357"/>
            <a:ext cx="1255452" cy="10365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Monitor Resource B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875843" y="2739720"/>
            <a:ext cx="955306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932438" y="2282796"/>
            <a:ext cx="101545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875843" y="2272544"/>
            <a:ext cx="955306" cy="0"/>
          </a:xfrm>
          <a:prstGeom prst="straightConnector1">
            <a:avLst/>
          </a:prstGeom>
          <a:ln>
            <a:solidFill>
              <a:srgbClr val="0000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932438" y="2749972"/>
            <a:ext cx="1015455" cy="0"/>
          </a:xfrm>
          <a:prstGeom prst="straightConnector1">
            <a:avLst/>
          </a:prstGeom>
          <a:ln>
            <a:solidFill>
              <a:srgbClr val="0000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853051" y="1922162"/>
            <a:ext cx="9635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Observe</a:t>
            </a: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875843" y="2391394"/>
            <a:ext cx="7900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Notify</a:t>
            </a: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998991" y="1921114"/>
            <a:ext cx="8780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Update</a:t>
            </a: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729913" y="5027103"/>
            <a:ext cx="1255452" cy="10365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MonitoredResource A</a:t>
            </a:r>
          </a:p>
        </p:txBody>
      </p:sp>
      <p:sp>
        <p:nvSpPr>
          <p:cNvPr id="29" name="Rectangle 28"/>
          <p:cNvSpPr/>
          <p:nvPr/>
        </p:nvSpPr>
        <p:spPr>
          <a:xfrm>
            <a:off x="4882242" y="5041702"/>
            <a:ext cx="1103052" cy="10365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Monitor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998987" y="5041702"/>
            <a:ext cx="1255452" cy="10365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Monitor Resource B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1985365" y="5757065"/>
            <a:ext cx="790037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1985365" y="5289889"/>
            <a:ext cx="790037" cy="0"/>
          </a:xfrm>
          <a:prstGeom prst="straightConnector1">
            <a:avLst/>
          </a:prstGeom>
          <a:ln>
            <a:solidFill>
              <a:srgbClr val="0000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1985365" y="5408739"/>
            <a:ext cx="7900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Notify</a:t>
            </a:r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29913" y="3512594"/>
            <a:ext cx="1255452" cy="10365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MonitoredResource A</a:t>
            </a:r>
          </a:p>
        </p:txBody>
      </p:sp>
      <p:sp>
        <p:nvSpPr>
          <p:cNvPr id="43" name="Rectangle 42"/>
          <p:cNvSpPr/>
          <p:nvPr/>
        </p:nvSpPr>
        <p:spPr>
          <a:xfrm>
            <a:off x="2940671" y="3527193"/>
            <a:ext cx="1103052" cy="10365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Monitor</a:t>
            </a:r>
          </a:p>
        </p:txBody>
      </p:sp>
      <p:sp>
        <p:nvSpPr>
          <p:cNvPr id="44" name="Rectangle 43"/>
          <p:cNvSpPr/>
          <p:nvPr/>
        </p:nvSpPr>
        <p:spPr>
          <a:xfrm>
            <a:off x="6998987" y="3497995"/>
            <a:ext cx="1255452" cy="10365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Monitor Resource B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1985365" y="4257155"/>
            <a:ext cx="955306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4041960" y="3800231"/>
            <a:ext cx="101545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1985365" y="3789979"/>
            <a:ext cx="955306" cy="0"/>
          </a:xfrm>
          <a:prstGeom prst="straightConnector1">
            <a:avLst/>
          </a:prstGeom>
          <a:ln>
            <a:solidFill>
              <a:srgbClr val="0000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4041960" y="4267407"/>
            <a:ext cx="1015455" cy="0"/>
          </a:xfrm>
          <a:prstGeom prst="straightConnector1">
            <a:avLst/>
          </a:prstGeom>
          <a:ln>
            <a:solidFill>
              <a:srgbClr val="0000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1962573" y="3439597"/>
            <a:ext cx="9635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Observe</a:t>
            </a:r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1985365" y="3908829"/>
            <a:ext cx="7900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Notify</a:t>
            </a:r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4108513" y="3438549"/>
            <a:ext cx="8780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Update</a:t>
            </a:r>
            <a:endParaRPr lang="en-US"/>
          </a:p>
        </p:txBody>
      </p:sp>
      <p:sp>
        <p:nvSpPr>
          <p:cNvPr id="52" name="Cloud 51"/>
          <p:cNvSpPr/>
          <p:nvPr/>
        </p:nvSpPr>
        <p:spPr>
          <a:xfrm rot="21016150">
            <a:off x="5072013" y="3438549"/>
            <a:ext cx="1109470" cy="1329570"/>
          </a:xfrm>
          <a:prstGeom prst="cloud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6193912" y="3767965"/>
            <a:ext cx="817520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6193912" y="4235141"/>
            <a:ext cx="817520" cy="0"/>
          </a:xfrm>
          <a:prstGeom prst="straightConnector1">
            <a:avLst/>
          </a:prstGeom>
          <a:ln>
            <a:solidFill>
              <a:srgbClr val="0000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6237706" y="3884765"/>
            <a:ext cx="7035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Reply</a:t>
            </a:r>
            <a:endParaRPr lang="en-US"/>
          </a:p>
        </p:txBody>
      </p:sp>
      <p:sp>
        <p:nvSpPr>
          <p:cNvPr id="56" name="Cloud 55"/>
          <p:cNvSpPr/>
          <p:nvPr/>
        </p:nvSpPr>
        <p:spPr>
          <a:xfrm rot="21016150">
            <a:off x="2782287" y="4928323"/>
            <a:ext cx="1109470" cy="1329570"/>
          </a:xfrm>
          <a:prstGeom prst="cloud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5117145" y="2380640"/>
            <a:ext cx="7035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Reply</a:t>
            </a:r>
            <a:endParaRPr lang="en-US"/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5978115" y="5310895"/>
            <a:ext cx="1015455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5978115" y="5778071"/>
            <a:ext cx="1015455" cy="0"/>
          </a:xfrm>
          <a:prstGeom prst="straightConnector1">
            <a:avLst/>
          </a:prstGeom>
          <a:ln>
            <a:solidFill>
              <a:srgbClr val="0000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6044668" y="4949213"/>
            <a:ext cx="8780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Update</a:t>
            </a:r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6162822" y="5408739"/>
            <a:ext cx="7035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Reply</a:t>
            </a:r>
            <a:endParaRPr lang="en-US"/>
          </a:p>
        </p:txBody>
      </p:sp>
      <p:cxnSp>
        <p:nvCxnSpPr>
          <p:cNvPr id="62" name="Straight Arrow Connector 61"/>
          <p:cNvCxnSpPr/>
          <p:nvPr/>
        </p:nvCxnSpPr>
        <p:spPr>
          <a:xfrm>
            <a:off x="3918287" y="5304557"/>
            <a:ext cx="955306" cy="0"/>
          </a:xfrm>
          <a:prstGeom prst="straightConnector1">
            <a:avLst/>
          </a:prstGeom>
          <a:ln>
            <a:solidFill>
              <a:srgbClr val="0000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3880897" y="4954175"/>
            <a:ext cx="9635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Observe</a:t>
            </a:r>
            <a:endParaRPr lang="en-US"/>
          </a:p>
        </p:txBody>
      </p:sp>
      <p:cxnSp>
        <p:nvCxnSpPr>
          <p:cNvPr id="66" name="Straight Arrow Connector 65"/>
          <p:cNvCxnSpPr/>
          <p:nvPr/>
        </p:nvCxnSpPr>
        <p:spPr>
          <a:xfrm>
            <a:off x="3939289" y="5781248"/>
            <a:ext cx="942953" cy="0"/>
          </a:xfrm>
          <a:prstGeom prst="straightConnector1">
            <a:avLst/>
          </a:prstGeom>
          <a:ln>
            <a:solidFill>
              <a:srgbClr val="00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640077" y="3394752"/>
            <a:ext cx="3483034" cy="1284735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4771405" y="4905416"/>
            <a:ext cx="3608008" cy="1284735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4254834" y="1552830"/>
            <a:ext cx="3370672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ourier"/>
                <a:cs typeface="Courier"/>
              </a:rPr>
              <a:t>&lt;&gt;;anchor=A;rel=monitor</a:t>
            </a:r>
          </a:p>
        </p:txBody>
      </p:sp>
      <p:sp>
        <p:nvSpPr>
          <p:cNvPr id="72" name="Rectangle 71"/>
          <p:cNvSpPr/>
          <p:nvPr/>
        </p:nvSpPr>
        <p:spPr>
          <a:xfrm>
            <a:off x="1423016" y="1564379"/>
            <a:ext cx="2262496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ourier"/>
                <a:cs typeface="Courier"/>
              </a:rPr>
              <a:t>&lt;B&gt;;rel=monitor</a:t>
            </a:r>
          </a:p>
        </p:txBody>
      </p:sp>
      <p:sp>
        <p:nvSpPr>
          <p:cNvPr id="73" name="Rectangle 72"/>
          <p:cNvSpPr/>
          <p:nvPr/>
        </p:nvSpPr>
        <p:spPr>
          <a:xfrm>
            <a:off x="2532783" y="2038956"/>
            <a:ext cx="1671503" cy="1021948"/>
          </a:xfrm>
          <a:prstGeom prst="rect">
            <a:avLst/>
          </a:prstGeom>
          <a:solidFill>
            <a:schemeClr val="accent6">
              <a:lumMod val="60000"/>
              <a:lumOff val="40000"/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4597559" y="2038956"/>
            <a:ext cx="1671503" cy="1021948"/>
          </a:xfrm>
          <a:prstGeom prst="rect">
            <a:avLst/>
          </a:prstGeom>
          <a:solidFill>
            <a:schemeClr val="accent5">
              <a:lumMod val="60000"/>
              <a:lumOff val="40000"/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1594845" y="3556391"/>
            <a:ext cx="1671503" cy="1021948"/>
          </a:xfrm>
          <a:prstGeom prst="rect">
            <a:avLst/>
          </a:prstGeom>
          <a:solidFill>
            <a:srgbClr val="FAC090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5647445" y="5056301"/>
            <a:ext cx="1671503" cy="1021948"/>
          </a:xfrm>
          <a:prstGeom prst="rect">
            <a:avLst/>
          </a:prstGeom>
          <a:solidFill>
            <a:srgbClr val="93CDDD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1407007" y="1155840"/>
            <a:ext cx="22937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tx1"/>
                </a:solidFill>
              </a:rPr>
              <a:t>A Pushes State To B</a:t>
            </a:r>
            <a:endParaRPr lang="en-US" sz="2000" b="1"/>
          </a:p>
        </p:txBody>
      </p:sp>
      <p:sp>
        <p:nvSpPr>
          <p:cNvPr id="78" name="Rectangle 77"/>
          <p:cNvSpPr/>
          <p:nvPr/>
        </p:nvSpPr>
        <p:spPr>
          <a:xfrm>
            <a:off x="4521981" y="1146008"/>
            <a:ext cx="281359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/>
              <a:t>B Observes State From A</a:t>
            </a:r>
          </a:p>
        </p:txBody>
      </p:sp>
      <p:sp>
        <p:nvSpPr>
          <p:cNvPr id="79" name="Rectangle 78"/>
          <p:cNvSpPr/>
          <p:nvPr/>
        </p:nvSpPr>
        <p:spPr>
          <a:xfrm>
            <a:off x="5147258" y="3694965"/>
            <a:ext cx="9667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Remote Update</a:t>
            </a:r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2827873" y="5209474"/>
            <a:ext cx="12888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Remote Observe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160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Monitor Link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9110" y="1600200"/>
            <a:ext cx="7927689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>
                <a:latin typeface="Courier"/>
                <a:cs typeface="Courier"/>
              </a:rPr>
              <a:t>Update a monitor resource when context is updated</a:t>
            </a:r>
          </a:p>
          <a:p>
            <a:pPr marL="0" indent="0">
              <a:buNone/>
            </a:pPr>
            <a:r>
              <a:rPr lang="en-US" sz="2000">
                <a:latin typeface="Courier"/>
                <a:cs typeface="Courier"/>
              </a:rPr>
              <a:t>  "rel": "monitor",</a:t>
            </a:r>
          </a:p>
          <a:p>
            <a:pPr marL="0" indent="0">
              <a:buNone/>
            </a:pPr>
            <a:r>
              <a:rPr lang="en-US" sz="2000">
                <a:latin typeface="Courier"/>
                <a:cs typeface="Courier"/>
              </a:rPr>
              <a:t>  "href": "monitor"</a:t>
            </a:r>
          </a:p>
          <a:p>
            <a:pPr marL="0" indent="0">
              <a:buNone/>
            </a:pPr>
            <a:r>
              <a:rPr lang="en-US" sz="2000">
                <a:latin typeface="Courier"/>
                <a:cs typeface="Courier"/>
              </a:rPr>
              <a:t>}</a:t>
            </a:r>
          </a:p>
          <a:p>
            <a:pPr marL="0" indent="0">
              <a:buNone/>
            </a:pPr>
            <a:endParaRPr lang="en-US" sz="200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>
                <a:latin typeface="Courier"/>
                <a:cs typeface="Courier"/>
              </a:rPr>
              <a:t>Update the context when a remote resource is updated</a:t>
            </a:r>
          </a:p>
          <a:p>
            <a:pPr marL="0" indent="0">
              <a:buNone/>
            </a:pPr>
            <a:r>
              <a:rPr lang="en-US" sz="2000">
                <a:latin typeface="Courier"/>
                <a:cs typeface="Courier"/>
              </a:rPr>
              <a:t>{</a:t>
            </a:r>
          </a:p>
          <a:p>
            <a:pPr marL="0" indent="0">
              <a:buNone/>
            </a:pPr>
            <a:r>
              <a:rPr lang="en-US" sz="2000">
                <a:latin typeface="Courier"/>
                <a:cs typeface="Courier"/>
              </a:rPr>
              <a:t>  "anchor": "coap://0m2m.net:5683/example/test",</a:t>
            </a:r>
          </a:p>
          <a:p>
            <a:pPr marL="0" indent="0">
              <a:buNone/>
            </a:pPr>
            <a:r>
              <a:rPr lang="en-US" sz="2000">
                <a:latin typeface="Courier"/>
                <a:cs typeface="Courier"/>
              </a:rPr>
              <a:t>  "rel": "monitor", </a:t>
            </a:r>
          </a:p>
          <a:p>
            <a:pPr marL="0" indent="0">
              <a:buNone/>
            </a:pPr>
            <a:r>
              <a:rPr lang="en-US" sz="2000">
                <a:latin typeface="Courier"/>
                <a:cs typeface="Courier"/>
              </a:rPr>
              <a:t>  "href": ""</a:t>
            </a:r>
          </a:p>
          <a:p>
            <a:pPr marL="0" indent="0">
              <a:buNone/>
            </a:pPr>
            <a:r>
              <a:rPr lang="en-US" sz="2000">
                <a:latin typeface="Courier"/>
                <a:cs typeface="Courier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3276798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Monitor Link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9110" y="1600200"/>
            <a:ext cx="7927689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>
                <a:latin typeface="Courier"/>
                <a:cs typeface="Courier"/>
              </a:rPr>
              <a:t>Subscribe to an MQTT topic and update a resource</a:t>
            </a:r>
          </a:p>
          <a:p>
            <a:pPr marL="0" indent="0">
              <a:buNone/>
            </a:pPr>
            <a:r>
              <a:rPr lang="en-US" sz="2000">
                <a:latin typeface="Courier"/>
                <a:cs typeface="Courier"/>
              </a:rPr>
              <a:t>{</a:t>
            </a:r>
          </a:p>
          <a:p>
            <a:pPr marL="0" indent="0">
              <a:buNone/>
            </a:pPr>
            <a:r>
              <a:rPr lang="en-US" sz="2000">
                <a:latin typeface="Courier"/>
                <a:cs typeface="Courier"/>
              </a:rPr>
              <a:t>  "anchor": "mqtt://0m2m.net/example/topic",</a:t>
            </a:r>
          </a:p>
          <a:p>
            <a:pPr marL="0" indent="0">
              <a:buNone/>
            </a:pPr>
            <a:r>
              <a:rPr lang="en-US" sz="2000">
                <a:latin typeface="Courier"/>
                <a:cs typeface="Courier"/>
              </a:rPr>
              <a:t>  "rel": "monitor",</a:t>
            </a:r>
          </a:p>
          <a:p>
            <a:pPr marL="0" indent="0">
              <a:buNone/>
            </a:pPr>
            <a:r>
              <a:rPr lang="en-US" sz="2000">
                <a:latin typeface="Courier"/>
                <a:cs typeface="Courier"/>
              </a:rPr>
              <a:t>  "href": "updated-on-mqtt-notify"</a:t>
            </a:r>
          </a:p>
          <a:p>
            <a:pPr marL="0" indent="0">
              <a:buNone/>
            </a:pPr>
            <a:r>
              <a:rPr lang="en-US" sz="2000">
                <a:latin typeface="Courier"/>
                <a:cs typeface="Courier"/>
              </a:rPr>
              <a:t>}</a:t>
            </a:r>
          </a:p>
          <a:p>
            <a:pPr marL="0" indent="0">
              <a:buNone/>
            </a:pPr>
            <a:endParaRPr lang="en-US" sz="200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>
                <a:latin typeface="Courier"/>
                <a:cs typeface="Courier"/>
              </a:rPr>
              <a:t>Publish updates on a resource to an MQTT topic</a:t>
            </a:r>
          </a:p>
          <a:p>
            <a:pPr marL="0" indent="0">
              <a:buNone/>
            </a:pPr>
            <a:r>
              <a:rPr lang="en-US" sz="2000">
                <a:latin typeface="Courier"/>
                <a:cs typeface="Courier"/>
              </a:rPr>
              <a:t>{</a:t>
            </a:r>
          </a:p>
          <a:p>
            <a:pPr marL="0" indent="0">
              <a:buNone/>
            </a:pPr>
            <a:r>
              <a:rPr lang="en-US" sz="2000">
                <a:latin typeface="Courier"/>
                <a:cs typeface="Courier"/>
              </a:rPr>
              <a:t>  "anchor": "publish-updates-to-mqtt",</a:t>
            </a:r>
          </a:p>
          <a:p>
            <a:pPr marL="0" indent="0">
              <a:buNone/>
            </a:pPr>
            <a:r>
              <a:rPr lang="en-US" sz="2000">
                <a:latin typeface="Courier"/>
                <a:cs typeface="Courier"/>
              </a:rPr>
              <a:t>  "rel": "monitor", </a:t>
            </a:r>
          </a:p>
          <a:p>
            <a:pPr marL="0" indent="0">
              <a:buNone/>
            </a:pPr>
            <a:r>
              <a:rPr lang="en-US" sz="2000">
                <a:latin typeface="Courier"/>
                <a:cs typeface="Courier"/>
              </a:rPr>
              <a:t>  "href": "mqtt://0m2m.net/example/topic"</a:t>
            </a:r>
          </a:p>
          <a:p>
            <a:pPr marL="0" indent="0">
              <a:buNone/>
            </a:pPr>
            <a:r>
              <a:rPr lang="en-US" sz="2000">
                <a:latin typeface="Courier"/>
                <a:cs typeface="Courier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3370837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11940</TotalTime>
  <Words>710</Words>
  <Application>Microsoft Macintosh PowerPoint</Application>
  <PresentationFormat>On-screen Show (4:3)</PresentationFormat>
  <Paragraphs>125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REST Design Patterns for Robust Asynchronous Notification </vt:lpstr>
      <vt:lpstr>Problems</vt:lpstr>
      <vt:lpstr>Problems</vt:lpstr>
      <vt:lpstr>Design Patterns</vt:lpstr>
      <vt:lpstr>Monitor</vt:lpstr>
      <vt:lpstr>Monitor</vt:lpstr>
      <vt:lpstr>Monitor Patterns</vt:lpstr>
      <vt:lpstr>Monitor Link Examples</vt:lpstr>
      <vt:lpstr>Monitor Link Examples</vt:lpstr>
      <vt:lpstr>Events</vt:lpstr>
      <vt:lpstr>Monitor Link to Event Collection</vt:lpstr>
    </vt:vector>
  </TitlesOfParts>
  <Company>ARM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RESTful design patterns for Robust Asynchronous Notification </dc:title>
  <dc:creator>Michael Koster</dc:creator>
  <cp:lastModifiedBy>Michael Koster</cp:lastModifiedBy>
  <cp:revision>68</cp:revision>
  <dcterms:created xsi:type="dcterms:W3CDTF">2016-07-09T18:08:25Z</dcterms:created>
  <dcterms:modified xsi:type="dcterms:W3CDTF">2016-11-17T05:44:19Z</dcterms:modified>
</cp:coreProperties>
</file>