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275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295" r:id="rId10"/>
    <p:sldId id="294" r:id="rId11"/>
  </p:sldIdLst>
  <p:sldSz cx="9144000" cy="6858000" type="screen4x3"/>
  <p:notesSz cx="6669088" cy="9926638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9900"/>
    <a:srgbClr val="996600"/>
    <a:srgbClr val="0099CC"/>
    <a:srgbClr val="0066CC"/>
    <a:srgbClr val="CC9900"/>
    <a:srgbClr val="99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709" autoAdjust="0"/>
  </p:normalViewPr>
  <p:slideViewPr>
    <p:cSldViewPr>
      <p:cViewPr varScale="1">
        <p:scale>
          <a:sx n="70" d="100"/>
          <a:sy n="70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204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t" anchorCtr="0" compatLnSpc="1">
            <a:prstTxWarp prst="textNoShape">
              <a:avLst/>
            </a:prstTxWarp>
          </a:bodyPr>
          <a:lstStyle>
            <a:lvl1pPr algn="l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t" anchorCtr="0" compatLnSpc="1">
            <a:prstTxWarp prst="textNoShape">
              <a:avLst/>
            </a:prstTxWarp>
          </a:bodyPr>
          <a:lstStyle>
            <a:lvl1pPr algn="r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b" anchorCtr="0" compatLnSpc="1">
            <a:prstTxWarp prst="textNoShape">
              <a:avLst/>
            </a:prstTxWarp>
          </a:bodyPr>
          <a:lstStyle>
            <a:lvl1pPr algn="l" defTabSz="907391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EURECOM - BP 193 - F-06904 Sophia Antipolis cedex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b" anchorCtr="0" compatLnSpc="1">
            <a:prstTxWarp prst="textNoShape">
              <a:avLst/>
            </a:prstTxWarp>
          </a:bodyPr>
          <a:lstStyle>
            <a:lvl1pPr algn="r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fld id="{F5391D4C-11E4-47AA-BFF6-0711272A5DA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3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t" anchorCtr="0" compatLnSpc="1">
            <a:prstTxWarp prst="textNoShape">
              <a:avLst/>
            </a:prstTxWarp>
          </a:bodyPr>
          <a:lstStyle>
            <a:lvl1pPr algn="l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t" anchorCtr="0" compatLnSpc="1">
            <a:prstTxWarp prst="textNoShape">
              <a:avLst/>
            </a:prstTxWarp>
          </a:bodyPr>
          <a:lstStyle>
            <a:lvl1pPr algn="r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b" anchorCtr="0" compatLnSpc="1">
            <a:prstTxWarp prst="textNoShape">
              <a:avLst/>
            </a:prstTxWarp>
          </a:bodyPr>
          <a:lstStyle>
            <a:lvl1pPr algn="l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Institut Eurécom - BP 193 - F-06904 Sophia Antipolis cedex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b" anchorCtr="0" compatLnSpc="1">
            <a:prstTxWarp prst="textNoShape">
              <a:avLst/>
            </a:prstTxWarp>
          </a:bodyPr>
          <a:lstStyle>
            <a:lvl1pPr algn="r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fld id="{83FCC423-2FE2-4783-936A-7D550D5BC0E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762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251A49F-A693-4753-B1A3-861BB69B81FC}" type="slidenum">
              <a:rPr lang="fr-FR" altLang="en-US" sz="1100" smtClean="0"/>
              <a:pPr algn="r" eaLnBrk="1" hangingPunct="1">
                <a:spcBef>
                  <a:spcPct val="0"/>
                </a:spcBef>
              </a:pPr>
              <a:t>1</a:t>
            </a:fld>
            <a:endParaRPr lang="fr-FR" altLang="en-US" sz="11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6071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FCC423-2FE2-4783-936A-7D550D5BC0E8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80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64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64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64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64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F5438B-A12E-4B72-A8AB-AC4F2A31D23A}" type="slidenum">
              <a:rPr lang="fr-FR" altLang="en-US" sz="1100"/>
              <a:pPr algn="r" eaLnBrk="1" hangingPunct="1">
                <a:spcBef>
                  <a:spcPct val="0"/>
                </a:spcBef>
              </a:pPr>
              <a:t>10</a:t>
            </a:fld>
            <a:endParaRPr lang="fr-FR" altLang="en-US" sz="1100"/>
          </a:p>
        </p:txBody>
      </p:sp>
    </p:spTree>
    <p:extLst>
      <p:ext uri="{BB962C8B-B14F-4D97-AF65-F5344CB8AC3E}">
        <p14:creationId xmlns:p14="http://schemas.microsoft.com/office/powerpoint/2010/main" val="3627388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806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69ADE-BD88-4C41-A23D-A6355E1BEE02}" type="datetime1">
              <a:rPr lang="en-US" smtClean="0"/>
              <a:t>6/10/2015</a:t>
            </a:fld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6AF5D6AB-5A80-4371-9E07-2B1793AF241E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348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2125" y="115888"/>
            <a:ext cx="2051050" cy="6121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4213" y="115888"/>
            <a:ext cx="6005512" cy="6121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9D42-33EA-4EDB-B824-C8C9DC623054}" type="datetime1">
              <a:rPr lang="en-US" smtClean="0"/>
              <a:t>6/10/2015</a:t>
            </a:fld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5984FE9C-C637-452B-988D-C3E7C514E4BB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265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208962" cy="8651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4213" y="1268413"/>
            <a:ext cx="4027487" cy="49688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64100" y="1268413"/>
            <a:ext cx="4029075" cy="49688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1EAB3-2137-46B3-8263-D1E47721B56E}" type="datetime1">
              <a:rPr lang="en-US" smtClean="0"/>
              <a:t>6/10/2015</a:t>
            </a:fld>
            <a:endParaRPr lang="fr-F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DCB32EAC-BFE9-41D1-859A-160BB16D2696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9858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208962" cy="8651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4213" y="1268413"/>
            <a:ext cx="8208962" cy="496887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CDCF7-ACBA-4A97-9C2E-C81AA52637B4}" type="datetime1">
              <a:rPr lang="en-US" smtClean="0"/>
              <a:t>6/10/2015</a:t>
            </a:fld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CCF7A8D6-D3A0-437B-8254-30426A747347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0171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208962" cy="8651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4213" y="1268413"/>
            <a:ext cx="8208962" cy="496887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FE212-05B0-43A9-AFA5-FA431E16573D}" type="datetime1">
              <a:rPr lang="en-US" smtClean="0"/>
              <a:t>6/10/2015</a:t>
            </a:fld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1A45CF51-C332-46E0-BBD9-6B98360CB793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954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115888"/>
            <a:ext cx="8607455" cy="865187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68413"/>
            <a:ext cx="8607455" cy="4968875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6EE8D-CA7F-467D-9690-4FA24646301D}" type="datetime1">
              <a:rPr lang="en-US" smtClean="0"/>
              <a:t>6/10/2015</a:t>
            </a:fld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FDC863EC-C596-4F64-99B7-61C2ECC7FD61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723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F86B9-EE72-4C51-976C-E359FEAA228F}" type="datetime1">
              <a:rPr lang="en-US" smtClean="0"/>
              <a:t>6/10/2015</a:t>
            </a:fld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53EC3269-53D4-4201-8747-63370230C2A4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488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4213" y="1268413"/>
            <a:ext cx="4027487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64100" y="1268413"/>
            <a:ext cx="4029075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49308-31A7-4BDF-A9A9-54BD8EB9B4C3}" type="datetime1">
              <a:rPr lang="en-US" smtClean="0"/>
              <a:t>6/10/2015</a:t>
            </a:fld>
            <a:endParaRPr lang="fr-F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D0CACBE0-D6D3-478A-93C7-86F14767D981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CCAD2-493D-46D8-96C8-6921D3FE8758}" type="datetime1">
              <a:rPr lang="en-US" smtClean="0"/>
              <a:t>6/10/2015</a:t>
            </a:fld>
            <a:endParaRPr lang="fr-FR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2ECCC5C8-1245-454F-8135-151AE9C86618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907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BC7D-033E-436C-B52C-DEE7784084D3}" type="datetime1">
              <a:rPr lang="en-US" smtClean="0"/>
              <a:t>6/10/2015</a:t>
            </a:fld>
            <a:endParaRPr lang="fr-FR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DEF8E28D-D2EE-4625-97E6-BD8D57FA0545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71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8810A-B29E-46B7-AD50-D7A755D6EE04}" type="datetime1">
              <a:rPr lang="en-US" smtClean="0"/>
              <a:t>6/10/2015</a:t>
            </a:fld>
            <a:endParaRPr lang="fr-FR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C383321C-F808-4D04-873A-A7D07F26020E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33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BFD17-740C-47EB-B523-77D16E9E8C16}" type="datetime1">
              <a:rPr lang="en-US" smtClean="0"/>
              <a:t>6/10/2015</a:t>
            </a:fld>
            <a:endParaRPr lang="fr-F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8B28A10E-C174-4FC0-B56D-F2E79D702522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882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B947D-664D-44D8-A267-B3A5D25680A9}" type="datetime1">
              <a:rPr lang="en-US" smtClean="0"/>
              <a:t>6/10/2015</a:t>
            </a:fld>
            <a:endParaRPr lang="fr-F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C930FFEF-1F96-4975-BEBA-73E7127F4D7E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304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pp://www.eurecom.fr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268413"/>
            <a:ext cx="8208962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8807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15888"/>
            <a:ext cx="8208962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Rectangle 16"/>
          <p:cNvSpPr>
            <a:spLocks noChangeArrowheads="1"/>
          </p:cNvSpPr>
          <p:nvPr userDrawn="1"/>
        </p:nvSpPr>
        <p:spPr bwMode="auto">
          <a:xfrm rot="16200000" flipV="1">
            <a:off x="4537075" y="-3230562"/>
            <a:ext cx="69850" cy="8642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1029" name="Picture 17" descr="logo_Eurecom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389688"/>
            <a:ext cx="1116012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18"/>
          <p:cNvSpPr>
            <a:spLocks noChangeShapeType="1"/>
          </p:cNvSpPr>
          <p:nvPr userDrawn="1"/>
        </p:nvSpPr>
        <p:spPr bwMode="auto">
          <a:xfrm>
            <a:off x="0" y="6318250"/>
            <a:ext cx="91440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19"/>
          <p:cNvSpPr>
            <a:spLocks noChangeShapeType="1"/>
          </p:cNvSpPr>
          <p:nvPr userDrawn="1"/>
        </p:nvSpPr>
        <p:spPr bwMode="auto">
          <a:xfrm>
            <a:off x="0" y="6357938"/>
            <a:ext cx="9144000" cy="0"/>
          </a:xfrm>
          <a:prstGeom prst="line">
            <a:avLst/>
          </a:prstGeom>
          <a:noFill/>
          <a:ln w="19050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24075" y="6524625"/>
            <a:ext cx="10795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53F5A7C2-3709-4E69-A2A9-634232BA6C20}" type="datetime1">
              <a:rPr lang="en-US" smtClean="0"/>
              <a:t>6/10/2015</a:t>
            </a:fld>
            <a:endParaRPr lang="fr-FR"/>
          </a:p>
        </p:txBody>
      </p:sp>
      <p:sp>
        <p:nvSpPr>
          <p:cNvPr id="8808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524625"/>
            <a:ext cx="251936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8809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524625"/>
            <a:ext cx="719138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- p </a:t>
            </a:r>
            <a:fld id="{40A41DA5-605B-42F2-A78E-0D84333CF3BE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9" r:id="rId1"/>
    <p:sldLayoutId id="2147484770" r:id="rId2"/>
    <p:sldLayoutId id="2147484771" r:id="rId3"/>
    <p:sldLayoutId id="2147484772" r:id="rId4"/>
    <p:sldLayoutId id="2147484773" r:id="rId5"/>
    <p:sldLayoutId id="2147484774" r:id="rId6"/>
    <p:sldLayoutId id="2147484775" r:id="rId7"/>
    <p:sldLayoutId id="2147484776" r:id="rId8"/>
    <p:sldLayoutId id="2147484777" r:id="rId9"/>
    <p:sldLayoutId id="2147484778" r:id="rId10"/>
    <p:sldLayoutId id="2147484779" r:id="rId11"/>
    <p:sldLayoutId id="2147484780" r:id="rId12"/>
    <p:sldLayoutId id="2147484781" r:id="rId13"/>
    <p:sldLayoutId id="2147484782" r:id="rId14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099CC"/>
        </a:buClr>
        <a:buSzPct val="13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Eurostile LT Std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F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www.eurecom.fr/en/people/datta-soumya-kanti/publications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draft-jennings-core-senml-0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700338" y="2852738"/>
            <a:ext cx="6188075" cy="16859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dirty="0" smtClean="0"/>
              <a:t>Introduction to </a:t>
            </a:r>
            <a:r>
              <a:rPr lang="en-US" sz="3600" dirty="0" smtClean="0"/>
              <a:t>Sensor Markup Language</a:t>
            </a:r>
            <a:endParaRPr lang="en-US" sz="36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71775" y="4797425"/>
            <a:ext cx="61134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ts val="0"/>
              </a:spcBef>
              <a:buClr>
                <a:srgbClr val="0099CC"/>
              </a:buClr>
              <a:buSzPct val="130000"/>
              <a:defRPr/>
            </a:pPr>
            <a:r>
              <a:rPr lang="en-US" sz="2400" b="1" kern="0" dirty="0" smtClean="0">
                <a:solidFill>
                  <a:srgbClr val="00B050"/>
                </a:solidFill>
                <a:latin typeface="Arial" pitchFamily="34" charset="0"/>
                <a:ea typeface="ＭＳ Ｐゴシック" charset="0"/>
              </a:rPr>
              <a:t>Soumya </a:t>
            </a:r>
            <a:r>
              <a:rPr lang="en-US" sz="2400" b="1" kern="0" dirty="0">
                <a:solidFill>
                  <a:srgbClr val="00B050"/>
                </a:solidFill>
                <a:latin typeface="Arial" pitchFamily="34" charset="0"/>
                <a:ea typeface="ＭＳ Ｐゴシック" charset="0"/>
              </a:rPr>
              <a:t>Kanti </a:t>
            </a:r>
            <a:r>
              <a:rPr lang="en-US" sz="2400" b="1" kern="0" dirty="0" smtClean="0">
                <a:solidFill>
                  <a:srgbClr val="00B050"/>
                </a:solidFill>
                <a:latin typeface="Arial" pitchFamily="34" charset="0"/>
                <a:ea typeface="ＭＳ Ｐゴシック" charset="0"/>
              </a:rPr>
              <a:t>Datta</a:t>
            </a:r>
            <a:endParaRPr lang="en-US" sz="2400" b="1" kern="0" dirty="0">
              <a:solidFill>
                <a:srgbClr val="00B050"/>
              </a:solidFill>
              <a:latin typeface="Arial" pitchFamily="34" charset="0"/>
              <a:ea typeface="ＭＳ Ｐゴシック" charset="0"/>
            </a:endParaRPr>
          </a:p>
          <a:p>
            <a:pPr>
              <a:spcBef>
                <a:spcPts val="0"/>
              </a:spcBef>
              <a:buClr>
                <a:srgbClr val="0099CC"/>
              </a:buClr>
              <a:buSzPct val="130000"/>
              <a:defRPr/>
            </a:pPr>
            <a:r>
              <a:rPr lang="en-US" sz="2400" b="1" kern="0" dirty="0" smtClean="0">
                <a:solidFill>
                  <a:srgbClr val="00B050"/>
                </a:solidFill>
                <a:latin typeface="Arial" pitchFamily="34" charset="0"/>
                <a:ea typeface="ＭＳ Ｐゴシック" charset="0"/>
              </a:rPr>
              <a:t>Mobile Communications Department</a:t>
            </a:r>
          </a:p>
          <a:p>
            <a:pPr>
              <a:spcBef>
                <a:spcPts val="0"/>
              </a:spcBef>
              <a:buClr>
                <a:srgbClr val="0099CC"/>
              </a:buClr>
              <a:buSzPct val="130000"/>
              <a:defRPr/>
            </a:pPr>
            <a:r>
              <a:rPr lang="en-US" sz="2400" b="1" kern="0" dirty="0" smtClean="0">
                <a:solidFill>
                  <a:srgbClr val="00B050"/>
                </a:solidFill>
                <a:latin typeface="Arial" pitchFamily="34" charset="0"/>
                <a:ea typeface="ＭＳ Ｐゴシック" charset="0"/>
              </a:rPr>
              <a:t>Email: Soumya-Kanti.Datta@eurecom.fr</a:t>
            </a:r>
            <a:endParaRPr lang="en-US" sz="2000" b="1" kern="0" dirty="0">
              <a:solidFill>
                <a:srgbClr val="00B050"/>
              </a:solidFill>
              <a:latin typeface="Arial" pitchFamily="34" charset="0"/>
              <a:ea typeface="ＭＳ Ｐゴシック" charset="0"/>
            </a:endParaRPr>
          </a:p>
          <a:p>
            <a:pPr>
              <a:spcBef>
                <a:spcPts val="0"/>
              </a:spcBef>
              <a:buClr>
                <a:srgbClr val="0099CC"/>
              </a:buClr>
              <a:buSzPct val="130000"/>
              <a:defRPr/>
            </a:pPr>
            <a:endParaRPr lang="en-US" sz="2000" b="1" kern="0" dirty="0">
              <a:solidFill>
                <a:srgbClr val="00B050"/>
              </a:solidFill>
              <a:latin typeface="+mn-lt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15888"/>
            <a:ext cx="8607425" cy="865187"/>
          </a:xfrm>
        </p:spPr>
        <p:txBody>
          <a:bodyPr/>
          <a:lstStyle/>
          <a:p>
            <a:pPr>
              <a:defRPr/>
            </a:pPr>
            <a:r>
              <a:rPr lang="en-US" dirty="0"/>
              <a:t>Thank you!</a:t>
            </a:r>
          </a:p>
        </p:txBody>
      </p:sp>
      <p:pic>
        <p:nvPicPr>
          <p:cNvPr id="34819" name="Picture 4" descr="https://encrypted-tbn2.gstatic.com/images?q=tbn:ANd9GcQ0AChTsxAPWEnfWMujXBk2lQUvrulBIQjYGxpCOCo2Lsk3vw9C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52550"/>
            <a:ext cx="2592387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356" y="1354528"/>
            <a:ext cx="2303462" cy="229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>
                <a:solidFill>
                  <a:schemeClr val="bg2"/>
                </a:solidFill>
                <a:latin typeface="Eurostile LT Std" pitchFamily="34" charset="0"/>
              </a:rPr>
              <a:t>- p </a:t>
            </a:r>
            <a:fld id="{C58D6571-3415-4FF0-BE8D-392939F97031}" type="slidenum">
              <a:rPr lang="fr-FR" altLang="en-US">
                <a:solidFill>
                  <a:schemeClr val="bg2"/>
                </a:solidFill>
                <a:latin typeface="Eurostile LT Std" pitchFamily="34" charset="0"/>
              </a:rPr>
              <a:pPr eaLnBrk="1" hangingPunct="1"/>
              <a:t>10</a:t>
            </a:fld>
            <a:r>
              <a:rPr lang="fr-FR" altLang="en-US">
                <a:solidFill>
                  <a:schemeClr val="bg2"/>
                </a:solidFill>
                <a:latin typeface="Eurostile LT Std" pitchFamily="34" charset="0"/>
              </a:rPr>
              <a:t> </a:t>
            </a:r>
          </a:p>
        </p:txBody>
      </p:sp>
      <p:sp>
        <p:nvSpPr>
          <p:cNvPr id="34822" name="Content Placeholder 3"/>
          <p:cNvSpPr>
            <a:spLocks noGrp="1"/>
          </p:cNvSpPr>
          <p:nvPr>
            <p:ph idx="1"/>
          </p:nvPr>
        </p:nvSpPr>
        <p:spPr>
          <a:xfrm>
            <a:off x="285750" y="3644900"/>
            <a:ext cx="8607425" cy="2663825"/>
          </a:xfrm>
        </p:spPr>
        <p:txBody>
          <a:bodyPr/>
          <a:lstStyle/>
          <a:p>
            <a:r>
              <a:rPr lang="en-US" altLang="en-US" dirty="0" smtClean="0"/>
              <a:t>Email: Soumya-Kanti.Datta@eurecom.fr</a:t>
            </a:r>
          </a:p>
          <a:p>
            <a:r>
              <a:rPr lang="en-US" altLang="en-US" dirty="0" smtClean="0"/>
              <a:t>Webpage: </a:t>
            </a:r>
            <a:r>
              <a:rPr lang="en-US" altLang="en-US" dirty="0" smtClean="0">
                <a:hlinkClick r:id="rId5"/>
              </a:rPr>
              <a:t>http://www.eurecom.fr/en/people/datta-soumya-kanti/publications</a:t>
            </a:r>
            <a:endParaRPr lang="en-US" altLang="en-US" dirty="0" smtClean="0"/>
          </a:p>
          <a:p>
            <a:r>
              <a:rPr lang="en-US" altLang="en-US" dirty="0" smtClean="0"/>
              <a:t>Twitter: @skdatta2010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571" y="1673343"/>
            <a:ext cx="1636837" cy="161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8C6DEA-0A3E-4A3B-8E78-D3BDF81DF00C}" type="datetime1">
              <a:rPr lang="en-US" smtClean="0"/>
              <a:t>6/10/2015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89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is </a:t>
            </a:r>
            <a:r>
              <a:rPr lang="en-IN" dirty="0" smtClean="0"/>
              <a:t>SenML?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SenML draft defines new </a:t>
            </a:r>
            <a:r>
              <a:rPr lang="en-IN" dirty="0"/>
              <a:t>media types for carrying simple sensor information in a </a:t>
            </a:r>
            <a:r>
              <a:rPr lang="en-IN" dirty="0" smtClean="0"/>
              <a:t>protocol such </a:t>
            </a:r>
            <a:r>
              <a:rPr lang="en-IN" dirty="0"/>
              <a:t>as HTTP or </a:t>
            </a:r>
            <a:r>
              <a:rPr lang="en-IN" dirty="0" smtClean="0"/>
              <a:t>CoAP.</a:t>
            </a:r>
            <a:endParaRPr lang="en-IN" dirty="0" smtClean="0"/>
          </a:p>
          <a:p>
            <a:pPr algn="just"/>
            <a:r>
              <a:rPr lang="en-IN" dirty="0" smtClean="0"/>
              <a:t>It provides a structured and uniform mechanism to represent simple sensor measurement and device parameters.</a:t>
            </a:r>
          </a:p>
          <a:p>
            <a:pPr algn="just"/>
            <a:r>
              <a:rPr lang="en-IN" dirty="0" smtClean="0"/>
              <a:t>Device parameters including</a:t>
            </a:r>
          </a:p>
          <a:p>
            <a:pPr lvl="1" algn="just"/>
            <a:r>
              <a:rPr lang="en-IN" dirty="0" smtClean="0"/>
              <a:t>Name, ID, type, unit, timestamp, software version…</a:t>
            </a:r>
          </a:p>
          <a:p>
            <a:pPr algn="just"/>
            <a:r>
              <a:rPr lang="en-IN" dirty="0" smtClean="0"/>
              <a:t>Implementation</a:t>
            </a:r>
          </a:p>
          <a:p>
            <a:pPr lvl="1" algn="just"/>
            <a:r>
              <a:rPr lang="en-IN" dirty="0" smtClean="0"/>
              <a:t>JSON / </a:t>
            </a:r>
            <a:r>
              <a:rPr lang="en-IN" dirty="0" smtClean="0"/>
              <a:t>EXI / XML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0D0ED-DCA7-4595-830E-09253A595DCE}" type="datetime1">
              <a:rPr lang="en-US" smtClean="0"/>
              <a:t>6/10/2015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2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50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Motivation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Constrained devices could </a:t>
            </a:r>
            <a:r>
              <a:rPr lang="en-IN" dirty="0"/>
              <a:t>easily encode a sensor measurement </a:t>
            </a:r>
            <a:r>
              <a:rPr lang="en-IN" dirty="0" smtClean="0"/>
              <a:t>into the </a:t>
            </a:r>
            <a:r>
              <a:rPr lang="en-IN" dirty="0"/>
              <a:t>media type (application/</a:t>
            </a:r>
            <a:r>
              <a:rPr lang="en-IN" dirty="0" err="1"/>
              <a:t>senml+json</a:t>
            </a:r>
            <a:r>
              <a:rPr lang="en-IN" dirty="0"/>
              <a:t>).</a:t>
            </a:r>
            <a:endParaRPr lang="en-IN" dirty="0" smtClean="0"/>
          </a:p>
          <a:p>
            <a:pPr algn="just"/>
            <a:r>
              <a:rPr lang="en-IN" dirty="0" smtClean="0"/>
              <a:t>M2M server </a:t>
            </a:r>
            <a:r>
              <a:rPr lang="en-IN" dirty="0"/>
              <a:t>parsing the </a:t>
            </a:r>
            <a:r>
              <a:rPr lang="en-IN" dirty="0" smtClean="0"/>
              <a:t>data could </a:t>
            </a:r>
            <a:r>
              <a:rPr lang="en-IN" dirty="0"/>
              <a:t>relatively efficiently collect a large number of </a:t>
            </a:r>
            <a:r>
              <a:rPr lang="en-IN" dirty="0" smtClean="0"/>
              <a:t>sensor measurements</a:t>
            </a:r>
            <a:r>
              <a:rPr lang="en-IN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6EE8D-CA7F-467D-9690-4FA24646301D}" type="datetime1">
              <a:rPr lang="en-US" smtClean="0"/>
              <a:t>6/10/2015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3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855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Data Model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The data is structured as </a:t>
            </a:r>
            <a:r>
              <a:rPr lang="en-IN" dirty="0" smtClean="0"/>
              <a:t>a single </a:t>
            </a:r>
            <a:r>
              <a:rPr lang="en-IN" dirty="0"/>
              <a:t>object (with </a:t>
            </a:r>
            <a:r>
              <a:rPr lang="en-IN" dirty="0" smtClean="0"/>
              <a:t>attributes</a:t>
            </a:r>
            <a:r>
              <a:rPr lang="en-IN" dirty="0"/>
              <a:t>) that contains an array of entries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Each entry is an object that has attributes such as a </a:t>
            </a:r>
            <a:r>
              <a:rPr lang="en-IN" dirty="0" smtClean="0"/>
              <a:t>unique identifier </a:t>
            </a:r>
            <a:r>
              <a:rPr lang="en-IN" dirty="0"/>
              <a:t>for the sensor, the time the </a:t>
            </a:r>
            <a:r>
              <a:rPr lang="en-IN" dirty="0" smtClean="0"/>
              <a:t>measurement </a:t>
            </a:r>
            <a:r>
              <a:rPr lang="en-IN" dirty="0"/>
              <a:t>was made, and </a:t>
            </a:r>
            <a:r>
              <a:rPr lang="en-IN" dirty="0" smtClean="0"/>
              <a:t>the current </a:t>
            </a:r>
            <a:r>
              <a:rPr lang="en-IN" dirty="0"/>
              <a:t>value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Serializations of the data model are defined for JSON, XML and EXI.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6EE8D-CA7F-467D-9690-4FA24646301D}" type="datetime1">
              <a:rPr lang="en-US" smtClean="0"/>
              <a:t>6/10/2015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4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868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Semantics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Base name</a:t>
            </a:r>
          </a:p>
          <a:p>
            <a:r>
              <a:rPr lang="en-IN" dirty="0" smtClean="0"/>
              <a:t>Base time</a:t>
            </a:r>
          </a:p>
          <a:p>
            <a:r>
              <a:rPr lang="en-IN" dirty="0" smtClean="0"/>
              <a:t>Base unit</a:t>
            </a:r>
          </a:p>
          <a:p>
            <a:r>
              <a:rPr lang="en-IN" dirty="0" smtClean="0"/>
              <a:t>Version</a:t>
            </a:r>
          </a:p>
          <a:p>
            <a:r>
              <a:rPr lang="en-IN" dirty="0" smtClean="0"/>
              <a:t>Name</a:t>
            </a:r>
          </a:p>
          <a:p>
            <a:r>
              <a:rPr lang="en-IN" dirty="0" smtClean="0"/>
              <a:t>Value</a:t>
            </a:r>
          </a:p>
          <a:p>
            <a:r>
              <a:rPr lang="en-IN" dirty="0" smtClean="0"/>
              <a:t>Unit</a:t>
            </a:r>
          </a:p>
          <a:p>
            <a:r>
              <a:rPr lang="en-IN" dirty="0" smtClean="0"/>
              <a:t>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6EE8D-CA7F-467D-9690-4FA24646301D}" type="datetime1">
              <a:rPr lang="en-US" smtClean="0"/>
              <a:t>6/10/2015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5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952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JSON Representation: Root Variables</a:t>
            </a:r>
            <a:endParaRPr lang="en-IN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7797870" cy="331236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6EE8D-CA7F-467D-9690-4FA24646301D}" type="datetime1">
              <a:rPr lang="en-US" smtClean="0"/>
              <a:t>6/10/2015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6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080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Measurement Entries</a:t>
            </a:r>
            <a:endParaRPr lang="en-IN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12776"/>
            <a:ext cx="7480406" cy="446449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6EE8D-CA7F-467D-9690-4FA24646301D}" type="datetime1">
              <a:rPr lang="en-US" smtClean="0"/>
              <a:t>6/10/2015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7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238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Examples: Single Measurement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6EE8D-CA7F-467D-9690-4FA24646301D}" type="datetime1">
              <a:rPr lang="en-US" smtClean="0"/>
              <a:t>6/10/2015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8</a:t>
            </a:fld>
            <a:r>
              <a:rPr lang="fr-FR" smtClean="0"/>
              <a:t> </a:t>
            </a:r>
            <a:endParaRPr lang="fr-FR"/>
          </a:p>
        </p:txBody>
      </p:sp>
      <p:sp>
        <p:nvSpPr>
          <p:cNvPr id="6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77664" y="2151640"/>
            <a:ext cx="80954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ClrTx/>
              <a:buSzTx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{"e":[{ "n": "urn:dev:ow:10e2073a01080063", "v":23.5 }]}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7504" y="3074970"/>
            <a:ext cx="835292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 temperature reading taken approximately "now" by a 1-wire sensor device that was assigned the unique 1-wire address of 10e2073a01080063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65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Reading Materials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413"/>
            <a:ext cx="8928992" cy="4968875"/>
          </a:xfrm>
        </p:spPr>
        <p:txBody>
          <a:bodyPr/>
          <a:lstStyle/>
          <a:p>
            <a:r>
              <a:rPr lang="en-IN" sz="2000" b="0" dirty="0"/>
              <a:t>SenML draft - </a:t>
            </a:r>
            <a:r>
              <a:rPr lang="en-IN" sz="2000" b="0" dirty="0">
                <a:hlinkClick r:id="rId2"/>
              </a:rPr>
              <a:t>https://</a:t>
            </a:r>
            <a:r>
              <a:rPr lang="en-IN" sz="2000" b="0" dirty="0" smtClean="0">
                <a:hlinkClick r:id="rId2"/>
              </a:rPr>
              <a:t>tools.ietf.org/html/draft-jennings-core-senml-00</a:t>
            </a:r>
            <a:endParaRPr lang="en-IN" sz="2000" b="0" dirty="0" smtClean="0"/>
          </a:p>
          <a:p>
            <a:endParaRPr lang="en-IN" sz="20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746E16-56A9-4CA1-8098-C4611231034D}" type="datetime1">
              <a:rPr lang="en-US" smtClean="0"/>
              <a:t>6/10/2015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9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271672"/>
      </p:ext>
    </p:extLst>
  </p:cSld>
  <p:clrMapOvr>
    <a:masterClrMapping/>
  </p:clrMapOvr>
</p:sld>
</file>

<file path=ppt/theme/theme1.xml><?xml version="1.0" encoding="utf-8"?>
<a:theme xmlns:a="http://schemas.openxmlformats.org/drawingml/2006/main" name="1_Modèle par défaut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Eurostile LT Std"/>
        <a:ea typeface=""/>
        <a:cs typeface=""/>
      </a:majorFont>
      <a:minorFont>
        <a:latin typeface="Eurostile 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20441</TotalTime>
  <Words>293</Words>
  <Application>Microsoft Office PowerPoint</Application>
  <PresentationFormat>On-screen Show (4:3)</PresentationFormat>
  <Paragraphs>59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PGothic</vt:lpstr>
      <vt:lpstr>Arial</vt:lpstr>
      <vt:lpstr>Eurostile LT Std</vt:lpstr>
      <vt:lpstr>Wingdings</vt:lpstr>
      <vt:lpstr>1_Modèle par défaut</vt:lpstr>
      <vt:lpstr>Introduction to Sensor Markup Language</vt:lpstr>
      <vt:lpstr>What is SenML?</vt:lpstr>
      <vt:lpstr>Motivation</vt:lpstr>
      <vt:lpstr>Data Model</vt:lpstr>
      <vt:lpstr>Semantics</vt:lpstr>
      <vt:lpstr>JSON Representation: Root Variables</vt:lpstr>
      <vt:lpstr>Measurement Entries</vt:lpstr>
      <vt:lpstr>Examples: Single Measurement</vt:lpstr>
      <vt:lpstr>Reading Materials</vt:lpstr>
      <vt:lpstr>Thank you!</vt:lpstr>
    </vt:vector>
  </TitlesOfParts>
  <Company>Institut Eurecom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Laurence Grammare</dc:creator>
  <cp:lastModifiedBy>Soumya</cp:lastModifiedBy>
  <cp:revision>603</cp:revision>
  <dcterms:created xsi:type="dcterms:W3CDTF">2007-06-19T08:15:35Z</dcterms:created>
  <dcterms:modified xsi:type="dcterms:W3CDTF">2015-06-09T23:14:37Z</dcterms:modified>
</cp:coreProperties>
</file>