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81" r:id="rId4"/>
    <p:sldId id="282" r:id="rId5"/>
    <p:sldId id="279" r:id="rId6"/>
    <p:sldId id="272" r:id="rId7"/>
    <p:sldId id="283" r:id="rId8"/>
    <p:sldId id="284" r:id="rId9"/>
    <p:sldId id="280" r:id="rId10"/>
    <p:sldId id="276" r:id="rId11"/>
    <p:sldId id="277" r:id="rId12"/>
    <p:sldId id="278" r:id="rId13"/>
    <p:sldId id="274" r:id="rId14"/>
    <p:sldId id="273" r:id="rId1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98" autoAdjust="0"/>
    <p:restoredTop sz="94629" autoAdjust="0"/>
  </p:normalViewPr>
  <p:slideViewPr>
    <p:cSldViewPr>
      <p:cViewPr varScale="1">
        <p:scale>
          <a:sx n="88" d="100"/>
          <a:sy n="88" d="100"/>
        </p:scale>
        <p:origin x="-79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77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9CD1-F0CA-479C-A879-9F9FD8D70431}" type="datetimeFigureOut">
              <a:rPr lang="de-DE" smtClean="0"/>
              <a:pPr/>
              <a:t>14.07.2015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A21B-0B6D-499E-AF44-FF284CAAA6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9CD1-F0CA-479C-A879-9F9FD8D70431}" type="datetimeFigureOut">
              <a:rPr lang="de-DE" smtClean="0"/>
              <a:pPr/>
              <a:t>14.07.2015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A21B-0B6D-499E-AF44-FF284CAAA6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9CD1-F0CA-479C-A879-9F9FD8D70431}" type="datetimeFigureOut">
              <a:rPr lang="de-DE" smtClean="0"/>
              <a:pPr/>
              <a:t>14.07.2015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A21B-0B6D-499E-AF44-FF284CAAA6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to add core message of slide</a:t>
            </a:r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41338" y="1412875"/>
            <a:ext cx="8207375" cy="215444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1774582"/>
            <a:ext cx="8208963" cy="4391268"/>
          </a:xfrm>
          <a:ln>
            <a:noFill/>
          </a:ln>
        </p:spPr>
        <p:txBody>
          <a:bodyPr vert="horz" wrap="square" lIns="0" tIns="0" rIns="0" bIns="0" rtlCol="0">
            <a:noAutofit/>
          </a:bodyPr>
          <a:lstStyle>
            <a:lvl1pPr>
              <a:defRPr lang="de-DE" kern="1400" baseline="0" smtClean="0"/>
            </a:lvl1pPr>
            <a:lvl2pPr>
              <a:defRPr lang="de-DE" kern="1400" smtClean="0">
                <a:cs typeface="+mn-cs"/>
              </a:defRPr>
            </a:lvl2pPr>
            <a:lvl3pPr>
              <a:defRPr lang="de-DE" kern="1400" smtClean="0">
                <a:cs typeface="+mn-cs"/>
              </a:defRPr>
            </a:lvl3pPr>
            <a:lvl4pPr>
              <a:defRPr lang="de-DE" kern="1400" smtClean="0">
                <a:cs typeface="+mn-cs"/>
              </a:defRPr>
            </a:lvl4pPr>
            <a:lvl5pPr>
              <a:defRPr lang="de-DE" kern="1400">
                <a:cs typeface="+mn-cs"/>
              </a:defRPr>
            </a:lvl5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  <a:p>
            <a:pPr marL="179388" lvl="1" indent="-179388" eaLnBrk="0" hangingPunct="0">
              <a:buClr>
                <a:schemeClr val="accent1"/>
              </a:buClr>
            </a:pPr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marL="358775" lvl="2" eaLnBrk="0" hangingPunct="0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marL="538163" lvl="3" eaLnBrk="0" hangingPunct="0"/>
            <a:r>
              <a:rPr lang="en-US" dirty="0" err="1" smtClean="0"/>
              <a:t>Vierte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marL="717550" lvl="4" eaLnBrk="0" hangingPunct="0"/>
            <a:r>
              <a:rPr lang="en-US" dirty="0" err="1" smtClean="0"/>
              <a:t>Fünfte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3174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9CD1-F0CA-479C-A879-9F9FD8D70431}" type="datetimeFigureOut">
              <a:rPr lang="de-DE" smtClean="0"/>
              <a:pPr/>
              <a:t>14.07.2015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A21B-0B6D-499E-AF44-FF284CAAA6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9CD1-F0CA-479C-A879-9F9FD8D70431}" type="datetimeFigureOut">
              <a:rPr lang="de-DE" smtClean="0"/>
              <a:pPr/>
              <a:t>14.07.2015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A21B-0B6D-499E-AF44-FF284CAAA6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9CD1-F0CA-479C-A879-9F9FD8D70431}" type="datetimeFigureOut">
              <a:rPr lang="de-DE" smtClean="0"/>
              <a:pPr/>
              <a:t>14.07.2015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A21B-0B6D-499E-AF44-FF284CAAA6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9CD1-F0CA-479C-A879-9F9FD8D70431}" type="datetimeFigureOut">
              <a:rPr lang="de-DE" smtClean="0"/>
              <a:pPr/>
              <a:t>14.07.2015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A21B-0B6D-499E-AF44-FF284CAAA6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9CD1-F0CA-479C-A879-9F9FD8D70431}" type="datetimeFigureOut">
              <a:rPr lang="de-DE" smtClean="0"/>
              <a:pPr/>
              <a:t>14.07.2015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A21B-0B6D-499E-AF44-FF284CAAA6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9CD1-F0CA-479C-A879-9F9FD8D70431}" type="datetimeFigureOut">
              <a:rPr lang="de-DE" smtClean="0"/>
              <a:pPr/>
              <a:t>14.07.2015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A21B-0B6D-499E-AF44-FF284CAAA6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9CD1-F0CA-479C-A879-9F9FD8D70431}" type="datetimeFigureOut">
              <a:rPr lang="de-DE" smtClean="0"/>
              <a:pPr/>
              <a:t>14.07.2015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A21B-0B6D-499E-AF44-FF284CAAA6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9CD1-F0CA-479C-A879-9F9FD8D70431}" type="datetimeFigureOut">
              <a:rPr lang="de-DE" smtClean="0"/>
              <a:pPr/>
              <a:t>14.07.2015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A21B-0B6D-499E-AF44-FF284CAAA6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B9CD1-F0CA-479C-A879-9F9FD8D70431}" type="datetimeFigureOut">
              <a:rPr lang="de-DE" smtClean="0"/>
              <a:pPr/>
              <a:t>14.07.2015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BA21B-0B6D-499E-AF44-FF284CAAA62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w3c/wot" TargetMode="External"/><Relationship Id="rId3" Type="http://schemas.openxmlformats.org/officeDocument/2006/relationships/image" Target="../media/image7.png"/><Relationship Id="rId7" Type="http://schemas.openxmlformats.org/officeDocument/2006/relationships/hyperlink" Target="http://w3c.github.io/wot/wot-ucr.htm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w3c.github.io/wot/wot-ucr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Joint meeting </a:t>
            </a:r>
            <a:br>
              <a:rPr lang="en-US" dirty="0" smtClean="0"/>
            </a:br>
            <a:r>
              <a:rPr lang="en-US" smtClean="0"/>
              <a:t>IRTF T2T </a:t>
            </a:r>
            <a:r>
              <a:rPr lang="en-US" dirty="0" smtClean="0"/>
              <a:t>RG &amp; W3C </a:t>
            </a:r>
            <a:r>
              <a:rPr lang="en-US" dirty="0" err="1" smtClean="0"/>
              <a:t>WoT</a:t>
            </a:r>
            <a:r>
              <a:rPr lang="en-US" dirty="0" smtClean="0"/>
              <a:t> IG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Report of W3C </a:t>
            </a:r>
            <a:r>
              <a:rPr lang="en-US" dirty="0" err="1" smtClean="0"/>
              <a:t>WoT</a:t>
            </a:r>
            <a:r>
              <a:rPr lang="en-US" dirty="0" smtClean="0"/>
              <a:t> IG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Task </a:t>
            </a:r>
            <a:r>
              <a:rPr lang="en-US" dirty="0" smtClean="0"/>
              <a:t>force on API and protocol mapping</a:t>
            </a:r>
          </a:p>
          <a:p>
            <a:r>
              <a:rPr lang="en-US" dirty="0" smtClean="0"/>
              <a:t> by Johannes Hund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 statement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Observe works for single-resource in coap</a:t>
            </a:r>
          </a:p>
          <a:p>
            <a:r>
              <a:rPr lang="en-US" smtClean="0"/>
              <a:t>How to:</a:t>
            </a:r>
          </a:p>
          <a:p>
            <a:pPr lvl="1"/>
            <a:r>
              <a:rPr lang="en-US" smtClean="0"/>
              <a:t>Observe if threshold is exceeded</a:t>
            </a:r>
          </a:p>
          <a:p>
            <a:pPr lvl="1"/>
            <a:r>
              <a:rPr lang="en-US" smtClean="0"/>
              <a:t>Observe multiple resources</a:t>
            </a:r>
          </a:p>
          <a:p>
            <a:pPr lvl="1"/>
            <a:r>
              <a:rPr lang="en-US" smtClean="0"/>
              <a:t>Set max frequency</a:t>
            </a:r>
          </a:p>
          <a:p>
            <a:pPr lvl="1"/>
            <a:r>
              <a:rPr lang="en-US" smtClean="0"/>
              <a:t>Be compatible with HTTP</a:t>
            </a:r>
          </a:p>
          <a:p>
            <a:pPr lvl="1"/>
            <a:r>
              <a:rPr lang="en-US" smtClean="0"/>
              <a:t>Use reversed approach (á la PubSubHubbub)</a:t>
            </a:r>
          </a:p>
        </p:txBody>
      </p:sp>
      <p:sp>
        <p:nvSpPr>
          <p:cNvPr id="18" name="Rechteck 17"/>
          <p:cNvSpPr/>
          <p:nvPr/>
        </p:nvSpPr>
        <p:spPr>
          <a:xfrm>
            <a:off x="4427984" y="1700808"/>
            <a:ext cx="1584175" cy="432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thing1</a:t>
            </a:r>
            <a:endParaRPr lang="en-US"/>
          </a:p>
        </p:txBody>
      </p:sp>
      <p:sp>
        <p:nvSpPr>
          <p:cNvPr id="19" name="Rechteck 18"/>
          <p:cNvSpPr/>
          <p:nvPr/>
        </p:nvSpPr>
        <p:spPr>
          <a:xfrm>
            <a:off x="5292080" y="2132856"/>
            <a:ext cx="1584175" cy="432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res11</a:t>
            </a:r>
            <a:endParaRPr lang="en-US"/>
          </a:p>
        </p:txBody>
      </p:sp>
      <p:sp>
        <p:nvSpPr>
          <p:cNvPr id="20" name="Rechteck 19"/>
          <p:cNvSpPr/>
          <p:nvPr/>
        </p:nvSpPr>
        <p:spPr>
          <a:xfrm>
            <a:off x="5292080" y="2564903"/>
            <a:ext cx="1584175" cy="432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res12</a:t>
            </a:r>
            <a:endParaRPr lang="en-US"/>
          </a:p>
        </p:txBody>
      </p:sp>
      <p:sp>
        <p:nvSpPr>
          <p:cNvPr id="21" name="Rechteck 20"/>
          <p:cNvSpPr/>
          <p:nvPr/>
        </p:nvSpPr>
        <p:spPr>
          <a:xfrm>
            <a:off x="5292080" y="5589240"/>
            <a:ext cx="1584175" cy="432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thing2</a:t>
            </a:r>
            <a:endParaRPr lang="en-US"/>
          </a:p>
        </p:txBody>
      </p:sp>
      <p:cxnSp>
        <p:nvCxnSpPr>
          <p:cNvPr id="25" name="Gerade Verbindung mit Pfeil 24"/>
          <p:cNvCxnSpPr>
            <a:stCxn id="21" idx="0"/>
            <a:endCxn id="20" idx="2"/>
          </p:cNvCxnSpPr>
          <p:nvPr/>
        </p:nvCxnSpPr>
        <p:spPr>
          <a:xfrm flipV="1">
            <a:off x="6084168" y="2996949"/>
            <a:ext cx="0" cy="259229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4932040" y="1196752"/>
            <a:ext cx="36322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Thing2 wants to „subscribe“ to res12</a:t>
            </a:r>
            <a:br>
              <a:rPr lang="en-US" smtClean="0"/>
            </a:br>
            <a:endParaRPr lang="en-US"/>
          </a:p>
        </p:txBody>
      </p:sp>
      <p:sp>
        <p:nvSpPr>
          <p:cNvPr id="27" name="Textfeld 26"/>
          <p:cNvSpPr txBox="1"/>
          <p:nvPr/>
        </p:nvSpPr>
        <p:spPr>
          <a:xfrm>
            <a:off x="6228184" y="3501008"/>
            <a:ext cx="29158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- HTTP?</a:t>
            </a:r>
          </a:p>
          <a:p>
            <a:pPr>
              <a:buFontTx/>
              <a:buChar char="-"/>
            </a:pPr>
            <a:r>
              <a:rPr lang="en-US" smtClean="0"/>
              <a:t>Tell thing1 to PUT changes? </a:t>
            </a:r>
          </a:p>
          <a:p>
            <a:pPr>
              <a:buFontTx/>
              <a:buChar char="-"/>
            </a:pPr>
            <a:r>
              <a:rPr lang="en-US" smtClean="0"/>
              <a:t>Efficiently observe</a:t>
            </a:r>
            <a:br>
              <a:rPr lang="en-US" smtClean="0"/>
            </a:br>
            <a:r>
              <a:rPr lang="en-US" smtClean="0"/>
              <a:t>   both res11 and res12? </a:t>
            </a:r>
          </a:p>
          <a:p>
            <a:pPr>
              <a:buFontTx/>
              <a:buChar char="-"/>
            </a:pPr>
            <a:r>
              <a:rPr lang="en-US" smtClean="0"/>
              <a:t> Conditional observe?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Solution sketch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Define a media type and/or resource interface for managing subscriptions</a:t>
            </a:r>
          </a:p>
          <a:p>
            <a:r>
              <a:rPr lang="en-US" dirty="0" smtClean="0"/>
              <a:t>Comprises: </a:t>
            </a:r>
          </a:p>
          <a:p>
            <a:pPr lvl="1"/>
            <a:r>
              <a:rPr lang="en-US" dirty="0" smtClean="0"/>
              <a:t>Links to observed resource(s)</a:t>
            </a:r>
          </a:p>
          <a:p>
            <a:pPr lvl="1"/>
            <a:r>
              <a:rPr lang="en-US" dirty="0" smtClean="0"/>
              <a:t>Subscription constraints (threshold, frequency, sync of events, higher semantics)</a:t>
            </a:r>
          </a:p>
          <a:p>
            <a:pPr lvl="1"/>
            <a:r>
              <a:rPr lang="en-US" dirty="0" smtClean="0"/>
              <a:t>Endpoints for subscription</a:t>
            </a:r>
            <a:endParaRPr lang="en-US" dirty="0"/>
          </a:p>
        </p:txBody>
      </p:sp>
      <p:sp>
        <p:nvSpPr>
          <p:cNvPr id="5" name="Rechteck 4"/>
          <p:cNvSpPr/>
          <p:nvPr/>
        </p:nvSpPr>
        <p:spPr>
          <a:xfrm>
            <a:off x="4644008" y="1916832"/>
            <a:ext cx="1584175" cy="432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thing1</a:t>
            </a:r>
            <a:endParaRPr lang="en-US"/>
          </a:p>
        </p:txBody>
      </p:sp>
      <p:sp>
        <p:nvSpPr>
          <p:cNvPr id="6" name="Rechteck 5"/>
          <p:cNvSpPr/>
          <p:nvPr/>
        </p:nvSpPr>
        <p:spPr>
          <a:xfrm>
            <a:off x="5508104" y="2348880"/>
            <a:ext cx="1584175" cy="432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res11</a:t>
            </a:r>
            <a:endParaRPr lang="en-US"/>
          </a:p>
        </p:txBody>
      </p:sp>
      <p:sp>
        <p:nvSpPr>
          <p:cNvPr id="7" name="Rechteck 6"/>
          <p:cNvSpPr/>
          <p:nvPr/>
        </p:nvSpPr>
        <p:spPr>
          <a:xfrm>
            <a:off x="5508104" y="2780927"/>
            <a:ext cx="1584175" cy="432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res12</a:t>
            </a:r>
            <a:endParaRPr lang="en-US"/>
          </a:p>
        </p:txBody>
      </p:sp>
      <p:sp>
        <p:nvSpPr>
          <p:cNvPr id="8" name="Rechteck 7"/>
          <p:cNvSpPr/>
          <p:nvPr/>
        </p:nvSpPr>
        <p:spPr>
          <a:xfrm>
            <a:off x="6228185" y="5733256"/>
            <a:ext cx="1584175" cy="432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thing2</a:t>
            </a:r>
            <a:endParaRPr lang="en-US"/>
          </a:p>
        </p:txBody>
      </p:sp>
      <p:sp>
        <p:nvSpPr>
          <p:cNvPr id="11" name="Rechteck 10"/>
          <p:cNvSpPr/>
          <p:nvPr/>
        </p:nvSpPr>
        <p:spPr>
          <a:xfrm>
            <a:off x="5508104" y="3212975"/>
            <a:ext cx="1584175" cy="432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.well-known</a:t>
            </a:r>
            <a:endParaRPr lang="en-US"/>
          </a:p>
        </p:txBody>
      </p:sp>
      <p:sp>
        <p:nvSpPr>
          <p:cNvPr id="12" name="Rechteck 11"/>
          <p:cNvSpPr/>
          <p:nvPr/>
        </p:nvSpPr>
        <p:spPr>
          <a:xfrm>
            <a:off x="6228183" y="3645023"/>
            <a:ext cx="1584176" cy="43204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subscriptions</a:t>
            </a:r>
            <a:endParaRPr lang="en-US"/>
          </a:p>
        </p:txBody>
      </p:sp>
      <p:sp>
        <p:nvSpPr>
          <p:cNvPr id="13" name="Rechteck 12"/>
          <p:cNvSpPr/>
          <p:nvPr/>
        </p:nvSpPr>
        <p:spPr>
          <a:xfrm>
            <a:off x="7092280" y="4077074"/>
            <a:ext cx="1584175" cy="432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my-sub</a:t>
            </a:r>
            <a:endParaRPr lang="en-US"/>
          </a:p>
        </p:txBody>
      </p:sp>
      <p:cxnSp>
        <p:nvCxnSpPr>
          <p:cNvPr id="15" name="Gerade Verbindung mit Pfeil 14"/>
          <p:cNvCxnSpPr>
            <a:stCxn id="8" idx="0"/>
            <a:endCxn id="12" idx="2"/>
          </p:cNvCxnSpPr>
          <p:nvPr/>
        </p:nvCxnSpPr>
        <p:spPr>
          <a:xfrm flipH="1" flipV="1">
            <a:off x="7020271" y="4077070"/>
            <a:ext cx="2" cy="16561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6156176" y="4942909"/>
            <a:ext cx="724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POST </a:t>
            </a:r>
            <a:br>
              <a:rPr lang="en-US" smtClean="0"/>
            </a:br>
            <a:r>
              <a:rPr lang="en-US" smtClean="0"/>
              <a:t>{…}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Dataflow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Subscription resource links to endpoint</a:t>
            </a:r>
          </a:p>
          <a:p>
            <a:r>
              <a:rPr lang="en-US" dirty="0" smtClean="0"/>
              <a:t>Subscription resource is protocol-agnostic</a:t>
            </a:r>
          </a:p>
          <a:p>
            <a:r>
              <a:rPr lang="en-US" dirty="0" smtClean="0"/>
              <a:t>Endpoint is protocol-specific</a:t>
            </a:r>
            <a:endParaRPr lang="en-US" dirty="0"/>
          </a:p>
        </p:txBody>
      </p:sp>
      <p:sp>
        <p:nvSpPr>
          <p:cNvPr id="5" name="Rechteck 4"/>
          <p:cNvSpPr/>
          <p:nvPr/>
        </p:nvSpPr>
        <p:spPr>
          <a:xfrm>
            <a:off x="4644008" y="1916832"/>
            <a:ext cx="1584175" cy="432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thing1</a:t>
            </a:r>
            <a:endParaRPr lang="en-US"/>
          </a:p>
        </p:txBody>
      </p:sp>
      <p:sp>
        <p:nvSpPr>
          <p:cNvPr id="6" name="Rechteck 5"/>
          <p:cNvSpPr/>
          <p:nvPr/>
        </p:nvSpPr>
        <p:spPr>
          <a:xfrm>
            <a:off x="5508104" y="2348880"/>
            <a:ext cx="1584175" cy="432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res11</a:t>
            </a:r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5508104" y="2780927"/>
            <a:ext cx="1584175" cy="432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res12</a:t>
            </a:r>
            <a:endParaRPr lang="en-US"/>
          </a:p>
        </p:txBody>
      </p:sp>
      <p:sp>
        <p:nvSpPr>
          <p:cNvPr id="8" name="Rechteck 7"/>
          <p:cNvSpPr/>
          <p:nvPr/>
        </p:nvSpPr>
        <p:spPr>
          <a:xfrm>
            <a:off x="5148064" y="6093296"/>
            <a:ext cx="1584175" cy="432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thing2</a:t>
            </a:r>
            <a:endParaRPr lang="en-US" dirty="0"/>
          </a:p>
        </p:txBody>
      </p:sp>
      <p:sp>
        <p:nvSpPr>
          <p:cNvPr id="11" name="Rechteck 10"/>
          <p:cNvSpPr/>
          <p:nvPr/>
        </p:nvSpPr>
        <p:spPr>
          <a:xfrm>
            <a:off x="5508104" y="3212975"/>
            <a:ext cx="1584175" cy="432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.well-known</a:t>
            </a:r>
            <a:endParaRPr lang="en-US"/>
          </a:p>
        </p:txBody>
      </p:sp>
      <p:sp>
        <p:nvSpPr>
          <p:cNvPr id="12" name="Rechteck 11"/>
          <p:cNvSpPr/>
          <p:nvPr/>
        </p:nvSpPr>
        <p:spPr>
          <a:xfrm>
            <a:off x="6228183" y="3645023"/>
            <a:ext cx="1584176" cy="43204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subscriptions</a:t>
            </a:r>
            <a:endParaRPr lang="en-US"/>
          </a:p>
        </p:txBody>
      </p:sp>
      <p:sp>
        <p:nvSpPr>
          <p:cNvPr id="13" name="Rechteck 12"/>
          <p:cNvSpPr/>
          <p:nvPr/>
        </p:nvSpPr>
        <p:spPr>
          <a:xfrm>
            <a:off x="7092280" y="4077074"/>
            <a:ext cx="1584175" cy="432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my-sub</a:t>
            </a:r>
            <a:endParaRPr lang="en-US"/>
          </a:p>
        </p:txBody>
      </p:sp>
      <p:cxnSp>
        <p:nvCxnSpPr>
          <p:cNvPr id="15" name="Gerade Verbindung mit Pfeil 14"/>
          <p:cNvCxnSpPr>
            <a:stCxn id="8" idx="0"/>
            <a:endCxn id="17" idx="2"/>
          </p:cNvCxnSpPr>
          <p:nvPr/>
        </p:nvCxnSpPr>
        <p:spPr>
          <a:xfrm flipV="1">
            <a:off x="5940152" y="5661246"/>
            <a:ext cx="1944216" cy="4320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5724128" y="5517232"/>
            <a:ext cx="93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observe</a:t>
            </a:r>
            <a:endParaRPr lang="en-US" dirty="0"/>
          </a:p>
        </p:txBody>
      </p:sp>
      <p:cxnSp>
        <p:nvCxnSpPr>
          <p:cNvPr id="14" name="Gerade Verbindung mit Pfeil 13"/>
          <p:cNvCxnSpPr>
            <a:stCxn id="13" idx="2"/>
            <a:endCxn id="17" idx="0"/>
          </p:cNvCxnSpPr>
          <p:nvPr/>
        </p:nvCxnSpPr>
        <p:spPr>
          <a:xfrm>
            <a:off x="7884368" y="4509120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hteck 16"/>
          <p:cNvSpPr/>
          <p:nvPr/>
        </p:nvSpPr>
        <p:spPr>
          <a:xfrm>
            <a:off x="7092280" y="5229200"/>
            <a:ext cx="1584175" cy="432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endpoint</a:t>
            </a:r>
            <a:endParaRPr lang="en-US" dirty="0"/>
          </a:p>
        </p:txBody>
      </p:sp>
      <p:sp>
        <p:nvSpPr>
          <p:cNvPr id="26" name="Textfeld 25"/>
          <p:cNvSpPr txBox="1"/>
          <p:nvPr/>
        </p:nvSpPr>
        <p:spPr>
          <a:xfrm>
            <a:off x="6660232" y="4725144"/>
            <a:ext cx="898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Links to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Backup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case</a:t>
            </a:r>
            <a:r>
              <a:rPr lang="de-DE" dirty="0" smtClean="0"/>
              <a:t> </a:t>
            </a:r>
            <a:r>
              <a:rPr lang="de-DE" dirty="0" err="1" smtClean="0"/>
              <a:t>document</a:t>
            </a:r>
            <a:r>
              <a:rPr lang="de-DE" dirty="0" smtClean="0"/>
              <a:t> - </a:t>
            </a:r>
            <a:r>
              <a:rPr lang="de-DE" dirty="0" err="1" smtClean="0"/>
              <a:t>contributing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323528" y="2204864"/>
            <a:ext cx="8208963" cy="4391268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 </a:t>
            </a:r>
          </a:p>
          <a:p>
            <a:pPr marL="342900" lvl="1" indent="-342900">
              <a:buFont typeface="+mj-lt"/>
              <a:buAutoNum type="arabicPeriod"/>
            </a:pPr>
            <a:r>
              <a:rPr lang="de-DE" dirty="0" smtClean="0"/>
              <a:t>Go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repo</a:t>
            </a:r>
            <a:r>
              <a:rPr lang="de-DE" dirty="0" smtClean="0"/>
              <a:t> </a:t>
            </a:r>
          </a:p>
          <a:p>
            <a:pPr marL="342900" lvl="1" indent="-342900">
              <a:buFont typeface="+mj-lt"/>
              <a:buAutoNum type="arabicPeriod"/>
            </a:pPr>
            <a:r>
              <a:rPr lang="de-DE" dirty="0" smtClean="0"/>
              <a:t> 	    the </a:t>
            </a:r>
            <a:r>
              <a:rPr lang="de-DE" dirty="0" err="1" smtClean="0"/>
              <a:t>repo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create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copy</a:t>
            </a:r>
            <a:endParaRPr lang="de-DE" dirty="0"/>
          </a:p>
          <a:p>
            <a:pPr marL="342900" lvl="1" indent="-342900">
              <a:buFont typeface="+mj-lt"/>
              <a:buAutoNum type="arabicPeriod"/>
            </a:pPr>
            <a:r>
              <a:rPr lang="de-DE" dirty="0" smtClean="0"/>
              <a:t>Add &amp; </a:t>
            </a:r>
            <a:r>
              <a:rPr lang="de-DE" dirty="0" err="1" smtClean="0"/>
              <a:t>commit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changes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fork</a:t>
            </a:r>
            <a:r>
              <a:rPr lang="de-DE" dirty="0" smtClean="0"/>
              <a:t> of</a:t>
            </a:r>
          </a:p>
          <a:p>
            <a:pPr marL="342900" lvl="1" indent="-342900">
              <a:buFont typeface="+mj-lt"/>
              <a:buAutoNum type="arabicPeriod"/>
            </a:pPr>
            <a:r>
              <a:rPr lang="de-DE" dirty="0" smtClean="0"/>
              <a:t> </a:t>
            </a:r>
          </a:p>
          <a:p>
            <a:pPr marL="342900" lvl="1" indent="-342900">
              <a:buFont typeface="+mj-lt"/>
              <a:buAutoNum type="arabicPeriod"/>
            </a:pPr>
            <a:r>
              <a:rPr lang="de-DE" dirty="0" smtClean="0"/>
              <a:t>The pull </a:t>
            </a:r>
            <a:r>
              <a:rPr lang="de-DE" dirty="0" err="1" smtClean="0"/>
              <a:t>request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 </a:t>
            </a:r>
          </a:p>
          <a:p>
            <a:pPr marL="342900" lvl="1" indent="-342900">
              <a:buFont typeface="+mj-lt"/>
              <a:buAutoNum type="arabicPeriod"/>
            </a:pPr>
            <a:r>
              <a:rPr lang="de-DE" dirty="0" smtClean="0"/>
              <a:t>The </a:t>
            </a:r>
            <a:r>
              <a:rPr lang="de-DE" dirty="0" err="1" smtClean="0"/>
              <a:t>document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automagically</a:t>
            </a:r>
            <a:r>
              <a:rPr lang="de-DE" dirty="0" smtClean="0"/>
              <a:t> </a:t>
            </a:r>
            <a:r>
              <a:rPr lang="de-DE" dirty="0" err="1" smtClean="0"/>
              <a:t>updated</a:t>
            </a:r>
            <a:endParaRPr lang="de-DE" dirty="0"/>
          </a:p>
          <a:p>
            <a:pPr lvl="1">
              <a:buNone/>
            </a:pPr>
            <a:endParaRPr lang="de-DE" dirty="0"/>
          </a:p>
          <a:p>
            <a:pPr>
              <a:buFont typeface="Arial" pitchFamily="34" charset="0"/>
              <a:buChar char="•"/>
            </a:pPr>
            <a:endParaRPr lang="de-DE" dirty="0"/>
          </a:p>
        </p:txBody>
      </p:sp>
      <p:pic>
        <p:nvPicPr>
          <p:cNvPr id="218114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55576" y="3284984"/>
            <a:ext cx="679983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8115" name="Picture 3"/>
          <p:cNvPicPr>
            <a:picLocks noChangeAspect="1" noChangeArrowheads="1"/>
          </p:cNvPicPr>
          <p:nvPr/>
        </p:nvPicPr>
        <p:blipFill>
          <a:blip r:embed="rId3" cstate="screen"/>
          <a:srcRect b="8640"/>
          <a:stretch>
            <a:fillRect/>
          </a:stretch>
        </p:blipFill>
        <p:spPr bwMode="auto">
          <a:xfrm>
            <a:off x="755576" y="4221088"/>
            <a:ext cx="475252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8116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195736" y="2780928"/>
            <a:ext cx="14097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8117" name="Picture 5"/>
          <p:cNvPicPr>
            <a:picLocks noChangeAspect="1" noChangeArrowheads="1"/>
          </p:cNvPicPr>
          <p:nvPr/>
        </p:nvPicPr>
        <p:blipFill>
          <a:blip r:embed="rId5" cstate="screen"/>
          <a:srcRect t="18439" b="7806"/>
          <a:stretch>
            <a:fillRect/>
          </a:stretch>
        </p:blipFill>
        <p:spPr bwMode="auto">
          <a:xfrm>
            <a:off x="3635896" y="4941168"/>
            <a:ext cx="847725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8118" name="Picture 6"/>
          <p:cNvPicPr>
            <a:picLocks noChangeAspect="1" noChangeArrowheads="1"/>
          </p:cNvPicPr>
          <p:nvPr/>
        </p:nvPicPr>
        <p:blipFill>
          <a:blip r:embed="rId6" cstate="screen"/>
          <a:srcRect t="34363" b="14092"/>
          <a:stretch>
            <a:fillRect/>
          </a:stretch>
        </p:blipFill>
        <p:spPr bwMode="auto">
          <a:xfrm>
            <a:off x="6886575" y="3933056"/>
            <a:ext cx="2257425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hteck 10"/>
          <p:cNvSpPr/>
          <p:nvPr/>
        </p:nvSpPr>
        <p:spPr>
          <a:xfrm>
            <a:off x="1187624" y="1281534"/>
            <a:ext cx="63367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err="1" smtClean="0"/>
              <a:t>Document</a:t>
            </a:r>
            <a:r>
              <a:rPr lang="de-DE" dirty="0" smtClean="0"/>
              <a:t>: </a:t>
            </a:r>
            <a:r>
              <a:rPr lang="de-DE" dirty="0" smtClean="0">
                <a:hlinkClick r:id="rId7"/>
              </a:rPr>
              <a:t>http://w3c.github.io/wot/wot-ucr.html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err="1" smtClean="0"/>
              <a:t>Sources</a:t>
            </a:r>
            <a:r>
              <a:rPr lang="de-DE" dirty="0" smtClean="0"/>
              <a:t>: </a:t>
            </a:r>
            <a:r>
              <a:rPr lang="de-DE" dirty="0" smtClean="0">
                <a:hlinkClick r:id="rId8"/>
              </a:rPr>
              <a:t>https://github.com/w3c/wot</a:t>
            </a:r>
            <a:endParaRPr lang="de-DE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topics of TF-AP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Technology Landscape</a:t>
            </a:r>
          </a:p>
          <a:p>
            <a:pPr lvl="1"/>
            <a:r>
              <a:rPr lang="en-US" dirty="0" smtClean="0"/>
              <a:t>Relevant </a:t>
            </a:r>
            <a:r>
              <a:rPr lang="en-US" dirty="0" err="1" smtClean="0"/>
              <a:t>IoT</a:t>
            </a:r>
            <a:r>
              <a:rPr lang="en-US" dirty="0" smtClean="0"/>
              <a:t> resp. Web protocols and technologies</a:t>
            </a:r>
          </a:p>
          <a:p>
            <a:r>
              <a:rPr lang="en-US" dirty="0" smtClean="0"/>
              <a:t>Architecture</a:t>
            </a:r>
          </a:p>
          <a:p>
            <a:pPr lvl="1"/>
            <a:r>
              <a:rPr lang="en-US" dirty="0" smtClean="0"/>
              <a:t>Reach consensus for an architecture model</a:t>
            </a:r>
          </a:p>
          <a:p>
            <a:r>
              <a:rPr lang="en-US" dirty="0" smtClean="0"/>
              <a:t>Use cases &amp; Requirements</a:t>
            </a:r>
          </a:p>
          <a:p>
            <a:pPr lvl="1"/>
            <a:r>
              <a:rPr lang="en-US" dirty="0" smtClean="0"/>
              <a:t>Collection and dissemination</a:t>
            </a:r>
          </a:p>
          <a:p>
            <a:r>
              <a:rPr lang="en-US" dirty="0" smtClean="0"/>
              <a:t>Resource Model</a:t>
            </a:r>
          </a:p>
          <a:p>
            <a:pPr lvl="1"/>
            <a:r>
              <a:rPr lang="en-US" dirty="0" smtClean="0"/>
              <a:t>Decomposition of web things into Properties, Actions and Events/Subscriptions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Architecture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78"/>
          <p:cNvGrpSpPr/>
          <p:nvPr/>
        </p:nvGrpSpPr>
        <p:grpSpPr>
          <a:xfrm>
            <a:off x="3347864" y="404664"/>
            <a:ext cx="3528392" cy="4824536"/>
            <a:chOff x="2987824" y="44624"/>
            <a:chExt cx="3528392" cy="4824536"/>
          </a:xfrm>
        </p:grpSpPr>
        <p:sp>
          <p:nvSpPr>
            <p:cNvPr id="5" name="Abgerundetes Rechteck 4"/>
            <p:cNvSpPr/>
            <p:nvPr/>
          </p:nvSpPr>
          <p:spPr>
            <a:xfrm>
              <a:off x="2987824" y="44624"/>
              <a:ext cx="3528392" cy="4824536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dirty="0" err="1" smtClean="0"/>
                <a:t>WoT</a:t>
              </a:r>
              <a:r>
                <a:rPr lang="en-US" dirty="0" smtClean="0"/>
                <a:t> </a:t>
              </a:r>
              <a:r>
                <a:rPr lang="en-US" dirty="0" err="1" smtClean="0"/>
                <a:t>Servient</a:t>
              </a:r>
              <a:r>
                <a:rPr lang="en-US" dirty="0" smtClean="0"/>
                <a:t/>
              </a:r>
              <a:br>
                <a:rPr lang="en-US" dirty="0" smtClean="0"/>
              </a:br>
              <a:endParaRPr lang="en-US" dirty="0"/>
            </a:p>
          </p:txBody>
        </p:sp>
        <p:sp>
          <p:nvSpPr>
            <p:cNvPr id="8" name="Vertikaler Bildlauf 7"/>
            <p:cNvSpPr/>
            <p:nvPr/>
          </p:nvSpPr>
          <p:spPr>
            <a:xfrm>
              <a:off x="3635896" y="980728"/>
              <a:ext cx="2592288" cy="432048"/>
            </a:xfrm>
            <a:prstGeom prst="verticalScroll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Script</a:t>
              </a:r>
              <a:endParaRPr lang="de-DE" dirty="0"/>
            </a:p>
          </p:txBody>
        </p:sp>
        <p:sp>
          <p:nvSpPr>
            <p:cNvPr id="71" name="Abgerundetes Rechteck 70"/>
            <p:cNvSpPr/>
            <p:nvPr/>
          </p:nvSpPr>
          <p:spPr>
            <a:xfrm>
              <a:off x="4644008" y="3140968"/>
              <a:ext cx="1351384" cy="106335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Web Protocol</a:t>
              </a:r>
            </a:p>
            <a:p>
              <a:pPr algn="ctr"/>
              <a:r>
                <a:rPr lang="de-DE" dirty="0" smtClean="0"/>
                <a:t>Client</a:t>
              </a:r>
              <a:endParaRPr lang="de-DE" dirty="0"/>
            </a:p>
          </p:txBody>
        </p:sp>
        <p:sp>
          <p:nvSpPr>
            <p:cNvPr id="72" name="Abgerundetes Rechteck 71"/>
            <p:cNvSpPr/>
            <p:nvPr/>
          </p:nvSpPr>
          <p:spPr>
            <a:xfrm>
              <a:off x="4796408" y="3293368"/>
              <a:ext cx="1351384" cy="106335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Web Protocol</a:t>
              </a:r>
            </a:p>
            <a:p>
              <a:pPr algn="ctr"/>
              <a:r>
                <a:rPr lang="de-DE" dirty="0" smtClean="0"/>
                <a:t>Client</a:t>
              </a:r>
              <a:endParaRPr lang="de-DE" dirty="0"/>
            </a:p>
          </p:txBody>
        </p:sp>
        <p:sp>
          <p:nvSpPr>
            <p:cNvPr id="73" name="Abgerundetes Rechteck 72"/>
            <p:cNvSpPr/>
            <p:nvPr/>
          </p:nvSpPr>
          <p:spPr>
            <a:xfrm>
              <a:off x="4948808" y="3445768"/>
              <a:ext cx="1351384" cy="106335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Web Protocol</a:t>
              </a:r>
            </a:p>
            <a:p>
              <a:pPr algn="ctr"/>
              <a:r>
                <a:rPr lang="de-DE" dirty="0" smtClean="0"/>
                <a:t>Client</a:t>
              </a:r>
              <a:endParaRPr lang="de-DE" dirty="0"/>
            </a:p>
          </p:txBody>
        </p:sp>
        <p:sp>
          <p:nvSpPr>
            <p:cNvPr id="74" name="Abgerundetes Rechteck 73"/>
            <p:cNvSpPr/>
            <p:nvPr/>
          </p:nvSpPr>
          <p:spPr>
            <a:xfrm>
              <a:off x="4796408" y="3293368"/>
              <a:ext cx="1351384" cy="106335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Web Protocol</a:t>
              </a:r>
            </a:p>
            <a:p>
              <a:pPr algn="ctr"/>
              <a:r>
                <a:rPr lang="de-DE" dirty="0" smtClean="0"/>
                <a:t>Client</a:t>
              </a:r>
              <a:endParaRPr lang="de-DE" dirty="0"/>
            </a:p>
          </p:txBody>
        </p:sp>
        <p:sp>
          <p:nvSpPr>
            <p:cNvPr id="75" name="Abgerundetes Rechteck 74"/>
            <p:cNvSpPr/>
            <p:nvPr/>
          </p:nvSpPr>
          <p:spPr>
            <a:xfrm>
              <a:off x="4948808" y="3445768"/>
              <a:ext cx="1351384" cy="106335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Web Protocol</a:t>
              </a:r>
            </a:p>
            <a:p>
              <a:pPr algn="ctr"/>
              <a:r>
                <a:rPr lang="de-DE" dirty="0" smtClean="0"/>
                <a:t>Server</a:t>
              </a:r>
              <a:endParaRPr lang="de-DE" dirty="0"/>
            </a:p>
          </p:txBody>
        </p:sp>
        <p:sp>
          <p:nvSpPr>
            <p:cNvPr id="63" name="Abgerundetes Rechteck 62"/>
            <p:cNvSpPr/>
            <p:nvPr/>
          </p:nvSpPr>
          <p:spPr>
            <a:xfrm>
              <a:off x="3275856" y="3140968"/>
              <a:ext cx="1351384" cy="106335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Web Protocol</a:t>
              </a:r>
            </a:p>
            <a:p>
              <a:pPr algn="ctr"/>
              <a:r>
                <a:rPr lang="de-DE" dirty="0" smtClean="0"/>
                <a:t>Client</a:t>
              </a:r>
              <a:endParaRPr lang="de-DE" dirty="0"/>
            </a:p>
          </p:txBody>
        </p:sp>
        <p:sp>
          <p:nvSpPr>
            <p:cNvPr id="64" name="Abgerundetes Rechteck 63"/>
            <p:cNvSpPr/>
            <p:nvPr/>
          </p:nvSpPr>
          <p:spPr>
            <a:xfrm>
              <a:off x="3428256" y="3293368"/>
              <a:ext cx="1351384" cy="106335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Web Protocol</a:t>
              </a:r>
            </a:p>
            <a:p>
              <a:pPr algn="ctr"/>
              <a:r>
                <a:rPr lang="de-DE" dirty="0" smtClean="0"/>
                <a:t>Client</a:t>
              </a:r>
              <a:endParaRPr lang="de-DE" dirty="0"/>
            </a:p>
          </p:txBody>
        </p:sp>
        <p:sp>
          <p:nvSpPr>
            <p:cNvPr id="66" name="Abgerundetes Rechteck 65"/>
            <p:cNvSpPr/>
            <p:nvPr/>
          </p:nvSpPr>
          <p:spPr>
            <a:xfrm>
              <a:off x="3580656" y="3445768"/>
              <a:ext cx="1351384" cy="106335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Web Protocol</a:t>
              </a:r>
            </a:p>
            <a:p>
              <a:pPr algn="ctr"/>
              <a:r>
                <a:rPr lang="de-DE" dirty="0" smtClean="0"/>
                <a:t>Client</a:t>
              </a:r>
              <a:endParaRPr lang="de-DE" dirty="0"/>
            </a:p>
          </p:txBody>
        </p:sp>
        <p:sp>
          <p:nvSpPr>
            <p:cNvPr id="67" name="Abgerundetes Rechteck 66"/>
            <p:cNvSpPr/>
            <p:nvPr/>
          </p:nvSpPr>
          <p:spPr>
            <a:xfrm>
              <a:off x="3428256" y="3293368"/>
              <a:ext cx="1351384" cy="106335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Web Protocol</a:t>
              </a:r>
            </a:p>
            <a:p>
              <a:pPr algn="ctr"/>
              <a:r>
                <a:rPr lang="de-DE" dirty="0" smtClean="0"/>
                <a:t>Client</a:t>
              </a:r>
              <a:endParaRPr lang="de-DE" dirty="0"/>
            </a:p>
          </p:txBody>
        </p:sp>
        <p:sp>
          <p:nvSpPr>
            <p:cNvPr id="68" name="Abgerundetes Rechteck 67"/>
            <p:cNvSpPr/>
            <p:nvPr/>
          </p:nvSpPr>
          <p:spPr>
            <a:xfrm>
              <a:off x="3580656" y="3445768"/>
              <a:ext cx="1351384" cy="106335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Web Protocol</a:t>
              </a:r>
            </a:p>
            <a:p>
              <a:pPr algn="ctr"/>
              <a:r>
                <a:rPr lang="de-DE" dirty="0" smtClean="0"/>
                <a:t>Client</a:t>
              </a:r>
              <a:endParaRPr lang="de-DE" dirty="0"/>
            </a:p>
          </p:txBody>
        </p:sp>
        <p:sp>
          <p:nvSpPr>
            <p:cNvPr id="58" name="Abgerundetes Rechteck 57"/>
            <p:cNvSpPr/>
            <p:nvPr/>
          </p:nvSpPr>
          <p:spPr>
            <a:xfrm>
              <a:off x="3347864" y="2564904"/>
              <a:ext cx="2664296" cy="57606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Protocol</a:t>
              </a:r>
              <a:br>
                <a:rPr lang="de-DE" dirty="0" smtClean="0"/>
              </a:br>
              <a:r>
                <a:rPr lang="de-DE" dirty="0" smtClean="0"/>
                <a:t>Mapping</a:t>
              </a:r>
              <a:endParaRPr lang="de-DE" dirty="0"/>
            </a:p>
          </p:txBody>
        </p:sp>
        <p:sp>
          <p:nvSpPr>
            <p:cNvPr id="77" name="Abgerundetes Rechteck 76"/>
            <p:cNvSpPr/>
            <p:nvPr/>
          </p:nvSpPr>
          <p:spPr>
            <a:xfrm>
              <a:off x="3500264" y="2717304"/>
              <a:ext cx="2664296" cy="57606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Protocol</a:t>
              </a:r>
              <a:br>
                <a:rPr lang="de-DE" dirty="0" smtClean="0"/>
              </a:br>
              <a:r>
                <a:rPr lang="de-DE" dirty="0" smtClean="0"/>
                <a:t>Mapping</a:t>
              </a:r>
              <a:endParaRPr lang="de-DE" dirty="0"/>
            </a:p>
          </p:txBody>
        </p:sp>
        <p:sp>
          <p:nvSpPr>
            <p:cNvPr id="78" name="Abgerundetes Rechteck 77"/>
            <p:cNvSpPr/>
            <p:nvPr/>
          </p:nvSpPr>
          <p:spPr>
            <a:xfrm>
              <a:off x="3652664" y="2869704"/>
              <a:ext cx="2664296" cy="57606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Protocol</a:t>
              </a:r>
              <a:br>
                <a:rPr lang="de-DE" dirty="0" smtClean="0"/>
              </a:br>
              <a:r>
                <a:rPr lang="de-DE" dirty="0" smtClean="0"/>
                <a:t>Mapping</a:t>
              </a:r>
              <a:endParaRPr lang="de-DE" dirty="0"/>
            </a:p>
          </p:txBody>
        </p:sp>
        <p:sp>
          <p:nvSpPr>
            <p:cNvPr id="7" name="Abgerundetes Rechteck 6"/>
            <p:cNvSpPr/>
            <p:nvPr/>
          </p:nvSpPr>
          <p:spPr>
            <a:xfrm>
              <a:off x="3635896" y="2276872"/>
              <a:ext cx="1368152" cy="57606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Client</a:t>
              </a:r>
              <a:br>
                <a:rPr lang="de-DE" dirty="0" smtClean="0"/>
              </a:br>
              <a:r>
                <a:rPr lang="de-DE" dirty="0" smtClean="0"/>
                <a:t>Script-API</a:t>
              </a:r>
              <a:endParaRPr lang="de-DE" dirty="0"/>
            </a:p>
          </p:txBody>
        </p:sp>
        <p:sp>
          <p:nvSpPr>
            <p:cNvPr id="9" name="Abgerundetes Rechteck 8"/>
            <p:cNvSpPr/>
            <p:nvPr/>
          </p:nvSpPr>
          <p:spPr>
            <a:xfrm>
              <a:off x="5004048" y="1700808"/>
              <a:ext cx="1296144" cy="57606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Server</a:t>
              </a:r>
              <a:br>
                <a:rPr lang="de-DE" dirty="0" smtClean="0"/>
              </a:br>
              <a:r>
                <a:rPr lang="de-DE" dirty="0" smtClean="0"/>
                <a:t>Script-API</a:t>
              </a:r>
              <a:endParaRPr lang="de-DE" dirty="0"/>
            </a:p>
          </p:txBody>
        </p:sp>
        <p:sp>
          <p:nvSpPr>
            <p:cNvPr id="10" name="Abgerundetes Rechteck 9"/>
            <p:cNvSpPr/>
            <p:nvPr/>
          </p:nvSpPr>
          <p:spPr>
            <a:xfrm>
              <a:off x="5004048" y="2276872"/>
              <a:ext cx="1296144" cy="57606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err="1" smtClean="0"/>
                <a:t>Ressources</a:t>
              </a:r>
              <a:endParaRPr lang="de-DE" dirty="0"/>
            </a:p>
          </p:txBody>
        </p:sp>
      </p:grpSp>
      <p:grpSp>
        <p:nvGrpSpPr>
          <p:cNvPr id="3" name="Gruppieren 141"/>
          <p:cNvGrpSpPr/>
          <p:nvPr/>
        </p:nvGrpSpPr>
        <p:grpSpPr>
          <a:xfrm>
            <a:off x="7020272" y="1124744"/>
            <a:ext cx="1952600" cy="2669882"/>
            <a:chOff x="2987824" y="44624"/>
            <a:chExt cx="3528392" cy="4824536"/>
          </a:xfrm>
        </p:grpSpPr>
        <p:sp>
          <p:nvSpPr>
            <p:cNvPr id="143" name="Abgerundetes Rechteck 142"/>
            <p:cNvSpPr/>
            <p:nvPr/>
          </p:nvSpPr>
          <p:spPr>
            <a:xfrm>
              <a:off x="2987824" y="44624"/>
              <a:ext cx="3528392" cy="4824536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800" dirty="0" err="1" smtClean="0"/>
                <a:t>WoT</a:t>
              </a:r>
              <a:r>
                <a:rPr lang="en-US" sz="800" dirty="0" smtClean="0"/>
                <a:t> </a:t>
              </a:r>
              <a:r>
                <a:rPr lang="en-US" sz="800" dirty="0" err="1" smtClean="0"/>
                <a:t>Servient</a:t>
              </a:r>
              <a:r>
                <a:rPr lang="en-US" sz="800" dirty="0" smtClean="0"/>
                <a:t/>
              </a:r>
              <a:br>
                <a:rPr lang="en-US" sz="800" dirty="0" smtClean="0"/>
              </a:br>
              <a:endParaRPr lang="en-US" sz="800" dirty="0"/>
            </a:p>
          </p:txBody>
        </p:sp>
        <p:sp>
          <p:nvSpPr>
            <p:cNvPr id="144" name="Vertikaler Bildlauf 143"/>
            <p:cNvSpPr/>
            <p:nvPr/>
          </p:nvSpPr>
          <p:spPr>
            <a:xfrm>
              <a:off x="3635896" y="980728"/>
              <a:ext cx="2592288" cy="432048"/>
            </a:xfrm>
            <a:prstGeom prst="verticalScroll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800" dirty="0" smtClean="0"/>
                <a:t>Script</a:t>
              </a:r>
              <a:endParaRPr lang="de-DE" sz="800" dirty="0"/>
            </a:p>
          </p:txBody>
        </p:sp>
        <p:sp>
          <p:nvSpPr>
            <p:cNvPr id="145" name="Abgerundetes Rechteck 144"/>
            <p:cNvSpPr/>
            <p:nvPr/>
          </p:nvSpPr>
          <p:spPr>
            <a:xfrm>
              <a:off x="4644008" y="3140968"/>
              <a:ext cx="1351384" cy="106335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800" dirty="0" smtClean="0"/>
                <a:t>Web Protocol</a:t>
              </a:r>
            </a:p>
            <a:p>
              <a:pPr algn="ctr"/>
              <a:r>
                <a:rPr lang="de-DE" sz="800" dirty="0" smtClean="0"/>
                <a:t>Client</a:t>
              </a:r>
              <a:endParaRPr lang="de-DE" sz="800" dirty="0"/>
            </a:p>
          </p:txBody>
        </p:sp>
        <p:sp>
          <p:nvSpPr>
            <p:cNvPr id="146" name="Abgerundetes Rechteck 145"/>
            <p:cNvSpPr/>
            <p:nvPr/>
          </p:nvSpPr>
          <p:spPr>
            <a:xfrm>
              <a:off x="4796408" y="3293368"/>
              <a:ext cx="1351384" cy="106335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800" dirty="0" smtClean="0"/>
                <a:t>Web Protocol</a:t>
              </a:r>
            </a:p>
            <a:p>
              <a:pPr algn="ctr"/>
              <a:r>
                <a:rPr lang="de-DE" sz="800" dirty="0" smtClean="0"/>
                <a:t>Client</a:t>
              </a:r>
              <a:endParaRPr lang="de-DE" sz="800" dirty="0"/>
            </a:p>
          </p:txBody>
        </p:sp>
        <p:sp>
          <p:nvSpPr>
            <p:cNvPr id="147" name="Abgerundetes Rechteck 146"/>
            <p:cNvSpPr/>
            <p:nvPr/>
          </p:nvSpPr>
          <p:spPr>
            <a:xfrm>
              <a:off x="4948808" y="3445768"/>
              <a:ext cx="1351384" cy="106335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800" dirty="0" smtClean="0"/>
                <a:t>Web Protocol</a:t>
              </a:r>
            </a:p>
            <a:p>
              <a:pPr algn="ctr"/>
              <a:r>
                <a:rPr lang="de-DE" sz="800" dirty="0" smtClean="0"/>
                <a:t>Client</a:t>
              </a:r>
              <a:endParaRPr lang="de-DE" sz="800" dirty="0"/>
            </a:p>
          </p:txBody>
        </p:sp>
        <p:sp>
          <p:nvSpPr>
            <p:cNvPr id="148" name="Abgerundetes Rechteck 147"/>
            <p:cNvSpPr/>
            <p:nvPr/>
          </p:nvSpPr>
          <p:spPr>
            <a:xfrm>
              <a:off x="4796408" y="3293368"/>
              <a:ext cx="1351384" cy="106335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800" dirty="0" smtClean="0"/>
                <a:t>Web Protocol</a:t>
              </a:r>
            </a:p>
            <a:p>
              <a:pPr algn="ctr"/>
              <a:r>
                <a:rPr lang="de-DE" sz="800" dirty="0" smtClean="0"/>
                <a:t>Client</a:t>
              </a:r>
              <a:endParaRPr lang="de-DE" sz="800" dirty="0"/>
            </a:p>
          </p:txBody>
        </p:sp>
        <p:sp>
          <p:nvSpPr>
            <p:cNvPr id="149" name="Abgerundetes Rechteck 148"/>
            <p:cNvSpPr/>
            <p:nvPr/>
          </p:nvSpPr>
          <p:spPr>
            <a:xfrm>
              <a:off x="4948808" y="3445768"/>
              <a:ext cx="1351384" cy="106335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800" dirty="0" smtClean="0"/>
                <a:t>Web Protocol</a:t>
              </a:r>
            </a:p>
            <a:p>
              <a:pPr algn="ctr"/>
              <a:r>
                <a:rPr lang="de-DE" sz="800" dirty="0" smtClean="0"/>
                <a:t>Server</a:t>
              </a:r>
              <a:endParaRPr lang="de-DE" sz="800" dirty="0"/>
            </a:p>
          </p:txBody>
        </p:sp>
        <p:sp>
          <p:nvSpPr>
            <p:cNvPr id="150" name="Abgerundetes Rechteck 149"/>
            <p:cNvSpPr/>
            <p:nvPr/>
          </p:nvSpPr>
          <p:spPr>
            <a:xfrm>
              <a:off x="3275856" y="3140968"/>
              <a:ext cx="1351384" cy="106335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800" dirty="0" smtClean="0"/>
                <a:t>Web Protocol</a:t>
              </a:r>
            </a:p>
            <a:p>
              <a:pPr algn="ctr"/>
              <a:r>
                <a:rPr lang="de-DE" sz="800" dirty="0" smtClean="0"/>
                <a:t>Client</a:t>
              </a:r>
              <a:endParaRPr lang="de-DE" sz="800" dirty="0"/>
            </a:p>
          </p:txBody>
        </p:sp>
        <p:sp>
          <p:nvSpPr>
            <p:cNvPr id="151" name="Abgerundetes Rechteck 150"/>
            <p:cNvSpPr/>
            <p:nvPr/>
          </p:nvSpPr>
          <p:spPr>
            <a:xfrm>
              <a:off x="3428256" y="3293368"/>
              <a:ext cx="1351384" cy="106335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800" dirty="0" smtClean="0"/>
                <a:t>Web Protocol</a:t>
              </a:r>
            </a:p>
            <a:p>
              <a:pPr algn="ctr"/>
              <a:r>
                <a:rPr lang="de-DE" sz="800" dirty="0" smtClean="0"/>
                <a:t>Client</a:t>
              </a:r>
              <a:endParaRPr lang="de-DE" sz="800" dirty="0"/>
            </a:p>
          </p:txBody>
        </p:sp>
        <p:sp>
          <p:nvSpPr>
            <p:cNvPr id="152" name="Abgerundetes Rechteck 151"/>
            <p:cNvSpPr/>
            <p:nvPr/>
          </p:nvSpPr>
          <p:spPr>
            <a:xfrm>
              <a:off x="3580656" y="3445768"/>
              <a:ext cx="1351384" cy="106335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800" dirty="0" smtClean="0"/>
                <a:t>Web Protocol</a:t>
              </a:r>
            </a:p>
            <a:p>
              <a:pPr algn="ctr"/>
              <a:r>
                <a:rPr lang="de-DE" sz="800" dirty="0" smtClean="0"/>
                <a:t>Client</a:t>
              </a:r>
              <a:endParaRPr lang="de-DE" sz="800" dirty="0"/>
            </a:p>
          </p:txBody>
        </p:sp>
        <p:sp>
          <p:nvSpPr>
            <p:cNvPr id="153" name="Abgerundetes Rechteck 152"/>
            <p:cNvSpPr/>
            <p:nvPr/>
          </p:nvSpPr>
          <p:spPr>
            <a:xfrm>
              <a:off x="3428256" y="3293368"/>
              <a:ext cx="1351384" cy="106335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800" dirty="0" smtClean="0"/>
                <a:t>Web Protocol</a:t>
              </a:r>
            </a:p>
            <a:p>
              <a:pPr algn="ctr"/>
              <a:r>
                <a:rPr lang="de-DE" sz="800" dirty="0" smtClean="0"/>
                <a:t>Client</a:t>
              </a:r>
              <a:endParaRPr lang="de-DE" sz="800" dirty="0"/>
            </a:p>
          </p:txBody>
        </p:sp>
        <p:sp>
          <p:nvSpPr>
            <p:cNvPr id="154" name="Abgerundetes Rechteck 153"/>
            <p:cNvSpPr/>
            <p:nvPr/>
          </p:nvSpPr>
          <p:spPr>
            <a:xfrm>
              <a:off x="3580656" y="3445768"/>
              <a:ext cx="1351384" cy="106335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800" dirty="0" smtClean="0"/>
                <a:t>Web Protocol</a:t>
              </a:r>
            </a:p>
            <a:p>
              <a:pPr algn="ctr"/>
              <a:r>
                <a:rPr lang="de-DE" sz="800" dirty="0" smtClean="0"/>
                <a:t>Client</a:t>
              </a:r>
              <a:endParaRPr lang="de-DE" sz="800" dirty="0"/>
            </a:p>
          </p:txBody>
        </p:sp>
        <p:sp>
          <p:nvSpPr>
            <p:cNvPr id="155" name="Abgerundetes Rechteck 154"/>
            <p:cNvSpPr/>
            <p:nvPr/>
          </p:nvSpPr>
          <p:spPr>
            <a:xfrm>
              <a:off x="3347864" y="2564904"/>
              <a:ext cx="2664296" cy="57606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800" dirty="0" smtClean="0"/>
                <a:t>Protocol</a:t>
              </a:r>
              <a:br>
                <a:rPr lang="de-DE" sz="800" dirty="0" smtClean="0"/>
              </a:br>
              <a:r>
                <a:rPr lang="de-DE" sz="800" dirty="0" smtClean="0"/>
                <a:t>Mapping</a:t>
              </a:r>
              <a:endParaRPr lang="de-DE" sz="800" dirty="0"/>
            </a:p>
          </p:txBody>
        </p:sp>
        <p:sp>
          <p:nvSpPr>
            <p:cNvPr id="156" name="Abgerundetes Rechteck 155"/>
            <p:cNvSpPr/>
            <p:nvPr/>
          </p:nvSpPr>
          <p:spPr>
            <a:xfrm>
              <a:off x="3500264" y="2717304"/>
              <a:ext cx="2664296" cy="57606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800" dirty="0" smtClean="0"/>
                <a:t>Protocol</a:t>
              </a:r>
              <a:br>
                <a:rPr lang="de-DE" sz="800" dirty="0" smtClean="0"/>
              </a:br>
              <a:r>
                <a:rPr lang="de-DE" sz="800" dirty="0" smtClean="0"/>
                <a:t>Mapping</a:t>
              </a:r>
              <a:endParaRPr lang="de-DE" sz="800" dirty="0"/>
            </a:p>
          </p:txBody>
        </p:sp>
        <p:sp>
          <p:nvSpPr>
            <p:cNvPr id="157" name="Abgerundetes Rechteck 156"/>
            <p:cNvSpPr/>
            <p:nvPr/>
          </p:nvSpPr>
          <p:spPr>
            <a:xfrm>
              <a:off x="3652664" y="2869704"/>
              <a:ext cx="2664296" cy="57606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800" dirty="0" smtClean="0"/>
                <a:t>Protocol</a:t>
              </a:r>
              <a:br>
                <a:rPr lang="de-DE" sz="800" dirty="0" smtClean="0"/>
              </a:br>
              <a:r>
                <a:rPr lang="de-DE" sz="800" dirty="0" smtClean="0"/>
                <a:t>Mapping</a:t>
              </a:r>
              <a:endParaRPr lang="de-DE" sz="800" dirty="0"/>
            </a:p>
          </p:txBody>
        </p:sp>
        <p:sp>
          <p:nvSpPr>
            <p:cNvPr id="158" name="Abgerundetes Rechteck 157"/>
            <p:cNvSpPr/>
            <p:nvPr/>
          </p:nvSpPr>
          <p:spPr>
            <a:xfrm>
              <a:off x="3635896" y="2276872"/>
              <a:ext cx="1368152" cy="57606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800" dirty="0" smtClean="0"/>
                <a:t>Client</a:t>
              </a:r>
              <a:br>
                <a:rPr lang="de-DE" sz="800" dirty="0" smtClean="0"/>
              </a:br>
              <a:r>
                <a:rPr lang="de-DE" sz="800" dirty="0" smtClean="0"/>
                <a:t>Script-API</a:t>
              </a:r>
              <a:endParaRPr lang="de-DE" sz="800" dirty="0"/>
            </a:p>
          </p:txBody>
        </p:sp>
        <p:sp>
          <p:nvSpPr>
            <p:cNvPr id="159" name="Abgerundetes Rechteck 158"/>
            <p:cNvSpPr/>
            <p:nvPr/>
          </p:nvSpPr>
          <p:spPr>
            <a:xfrm>
              <a:off x="5004048" y="1700808"/>
              <a:ext cx="1296144" cy="57606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800" dirty="0" smtClean="0"/>
                <a:t>Server</a:t>
              </a:r>
              <a:br>
                <a:rPr lang="de-DE" sz="800" dirty="0" smtClean="0"/>
              </a:br>
              <a:r>
                <a:rPr lang="de-DE" sz="800" dirty="0" smtClean="0"/>
                <a:t>Script-API</a:t>
              </a:r>
              <a:endParaRPr lang="de-DE" sz="800" dirty="0"/>
            </a:p>
          </p:txBody>
        </p:sp>
        <p:sp>
          <p:nvSpPr>
            <p:cNvPr id="160" name="Abgerundetes Rechteck 159"/>
            <p:cNvSpPr/>
            <p:nvPr/>
          </p:nvSpPr>
          <p:spPr>
            <a:xfrm>
              <a:off x="5004048" y="2276872"/>
              <a:ext cx="1296144" cy="57606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800" dirty="0" err="1" smtClean="0"/>
                <a:t>Ressources</a:t>
              </a:r>
              <a:endParaRPr lang="de-DE" sz="800" dirty="0"/>
            </a:p>
          </p:txBody>
        </p:sp>
      </p:grpSp>
      <p:sp>
        <p:nvSpPr>
          <p:cNvPr id="180" name="Wolke 179"/>
          <p:cNvSpPr/>
          <p:nvPr/>
        </p:nvSpPr>
        <p:spPr>
          <a:xfrm>
            <a:off x="6660232" y="5589240"/>
            <a:ext cx="2160240" cy="1080120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www</a:t>
            </a:r>
            <a:endParaRPr lang="de-DE" dirty="0"/>
          </a:p>
        </p:txBody>
      </p:sp>
      <p:cxnSp>
        <p:nvCxnSpPr>
          <p:cNvPr id="184" name="Gewinkelte Verbindung 183"/>
          <p:cNvCxnSpPr>
            <a:stCxn id="154" idx="2"/>
            <a:endCxn id="75" idx="2"/>
          </p:cNvCxnSpPr>
          <p:nvPr/>
        </p:nvCxnSpPr>
        <p:spPr>
          <a:xfrm rot="5400000">
            <a:off x="6216516" y="3363406"/>
            <a:ext cx="1273779" cy="1737729"/>
          </a:xfrm>
          <a:prstGeom prst="bentConnector3">
            <a:avLst>
              <a:gd name="adj1" fmla="val 117947"/>
            </a:avLst>
          </a:prstGeom>
          <a:ln>
            <a:headEnd type="arrow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9" name="Gewinkelte Verbindung 188"/>
          <p:cNvCxnSpPr>
            <a:stCxn id="149" idx="2"/>
            <a:endCxn id="180" idx="0"/>
          </p:cNvCxnSpPr>
          <p:nvPr/>
        </p:nvCxnSpPr>
        <p:spPr>
          <a:xfrm rot="16200000" flipH="1">
            <a:off x="7382077" y="4692704"/>
            <a:ext cx="2533919" cy="339272"/>
          </a:xfrm>
          <a:prstGeom prst="bentConnector4">
            <a:avLst>
              <a:gd name="adj1" fmla="val 56705"/>
              <a:gd name="adj2" fmla="val 147081"/>
            </a:avLst>
          </a:prstGeom>
          <a:ln>
            <a:headEnd type="arrow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2" name="Gewinkelte Verbindung 191"/>
          <p:cNvCxnSpPr>
            <a:stCxn id="180" idx="2"/>
            <a:endCxn id="68" idx="2"/>
          </p:cNvCxnSpPr>
          <p:nvPr/>
        </p:nvCxnSpPr>
        <p:spPr>
          <a:xfrm rot="10800000">
            <a:off x="4616389" y="4869160"/>
            <a:ext cx="2050545" cy="1260140"/>
          </a:xfrm>
          <a:prstGeom prst="bentConnector2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4" name="Gruppieren 117"/>
          <p:cNvGrpSpPr/>
          <p:nvPr/>
        </p:nvGrpSpPr>
        <p:grpSpPr>
          <a:xfrm>
            <a:off x="323528" y="404664"/>
            <a:ext cx="2744688" cy="3162182"/>
            <a:chOff x="2328649" y="44624"/>
            <a:chExt cx="4187567" cy="4824536"/>
          </a:xfrm>
        </p:grpSpPr>
        <p:sp>
          <p:nvSpPr>
            <p:cNvPr id="69" name="Abgerundetes Rechteck 68"/>
            <p:cNvSpPr/>
            <p:nvPr/>
          </p:nvSpPr>
          <p:spPr>
            <a:xfrm>
              <a:off x="2328649" y="44624"/>
              <a:ext cx="4187567" cy="4824536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1000" dirty="0" err="1" smtClean="0"/>
                <a:t>WoT</a:t>
              </a:r>
              <a:r>
                <a:rPr lang="en-US" sz="1000" dirty="0" smtClean="0"/>
                <a:t>  </a:t>
              </a:r>
              <a:r>
                <a:rPr lang="en-US" sz="1000" dirty="0" err="1" smtClean="0"/>
                <a:t>Servient</a:t>
              </a:r>
              <a:endParaRPr lang="en-US" sz="1000" dirty="0"/>
            </a:p>
          </p:txBody>
        </p:sp>
        <p:sp>
          <p:nvSpPr>
            <p:cNvPr id="70" name="Vertikaler Bildlauf 69"/>
            <p:cNvSpPr/>
            <p:nvPr/>
          </p:nvSpPr>
          <p:spPr>
            <a:xfrm>
              <a:off x="2548374" y="980728"/>
              <a:ext cx="3679810" cy="432047"/>
            </a:xfrm>
            <a:prstGeom prst="verticalScroll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 smtClean="0"/>
                <a:t>Script</a:t>
              </a:r>
              <a:endParaRPr lang="de-DE" sz="1000" dirty="0"/>
            </a:p>
          </p:txBody>
        </p:sp>
        <p:sp>
          <p:nvSpPr>
            <p:cNvPr id="76" name="Abgerundetes Rechteck 75"/>
            <p:cNvSpPr/>
            <p:nvPr/>
          </p:nvSpPr>
          <p:spPr>
            <a:xfrm>
              <a:off x="4644008" y="3140968"/>
              <a:ext cx="1351384" cy="106335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 smtClean="0"/>
                <a:t>Web Protocol</a:t>
              </a:r>
            </a:p>
            <a:p>
              <a:pPr algn="ctr"/>
              <a:r>
                <a:rPr lang="de-DE" sz="1000" dirty="0" smtClean="0"/>
                <a:t>Client</a:t>
              </a:r>
              <a:endParaRPr lang="de-DE" sz="1000" dirty="0"/>
            </a:p>
          </p:txBody>
        </p:sp>
        <p:sp>
          <p:nvSpPr>
            <p:cNvPr id="79" name="Abgerundetes Rechteck 78"/>
            <p:cNvSpPr/>
            <p:nvPr/>
          </p:nvSpPr>
          <p:spPr>
            <a:xfrm>
              <a:off x="4796408" y="3293368"/>
              <a:ext cx="1351384" cy="106335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 smtClean="0"/>
                <a:t>Web Protocol</a:t>
              </a:r>
            </a:p>
            <a:p>
              <a:pPr algn="ctr"/>
              <a:r>
                <a:rPr lang="de-DE" sz="1000" dirty="0" smtClean="0"/>
                <a:t>Client</a:t>
              </a:r>
              <a:endParaRPr lang="de-DE" sz="1000" dirty="0"/>
            </a:p>
          </p:txBody>
        </p:sp>
        <p:sp>
          <p:nvSpPr>
            <p:cNvPr id="80" name="Abgerundetes Rechteck 79"/>
            <p:cNvSpPr/>
            <p:nvPr/>
          </p:nvSpPr>
          <p:spPr>
            <a:xfrm>
              <a:off x="4948808" y="3445768"/>
              <a:ext cx="1351384" cy="106335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 smtClean="0"/>
                <a:t>Web Protocol</a:t>
              </a:r>
            </a:p>
            <a:p>
              <a:pPr algn="ctr"/>
              <a:r>
                <a:rPr lang="de-DE" sz="1000" dirty="0" smtClean="0"/>
                <a:t>Client</a:t>
              </a:r>
              <a:endParaRPr lang="de-DE" sz="1000" dirty="0"/>
            </a:p>
          </p:txBody>
        </p:sp>
        <p:sp>
          <p:nvSpPr>
            <p:cNvPr id="81" name="Abgerundetes Rechteck 80"/>
            <p:cNvSpPr/>
            <p:nvPr/>
          </p:nvSpPr>
          <p:spPr>
            <a:xfrm>
              <a:off x="4796408" y="3293368"/>
              <a:ext cx="1351384" cy="106335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 smtClean="0"/>
                <a:t>Web Protocol</a:t>
              </a:r>
            </a:p>
            <a:p>
              <a:pPr algn="ctr"/>
              <a:r>
                <a:rPr lang="de-DE" sz="1000" dirty="0" smtClean="0"/>
                <a:t>Client</a:t>
              </a:r>
              <a:endParaRPr lang="de-DE" sz="1000" dirty="0"/>
            </a:p>
          </p:txBody>
        </p:sp>
        <p:sp>
          <p:nvSpPr>
            <p:cNvPr id="82" name="Abgerundetes Rechteck 81"/>
            <p:cNvSpPr/>
            <p:nvPr/>
          </p:nvSpPr>
          <p:spPr>
            <a:xfrm>
              <a:off x="4948808" y="3445768"/>
              <a:ext cx="1351384" cy="106335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 smtClean="0"/>
                <a:t>Web Protocol</a:t>
              </a:r>
            </a:p>
            <a:p>
              <a:pPr algn="ctr"/>
              <a:r>
                <a:rPr lang="de-DE" sz="1000" dirty="0" smtClean="0"/>
                <a:t>Server</a:t>
              </a:r>
              <a:endParaRPr lang="de-DE" sz="1000" dirty="0"/>
            </a:p>
          </p:txBody>
        </p:sp>
        <p:sp>
          <p:nvSpPr>
            <p:cNvPr id="83" name="Abgerundetes Rechteck 82"/>
            <p:cNvSpPr/>
            <p:nvPr/>
          </p:nvSpPr>
          <p:spPr>
            <a:xfrm>
              <a:off x="3275856" y="3140968"/>
              <a:ext cx="1351384" cy="106335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 smtClean="0"/>
                <a:t>Web Protocol</a:t>
              </a:r>
            </a:p>
            <a:p>
              <a:pPr algn="ctr"/>
              <a:r>
                <a:rPr lang="de-DE" sz="1000" dirty="0" smtClean="0"/>
                <a:t>Client</a:t>
              </a:r>
              <a:endParaRPr lang="de-DE" sz="1000" dirty="0"/>
            </a:p>
          </p:txBody>
        </p:sp>
        <p:sp>
          <p:nvSpPr>
            <p:cNvPr id="84" name="Abgerundetes Rechteck 83"/>
            <p:cNvSpPr/>
            <p:nvPr/>
          </p:nvSpPr>
          <p:spPr>
            <a:xfrm>
              <a:off x="3428256" y="3293368"/>
              <a:ext cx="1351384" cy="106335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 smtClean="0"/>
                <a:t>Web Protocol</a:t>
              </a:r>
            </a:p>
            <a:p>
              <a:pPr algn="ctr"/>
              <a:r>
                <a:rPr lang="de-DE" sz="1000" dirty="0" smtClean="0"/>
                <a:t>Client</a:t>
              </a:r>
              <a:endParaRPr lang="de-DE" sz="1000" dirty="0"/>
            </a:p>
          </p:txBody>
        </p:sp>
        <p:sp>
          <p:nvSpPr>
            <p:cNvPr id="85" name="Abgerundetes Rechteck 84"/>
            <p:cNvSpPr/>
            <p:nvPr/>
          </p:nvSpPr>
          <p:spPr>
            <a:xfrm>
              <a:off x="3580656" y="3445768"/>
              <a:ext cx="1351384" cy="106335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 smtClean="0"/>
                <a:t>Web Protocol</a:t>
              </a:r>
            </a:p>
            <a:p>
              <a:pPr algn="ctr"/>
              <a:r>
                <a:rPr lang="de-DE" sz="1000" dirty="0" smtClean="0"/>
                <a:t>Client</a:t>
              </a:r>
              <a:endParaRPr lang="de-DE" sz="1000" dirty="0"/>
            </a:p>
          </p:txBody>
        </p:sp>
        <p:sp>
          <p:nvSpPr>
            <p:cNvPr id="86" name="Abgerundetes Rechteck 85"/>
            <p:cNvSpPr/>
            <p:nvPr/>
          </p:nvSpPr>
          <p:spPr>
            <a:xfrm>
              <a:off x="3428256" y="3293368"/>
              <a:ext cx="1351384" cy="106335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 smtClean="0"/>
                <a:t>Web Protocol</a:t>
              </a:r>
            </a:p>
            <a:p>
              <a:pPr algn="ctr"/>
              <a:r>
                <a:rPr lang="de-DE" sz="1000" dirty="0" smtClean="0"/>
                <a:t>Client</a:t>
              </a:r>
              <a:endParaRPr lang="de-DE" sz="1000" dirty="0"/>
            </a:p>
          </p:txBody>
        </p:sp>
        <p:sp>
          <p:nvSpPr>
            <p:cNvPr id="87" name="Abgerundetes Rechteck 86"/>
            <p:cNvSpPr/>
            <p:nvPr/>
          </p:nvSpPr>
          <p:spPr>
            <a:xfrm>
              <a:off x="3580656" y="3445768"/>
              <a:ext cx="1351384" cy="106335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 smtClean="0"/>
                <a:t>Web Protocol</a:t>
              </a:r>
            </a:p>
            <a:p>
              <a:pPr algn="ctr"/>
              <a:r>
                <a:rPr lang="de-DE" sz="1000" dirty="0" smtClean="0"/>
                <a:t>Client</a:t>
              </a:r>
              <a:endParaRPr lang="de-DE" sz="1000" dirty="0"/>
            </a:p>
          </p:txBody>
        </p:sp>
        <p:sp>
          <p:nvSpPr>
            <p:cNvPr id="88" name="Abgerundetes Rechteck 87"/>
            <p:cNvSpPr/>
            <p:nvPr/>
          </p:nvSpPr>
          <p:spPr>
            <a:xfrm>
              <a:off x="3347864" y="2564904"/>
              <a:ext cx="2664296" cy="57606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 smtClean="0"/>
                <a:t>Protocol</a:t>
              </a:r>
              <a:br>
                <a:rPr lang="de-DE" sz="1000" dirty="0" smtClean="0"/>
              </a:br>
              <a:r>
                <a:rPr lang="de-DE" sz="1000" dirty="0" smtClean="0"/>
                <a:t>Mapping</a:t>
              </a:r>
              <a:endParaRPr lang="de-DE" sz="1000" dirty="0"/>
            </a:p>
          </p:txBody>
        </p:sp>
        <p:sp>
          <p:nvSpPr>
            <p:cNvPr id="89" name="Abgerundetes Rechteck 88"/>
            <p:cNvSpPr/>
            <p:nvPr/>
          </p:nvSpPr>
          <p:spPr>
            <a:xfrm>
              <a:off x="3500264" y="2717304"/>
              <a:ext cx="2664296" cy="57606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 smtClean="0"/>
                <a:t>Protocol</a:t>
              </a:r>
              <a:br>
                <a:rPr lang="de-DE" sz="1000" dirty="0" smtClean="0"/>
              </a:br>
              <a:r>
                <a:rPr lang="de-DE" sz="1000" dirty="0" smtClean="0"/>
                <a:t>Mapping</a:t>
              </a:r>
              <a:endParaRPr lang="de-DE" sz="1000" dirty="0"/>
            </a:p>
          </p:txBody>
        </p:sp>
        <p:sp>
          <p:nvSpPr>
            <p:cNvPr id="90" name="Abgerundetes Rechteck 89"/>
            <p:cNvSpPr/>
            <p:nvPr/>
          </p:nvSpPr>
          <p:spPr>
            <a:xfrm>
              <a:off x="3652664" y="2869704"/>
              <a:ext cx="2664296" cy="57606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 smtClean="0"/>
                <a:t>Protocol</a:t>
              </a:r>
              <a:br>
                <a:rPr lang="de-DE" sz="1000" dirty="0" smtClean="0"/>
              </a:br>
              <a:r>
                <a:rPr lang="de-DE" sz="1000" dirty="0" smtClean="0"/>
                <a:t>Mapping</a:t>
              </a:r>
              <a:endParaRPr lang="de-DE" sz="1000" dirty="0"/>
            </a:p>
          </p:txBody>
        </p:sp>
        <p:sp>
          <p:nvSpPr>
            <p:cNvPr id="91" name="Abgerundetes Rechteck 90"/>
            <p:cNvSpPr/>
            <p:nvPr/>
          </p:nvSpPr>
          <p:spPr>
            <a:xfrm>
              <a:off x="2438512" y="2276872"/>
              <a:ext cx="2565537" cy="57606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 smtClean="0"/>
                <a:t>Client</a:t>
              </a:r>
              <a:br>
                <a:rPr lang="de-DE" sz="1000" dirty="0" smtClean="0"/>
              </a:br>
              <a:r>
                <a:rPr lang="de-DE" sz="1000" dirty="0" smtClean="0"/>
                <a:t>Script-API</a:t>
              </a:r>
              <a:endParaRPr lang="de-DE" sz="1000" dirty="0"/>
            </a:p>
          </p:txBody>
        </p:sp>
        <p:sp>
          <p:nvSpPr>
            <p:cNvPr id="92" name="Abgerundetes Rechteck 91"/>
            <p:cNvSpPr/>
            <p:nvPr/>
          </p:nvSpPr>
          <p:spPr>
            <a:xfrm>
              <a:off x="5004048" y="1700808"/>
              <a:ext cx="1296144" cy="57606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 smtClean="0"/>
                <a:t>Server</a:t>
              </a:r>
              <a:br>
                <a:rPr lang="de-DE" sz="1000" dirty="0" smtClean="0"/>
              </a:br>
              <a:r>
                <a:rPr lang="de-DE" sz="1000" dirty="0" smtClean="0"/>
                <a:t>Script-API</a:t>
              </a:r>
              <a:endParaRPr lang="de-DE" sz="1000" dirty="0"/>
            </a:p>
          </p:txBody>
        </p:sp>
        <p:sp>
          <p:nvSpPr>
            <p:cNvPr id="93" name="Abgerundetes Rechteck 92"/>
            <p:cNvSpPr/>
            <p:nvPr/>
          </p:nvSpPr>
          <p:spPr>
            <a:xfrm>
              <a:off x="5004048" y="2276872"/>
              <a:ext cx="1296144" cy="57606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 err="1" smtClean="0"/>
                <a:t>Ressources</a:t>
              </a:r>
              <a:endParaRPr lang="de-DE" sz="1000" dirty="0"/>
            </a:p>
          </p:txBody>
        </p:sp>
      </p:grpSp>
      <p:sp>
        <p:nvSpPr>
          <p:cNvPr id="94" name="Abgerundetes Rechteck 93"/>
          <p:cNvSpPr/>
          <p:nvPr/>
        </p:nvSpPr>
        <p:spPr>
          <a:xfrm>
            <a:off x="323528" y="5877272"/>
            <a:ext cx="1872208" cy="40466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 smtClean="0"/>
              <a:t>Legacy Dev</a:t>
            </a:r>
            <a:endParaRPr lang="en-US" dirty="0"/>
          </a:p>
        </p:txBody>
      </p:sp>
      <p:sp>
        <p:nvSpPr>
          <p:cNvPr id="95" name="Abgerundetes Rechteck 94"/>
          <p:cNvSpPr/>
          <p:nvPr/>
        </p:nvSpPr>
        <p:spPr>
          <a:xfrm>
            <a:off x="611560" y="5517232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Legacy </a:t>
            </a:r>
            <a:r>
              <a:rPr lang="de-DE" dirty="0" err="1" smtClean="0"/>
              <a:t>Comm</a:t>
            </a:r>
            <a:endParaRPr lang="de-DE" dirty="0"/>
          </a:p>
        </p:txBody>
      </p:sp>
      <p:cxnSp>
        <p:nvCxnSpPr>
          <p:cNvPr id="96" name="Gewinkelte Verbindung 13"/>
          <p:cNvCxnSpPr>
            <a:stCxn id="95" idx="0"/>
            <a:endCxn id="98" idx="2"/>
          </p:cNvCxnSpPr>
          <p:nvPr/>
        </p:nvCxnSpPr>
        <p:spPr>
          <a:xfrm rot="16200000" flipV="1">
            <a:off x="-102198" y="4155401"/>
            <a:ext cx="2232248" cy="491413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feld 96"/>
          <p:cNvSpPr txBox="1"/>
          <p:nvPr/>
        </p:nvSpPr>
        <p:spPr>
          <a:xfrm>
            <a:off x="1259632" y="4725144"/>
            <a:ext cx="1652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Legacy Protocol</a:t>
            </a:r>
            <a:endParaRPr lang="de-DE" dirty="0"/>
          </a:p>
        </p:txBody>
      </p:sp>
      <p:sp>
        <p:nvSpPr>
          <p:cNvPr id="98" name="Abgerundetes Rechteck 97"/>
          <p:cNvSpPr/>
          <p:nvPr/>
        </p:nvSpPr>
        <p:spPr>
          <a:xfrm>
            <a:off x="395536" y="2276872"/>
            <a:ext cx="745365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Adapter</a:t>
            </a:r>
            <a:endParaRPr lang="de-DE" sz="1000" dirty="0"/>
          </a:p>
        </p:txBody>
      </p:sp>
      <p:cxnSp>
        <p:nvCxnSpPr>
          <p:cNvPr id="181" name="Gewinkelte Verbindung 180"/>
          <p:cNvCxnSpPr>
            <a:stCxn id="82" idx="2"/>
            <a:endCxn id="67" idx="1"/>
          </p:cNvCxnSpPr>
          <p:nvPr/>
        </p:nvCxnSpPr>
        <p:spPr>
          <a:xfrm rot="16200000" flipH="1">
            <a:off x="2708913" y="3105701"/>
            <a:ext cx="854222" cy="1304544"/>
          </a:xfrm>
          <a:prstGeom prst="bentConnector2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cases</a:t>
            </a:r>
            <a:r>
              <a:rPr lang="de-DE" dirty="0" smtClean="0"/>
              <a:t> in a web of </a:t>
            </a:r>
            <a:r>
              <a:rPr lang="de-DE" dirty="0" err="1" smtClean="0"/>
              <a:t>things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case</a:t>
            </a:r>
            <a:r>
              <a:rPr lang="de-DE" dirty="0" smtClean="0"/>
              <a:t> </a:t>
            </a:r>
            <a:r>
              <a:rPr lang="de-DE" dirty="0" err="1" smtClean="0"/>
              <a:t>document</a:t>
            </a:r>
            <a:endParaRPr lang="de-DE" dirty="0"/>
          </a:p>
        </p:txBody>
      </p:sp>
      <p:pic>
        <p:nvPicPr>
          <p:cNvPr id="5" name="Picture 2" descr="C:\Users\mchn1210\Pictures\clipart\lego-clip-art-legos-hi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004812" y="2194741"/>
            <a:ext cx="897890" cy="535820"/>
          </a:xfrm>
          <a:prstGeom prst="rect">
            <a:avLst/>
          </a:prstGeom>
          <a:noFill/>
        </p:spPr>
      </p:pic>
      <p:pic>
        <p:nvPicPr>
          <p:cNvPr id="6" name="Picture 3" descr="C:\Users\mchn1210\Pictures\clipart\gear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flipH="1">
            <a:off x="7525064" y="3865189"/>
            <a:ext cx="639446" cy="63944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7" name="Picture 2" descr="Web of Things domains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71083" y="3629243"/>
            <a:ext cx="1552757" cy="1285336"/>
          </a:xfrm>
          <a:prstGeom prst="rect">
            <a:avLst/>
          </a:prstGeom>
          <a:noFill/>
        </p:spPr>
      </p:pic>
      <p:pic>
        <p:nvPicPr>
          <p:cNvPr id="8" name="Picture 2" descr="http://ec.l.thumbs.canstockphoto.com/canstock6242118.jpg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3999" y="3102323"/>
            <a:ext cx="914149" cy="713036"/>
          </a:xfrm>
          <a:prstGeom prst="rect">
            <a:avLst/>
          </a:prstGeom>
          <a:noFill/>
        </p:spPr>
      </p:pic>
      <p:sp>
        <p:nvSpPr>
          <p:cNvPr id="9" name="Abgerundetes Rechteck 8"/>
          <p:cNvSpPr/>
          <p:nvPr/>
        </p:nvSpPr>
        <p:spPr bwMode="auto">
          <a:xfrm>
            <a:off x="428880" y="3102323"/>
            <a:ext cx="1800156" cy="1812256"/>
          </a:xfrm>
          <a:prstGeom prst="roundRect">
            <a:avLst/>
          </a:prstGeom>
          <a:noFill/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44018" tIns="72009" rIns="72009" bIns="72009" rtlCol="0" anchor="ctr">
            <a:no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de-DE" sz="1400" dirty="0" err="1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feld 9"/>
          <p:cNvSpPr txBox="1"/>
          <p:nvPr/>
        </p:nvSpPr>
        <p:spPr bwMode="gray">
          <a:xfrm>
            <a:off x="835296" y="2821595"/>
            <a:ext cx="94897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rtlCol="0" anchor="t">
            <a:spAutoFit/>
          </a:bodyPr>
          <a:lstStyle/>
          <a:p>
            <a:pPr marL="171450" algn="ctr">
              <a:lnSpc>
                <a:spcPct val="100000"/>
              </a:lnSpc>
              <a:buClr>
                <a:srgbClr val="879BAA"/>
              </a:buClr>
            </a:pPr>
            <a:r>
              <a:rPr lang="de-DE" sz="1400" b="1" dirty="0" err="1" smtClean="0">
                <a:solidFill>
                  <a:srgbClr val="000000"/>
                </a:solidFill>
                <a:cs typeface="Arial" charset="0"/>
              </a:rPr>
              <a:t>Use</a:t>
            </a:r>
            <a:r>
              <a:rPr lang="de-DE" sz="1400" b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sz="1400" b="1" dirty="0" err="1" smtClean="0">
                <a:solidFill>
                  <a:srgbClr val="000000"/>
                </a:solidFill>
                <a:cs typeface="Arial" charset="0"/>
              </a:rPr>
              <a:t>case</a:t>
            </a:r>
            <a:endParaRPr lang="de-DE" sz="1400" b="1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feld 10"/>
          <p:cNvSpPr txBox="1"/>
          <p:nvPr/>
        </p:nvSpPr>
        <p:spPr bwMode="gray">
          <a:xfrm>
            <a:off x="3812822" y="1896062"/>
            <a:ext cx="140423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rtlCol="0" anchor="t">
            <a:spAutoFit/>
          </a:bodyPr>
          <a:lstStyle/>
          <a:p>
            <a:pPr marL="171450" algn="ctr">
              <a:lnSpc>
                <a:spcPct val="100000"/>
              </a:lnSpc>
              <a:buClr>
                <a:srgbClr val="879BAA"/>
              </a:buClr>
            </a:pPr>
            <a:r>
              <a:rPr lang="de-DE" sz="1400" b="1" dirty="0" err="1" smtClean="0">
                <a:solidFill>
                  <a:srgbClr val="000000"/>
                </a:solidFill>
                <a:cs typeface="Arial" charset="0"/>
              </a:rPr>
              <a:t>Building</a:t>
            </a:r>
            <a:r>
              <a:rPr lang="de-DE" sz="1400" b="1" dirty="0" smtClean="0">
                <a:solidFill>
                  <a:srgbClr val="000000"/>
                </a:solidFill>
                <a:cs typeface="Arial" charset="0"/>
              </a:rPr>
              <a:t> block</a:t>
            </a:r>
          </a:p>
        </p:txBody>
      </p:sp>
      <p:sp>
        <p:nvSpPr>
          <p:cNvPr id="12" name="Textfeld 11"/>
          <p:cNvSpPr txBox="1"/>
          <p:nvPr/>
        </p:nvSpPr>
        <p:spPr bwMode="gray">
          <a:xfrm>
            <a:off x="7314038" y="3344012"/>
            <a:ext cx="116166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rtlCol="0" anchor="t">
            <a:spAutoFit/>
          </a:bodyPr>
          <a:lstStyle/>
          <a:p>
            <a:pPr marL="171450" algn="ctr">
              <a:lnSpc>
                <a:spcPct val="100000"/>
              </a:lnSpc>
              <a:buClr>
                <a:srgbClr val="879BAA"/>
              </a:buClr>
            </a:pPr>
            <a:r>
              <a:rPr lang="de-DE" sz="1400" b="1" dirty="0" smtClean="0">
                <a:solidFill>
                  <a:srgbClr val="000000"/>
                </a:solidFill>
                <a:cs typeface="Arial" charset="0"/>
              </a:rPr>
              <a:t>Technology</a:t>
            </a:r>
            <a:r>
              <a:rPr lang="de-DE" b="1" dirty="0" smtClean="0">
                <a:solidFill>
                  <a:srgbClr val="000000"/>
                </a:solidFill>
                <a:cs typeface="Arial" charset="0"/>
              </a:rPr>
              <a:t/>
            </a:r>
            <a:br>
              <a:rPr lang="de-DE" b="1" dirty="0" smtClean="0">
                <a:solidFill>
                  <a:srgbClr val="000000"/>
                </a:solidFill>
                <a:cs typeface="Arial" charset="0"/>
              </a:rPr>
            </a:br>
            <a:r>
              <a:rPr lang="de-DE" sz="1400" b="1" dirty="0" smtClean="0">
                <a:solidFill>
                  <a:srgbClr val="000000"/>
                </a:solidFill>
                <a:cs typeface="Arial" charset="0"/>
              </a:rPr>
              <a:t>pick</a:t>
            </a:r>
          </a:p>
        </p:txBody>
      </p:sp>
      <p:sp>
        <p:nvSpPr>
          <p:cNvPr id="13" name="Textfeld 12"/>
          <p:cNvSpPr txBox="1"/>
          <p:nvPr/>
        </p:nvSpPr>
        <p:spPr bwMode="gray">
          <a:xfrm>
            <a:off x="3803060" y="5122259"/>
            <a:ext cx="187070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rtlCol="0" anchor="t">
            <a:spAutoFit/>
          </a:bodyPr>
          <a:lstStyle/>
          <a:p>
            <a:pPr marL="171450" algn="ctr">
              <a:lnSpc>
                <a:spcPct val="100000"/>
              </a:lnSpc>
              <a:buClr>
                <a:srgbClr val="879BAA"/>
              </a:buClr>
            </a:pPr>
            <a:r>
              <a:rPr lang="de-DE" sz="1400" b="1" dirty="0" smtClean="0">
                <a:solidFill>
                  <a:srgbClr val="000000"/>
                </a:solidFill>
                <a:cs typeface="Arial" charset="0"/>
              </a:rPr>
              <a:t>Non-</a:t>
            </a:r>
            <a:r>
              <a:rPr lang="de-DE" sz="1400" b="1" dirty="0" err="1" smtClean="0">
                <a:solidFill>
                  <a:srgbClr val="000000"/>
                </a:solidFill>
                <a:cs typeface="Arial" charset="0"/>
              </a:rPr>
              <a:t>Functional</a:t>
            </a:r>
            <a:r>
              <a:rPr lang="de-DE" sz="1400" b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sz="1400" b="1" dirty="0" err="1" smtClean="0">
                <a:solidFill>
                  <a:srgbClr val="000000"/>
                </a:solidFill>
                <a:cs typeface="Arial" charset="0"/>
              </a:rPr>
              <a:t>Req</a:t>
            </a:r>
            <a:endParaRPr lang="de-DE" sz="1400" b="1" dirty="0" smtClean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14" name="Gerade Verbindung mit Pfeil 13"/>
          <p:cNvCxnSpPr/>
          <p:nvPr/>
        </p:nvCxnSpPr>
        <p:spPr bwMode="auto">
          <a:xfrm flipV="1">
            <a:off x="2459002" y="2781135"/>
            <a:ext cx="1497258" cy="88300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 bwMode="auto">
          <a:xfrm>
            <a:off x="2459002" y="4337331"/>
            <a:ext cx="1497258" cy="133518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 bwMode="auto">
          <a:xfrm flipH="1" flipV="1">
            <a:off x="5062332" y="2629912"/>
            <a:ext cx="2139581" cy="157794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 bwMode="gray">
          <a:xfrm>
            <a:off x="2204760" y="2515117"/>
            <a:ext cx="111889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rtlCol="0" anchor="t">
            <a:spAutoFit/>
          </a:bodyPr>
          <a:lstStyle/>
          <a:p>
            <a:pPr marL="171450" algn="ctr">
              <a:lnSpc>
                <a:spcPct val="100000"/>
              </a:lnSpc>
              <a:buClr>
                <a:srgbClr val="879BAA"/>
              </a:buClr>
            </a:pPr>
            <a:r>
              <a:rPr lang="de-DE" dirty="0" smtClean="0">
                <a:solidFill>
                  <a:srgbClr val="000000"/>
                </a:solidFill>
                <a:cs typeface="Arial" charset="0"/>
              </a:rPr>
              <a:t>Needs</a:t>
            </a:r>
            <a:br>
              <a:rPr lang="de-DE" dirty="0" smtClean="0">
                <a:solidFill>
                  <a:srgbClr val="000000"/>
                </a:solidFill>
                <a:cs typeface="Arial" charset="0"/>
              </a:rPr>
            </a:br>
            <a:r>
              <a:rPr lang="de-DE" dirty="0" err="1" smtClean="0">
                <a:solidFill>
                  <a:srgbClr val="000000"/>
                </a:solidFill>
                <a:cs typeface="Arial" charset="0"/>
              </a:rPr>
              <a:t>functionality</a:t>
            </a:r>
            <a:endParaRPr lang="de-DE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8" name="Textfeld 17"/>
          <p:cNvSpPr txBox="1"/>
          <p:nvPr/>
        </p:nvSpPr>
        <p:spPr bwMode="gray">
          <a:xfrm>
            <a:off x="5941931" y="2629912"/>
            <a:ext cx="111889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rtlCol="0" anchor="t">
            <a:spAutoFit/>
          </a:bodyPr>
          <a:lstStyle/>
          <a:p>
            <a:pPr marL="171450" algn="ctr">
              <a:lnSpc>
                <a:spcPct val="100000"/>
              </a:lnSpc>
              <a:buClr>
                <a:srgbClr val="879BAA"/>
              </a:buClr>
            </a:pPr>
            <a:r>
              <a:rPr lang="de-DE" dirty="0" err="1" smtClean="0">
                <a:solidFill>
                  <a:srgbClr val="000000"/>
                </a:solidFill>
                <a:cs typeface="Arial" charset="0"/>
              </a:rPr>
              <a:t>provides</a:t>
            </a:r>
            <a:r>
              <a:rPr lang="de-DE" dirty="0" smtClean="0">
                <a:solidFill>
                  <a:srgbClr val="000000"/>
                </a:solidFill>
                <a:cs typeface="Arial" charset="0"/>
              </a:rPr>
              <a:t/>
            </a:r>
            <a:br>
              <a:rPr lang="de-DE" dirty="0" smtClean="0">
                <a:solidFill>
                  <a:srgbClr val="000000"/>
                </a:solidFill>
                <a:cs typeface="Arial" charset="0"/>
              </a:rPr>
            </a:br>
            <a:r>
              <a:rPr lang="de-DE" dirty="0" err="1" smtClean="0">
                <a:solidFill>
                  <a:srgbClr val="000000"/>
                </a:solidFill>
                <a:cs typeface="Arial" charset="0"/>
              </a:rPr>
              <a:t>functionality</a:t>
            </a:r>
            <a:endParaRPr lang="de-DE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" name="Textfeld 18"/>
          <p:cNvSpPr txBox="1"/>
          <p:nvPr/>
        </p:nvSpPr>
        <p:spPr bwMode="gray">
          <a:xfrm>
            <a:off x="2204760" y="5349352"/>
            <a:ext cx="12872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rtlCol="0" anchor="t">
            <a:spAutoFit/>
          </a:bodyPr>
          <a:lstStyle/>
          <a:p>
            <a:pPr marL="171450" algn="ctr">
              <a:lnSpc>
                <a:spcPct val="100000"/>
              </a:lnSpc>
              <a:buClr>
                <a:srgbClr val="879BAA"/>
              </a:buClr>
            </a:pPr>
            <a:r>
              <a:rPr lang="de-DE" dirty="0" smtClean="0">
                <a:solidFill>
                  <a:srgbClr val="000000"/>
                </a:solidFill>
                <a:cs typeface="Arial" charset="0"/>
              </a:rPr>
              <a:t>Is </a:t>
            </a:r>
            <a:r>
              <a:rPr lang="de-DE" dirty="0" err="1" smtClean="0">
                <a:solidFill>
                  <a:srgbClr val="000000"/>
                </a:solidFill>
                <a:cs typeface="Arial" charset="0"/>
              </a:rPr>
              <a:t>constrained</a:t>
            </a:r>
            <a:endParaRPr lang="de-DE" dirty="0" smtClean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20" name="Gerade Verbindung mit Pfeil 19"/>
          <p:cNvCxnSpPr/>
          <p:nvPr/>
        </p:nvCxnSpPr>
        <p:spPr bwMode="auto">
          <a:xfrm flipV="1">
            <a:off x="5472017" y="4504635"/>
            <a:ext cx="1858344" cy="1167882"/>
          </a:xfrm>
          <a:prstGeom prst="straightConnector1">
            <a:avLst/>
          </a:prstGeom>
          <a:ln>
            <a:prstDash val="dash"/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 bwMode="gray">
          <a:xfrm>
            <a:off x="6142306" y="5394030"/>
            <a:ext cx="13865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rtlCol="0" anchor="t">
            <a:spAutoFit/>
          </a:bodyPr>
          <a:lstStyle/>
          <a:p>
            <a:pPr marL="171450" algn="ctr">
              <a:lnSpc>
                <a:spcPct val="100000"/>
              </a:lnSpc>
              <a:buClr>
                <a:srgbClr val="879BAA"/>
              </a:buClr>
            </a:pPr>
            <a:r>
              <a:rPr lang="de-DE" dirty="0" err="1" smtClean="0">
                <a:solidFill>
                  <a:srgbClr val="000000"/>
                </a:solidFill>
                <a:cs typeface="Arial" charset="0"/>
              </a:rPr>
              <a:t>provides</a:t>
            </a:r>
            <a:r>
              <a:rPr lang="de-DE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dirty="0" err="1" smtClean="0">
                <a:solidFill>
                  <a:srgbClr val="000000"/>
                </a:solidFill>
                <a:cs typeface="Arial" charset="0"/>
              </a:rPr>
              <a:t>metric</a:t>
            </a:r>
            <a:r>
              <a:rPr lang="de-DE" dirty="0" smtClean="0">
                <a:solidFill>
                  <a:srgbClr val="000000"/>
                </a:solidFill>
                <a:cs typeface="Arial" charset="0"/>
              </a:rPr>
              <a:t/>
            </a:r>
            <a:br>
              <a:rPr lang="de-DE" dirty="0" smtClean="0">
                <a:solidFill>
                  <a:srgbClr val="000000"/>
                </a:solidFill>
                <a:cs typeface="Arial" charset="0"/>
              </a:rPr>
            </a:br>
            <a:r>
              <a:rPr lang="de-DE" dirty="0" err="1" smtClean="0">
                <a:solidFill>
                  <a:srgbClr val="000000"/>
                </a:solidFill>
                <a:cs typeface="Arial" charset="0"/>
              </a:rPr>
              <a:t>for</a:t>
            </a:r>
            <a:r>
              <a:rPr lang="de-DE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dirty="0" err="1" smtClean="0">
                <a:solidFill>
                  <a:srgbClr val="000000"/>
                </a:solidFill>
                <a:cs typeface="Arial" charset="0"/>
              </a:rPr>
              <a:t>selection</a:t>
            </a:r>
            <a:endParaRPr lang="de-DE" dirty="0" smtClean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22" name="Picture 2" descr="D:\Standards\w3c\F2F Munich\Equalizer-128.pn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4066525" y="5122259"/>
            <a:ext cx="1219200" cy="1219200"/>
          </a:xfrm>
          <a:prstGeom prst="rect">
            <a:avLst/>
          </a:prstGeom>
          <a:noFill/>
        </p:spPr>
      </p:pic>
      <p:sp>
        <p:nvSpPr>
          <p:cNvPr id="23" name="Rechteck 22"/>
          <p:cNvSpPr/>
          <p:nvPr/>
        </p:nvSpPr>
        <p:spPr>
          <a:xfrm>
            <a:off x="1979712" y="1268760"/>
            <a:ext cx="5742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err="1" smtClean="0"/>
              <a:t>Document</a:t>
            </a:r>
            <a:r>
              <a:rPr lang="de-DE" dirty="0" smtClean="0"/>
              <a:t>: </a:t>
            </a:r>
            <a:r>
              <a:rPr lang="de-DE" dirty="0" smtClean="0">
                <a:hlinkClick r:id="rId7"/>
              </a:rPr>
              <a:t>http://w3c.github.io/wot/wot-ucr.html</a:t>
            </a:r>
            <a:endParaRPr lang="de-DE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Abstract Thing Model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Thing model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Properties </a:t>
            </a:r>
          </a:p>
          <a:p>
            <a:pPr lvl="1"/>
            <a:r>
              <a:rPr lang="en-US" smtClean="0"/>
              <a:t>Static or dynamic properties of the Thing</a:t>
            </a:r>
          </a:p>
          <a:p>
            <a:r>
              <a:rPr lang="en-US" smtClean="0"/>
              <a:t>Actions</a:t>
            </a:r>
          </a:p>
          <a:p>
            <a:pPr lvl="1"/>
            <a:r>
              <a:rPr lang="en-US" smtClean="0"/>
              <a:t>Invocable actions on a thing</a:t>
            </a:r>
          </a:p>
          <a:p>
            <a:pPr lvl="1"/>
            <a:r>
              <a:rPr lang="en-US" smtClean="0"/>
              <a:t>May or may not result in state change</a:t>
            </a:r>
          </a:p>
          <a:p>
            <a:r>
              <a:rPr lang="en-US" smtClean="0"/>
              <a:t>Subscriptions/Event Sources</a:t>
            </a:r>
          </a:p>
          <a:p>
            <a:pPr lvl="1"/>
            <a:r>
              <a:rPr lang="en-US" smtClean="0"/>
              <a:t>Intention to be notified on a certain condition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Subscription</a:t>
            </a:r>
            <a:r>
              <a:rPr lang="de-DE" dirty="0" smtClean="0"/>
              <a:t> </a:t>
            </a:r>
            <a:r>
              <a:rPr lang="de-DE" dirty="0" err="1" smtClean="0"/>
              <a:t>resource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 smtClean="0"/>
              <a:t>Disucussion</a:t>
            </a:r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391</Words>
  <Application>Microsoft Office PowerPoint</Application>
  <PresentationFormat>Bildschirmpräsentation (4:3)</PresentationFormat>
  <Paragraphs>181</Paragraphs>
  <Slides>14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Larissa-Design</vt:lpstr>
      <vt:lpstr>Joint meeting  IRTF T2T RG &amp; W3C WoT IG</vt:lpstr>
      <vt:lpstr>Current topics of TF-AP</vt:lpstr>
      <vt:lpstr>Architecture Model</vt:lpstr>
      <vt:lpstr>Folie 4</vt:lpstr>
      <vt:lpstr>Use cases in a web of things</vt:lpstr>
      <vt:lpstr>Use case document</vt:lpstr>
      <vt:lpstr>Abstract Thing Model</vt:lpstr>
      <vt:lpstr>Web Thing model</vt:lpstr>
      <vt:lpstr>Subscription resource</vt:lpstr>
      <vt:lpstr>Problem statement</vt:lpstr>
      <vt:lpstr>Solution sketch</vt:lpstr>
      <vt:lpstr>Dataflow</vt:lpstr>
      <vt:lpstr>Backup</vt:lpstr>
      <vt:lpstr>Use case document - contributing</vt:lpstr>
    </vt:vector>
  </TitlesOfParts>
  <Company>Siemens 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Subscription resource</dc:title>
  <dc:creator>Johannes Hund</dc:creator>
  <cp:lastModifiedBy>Johannes Hund</cp:lastModifiedBy>
  <cp:revision>53</cp:revision>
  <dcterms:created xsi:type="dcterms:W3CDTF">2015-06-17T11:17:56Z</dcterms:created>
  <dcterms:modified xsi:type="dcterms:W3CDTF">2015-07-14T15:54:29Z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-1583913052</vt:i4>
  </property>
  <property fmtid="{D5CDD505-2E9C-101B-9397-08002B2CF9AE}" pid="3" name="_NewReviewCycle">
    <vt:lpwstr/>
  </property>
  <property fmtid="{D5CDD505-2E9C-101B-9397-08002B2CF9AE}" pid="4" name="_EmailSubject">
    <vt:lpwstr>[TF-AP] report of TF-AP discussions / consensus points and last TF call (15.07)</vt:lpwstr>
  </property>
  <property fmtid="{D5CDD505-2E9C-101B-9397-08002B2CF9AE}" pid="5" name="_AuthorEmail">
    <vt:lpwstr>johannes.hund@siemens.com</vt:lpwstr>
  </property>
  <property fmtid="{D5CDD505-2E9C-101B-9397-08002B2CF9AE}" pid="6" name="_AuthorEmailDisplayName">
    <vt:lpwstr>Hund, Johannes</vt:lpwstr>
  </property>
</Properties>
</file>