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3" r:id="rId1"/>
  </p:sldMasterIdLst>
  <p:notesMasterIdLst>
    <p:notesMasterId r:id="rId13"/>
  </p:notesMasterIdLst>
  <p:handoutMasterIdLst>
    <p:handoutMasterId r:id="rId14"/>
  </p:handoutMasterIdLst>
  <p:sldIdLst>
    <p:sldId id="275" r:id="rId2"/>
    <p:sldId id="297" r:id="rId3"/>
    <p:sldId id="296" r:id="rId4"/>
    <p:sldId id="298" r:id="rId5"/>
    <p:sldId id="299" r:id="rId6"/>
    <p:sldId id="300" r:id="rId7"/>
    <p:sldId id="301" r:id="rId8"/>
    <p:sldId id="302" r:id="rId9"/>
    <p:sldId id="303" r:id="rId10"/>
    <p:sldId id="295" r:id="rId11"/>
    <p:sldId id="294" r:id="rId12"/>
  </p:sldIdLst>
  <p:sldSz cx="9144000" cy="6858000" type="screen4x3"/>
  <p:notesSz cx="6669088" cy="9926638"/>
  <p:defaultTextStyle>
    <a:defPPr>
      <a:defRPr lang="fr-FR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  <a:srgbClr val="FF9900"/>
    <a:srgbClr val="996600"/>
    <a:srgbClr val="0099CC"/>
    <a:srgbClr val="0066CC"/>
    <a:srgbClr val="CC9900"/>
    <a:srgbClr val="99CC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32" autoAdjust="0"/>
    <p:restoredTop sz="94709" autoAdjust="0"/>
  </p:normalViewPr>
  <p:slideViewPr>
    <p:cSldViewPr>
      <p:cViewPr varScale="1">
        <p:scale>
          <a:sx n="70" d="100"/>
          <a:sy n="70" d="100"/>
        </p:scale>
        <p:origin x="132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3204" y="-84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5" tIns="45363" rIns="90725" bIns="45363" numCol="1" anchor="t" anchorCtr="0" compatLnSpc="1">
            <a:prstTxWarp prst="textNoShape">
              <a:avLst/>
            </a:prstTxWarp>
          </a:bodyPr>
          <a:lstStyle>
            <a:lvl1pPr algn="l" defTabSz="907391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5" tIns="45363" rIns="90725" bIns="45363" numCol="1" anchor="t" anchorCtr="0" compatLnSpc="1">
            <a:prstTxWarp prst="textNoShape">
              <a:avLst/>
            </a:prstTxWarp>
          </a:bodyPr>
          <a:lstStyle>
            <a:lvl1pPr algn="r" defTabSz="907391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8908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5" tIns="45363" rIns="90725" bIns="45363" numCol="1" anchor="b" anchorCtr="0" compatLnSpc="1">
            <a:prstTxWarp prst="textNoShape">
              <a:avLst/>
            </a:prstTxWarp>
          </a:bodyPr>
          <a:lstStyle>
            <a:lvl1pPr algn="l" defTabSz="907391">
              <a:defRPr sz="800">
                <a:latin typeface="Arial" charset="0"/>
              </a:defRPr>
            </a:lvl1pPr>
          </a:lstStyle>
          <a:p>
            <a:pPr>
              <a:defRPr/>
            </a:pPr>
            <a:r>
              <a:rPr lang="fr-FR"/>
              <a:t>EURECOM - BP 193 - F-06904 Sophia Antipolis cedex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281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5" tIns="45363" rIns="90725" bIns="45363" numCol="1" anchor="b" anchorCtr="0" compatLnSpc="1">
            <a:prstTxWarp prst="textNoShape">
              <a:avLst/>
            </a:prstTxWarp>
          </a:bodyPr>
          <a:lstStyle>
            <a:lvl1pPr algn="r" defTabSz="907391">
              <a:defRPr sz="1100">
                <a:latin typeface="Arial" charset="0"/>
              </a:defRPr>
            </a:lvl1pPr>
          </a:lstStyle>
          <a:p>
            <a:pPr>
              <a:defRPr/>
            </a:pPr>
            <a:fld id="{F5391D4C-11E4-47AA-BFF6-0711272A5DA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831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5" tIns="45363" rIns="90725" bIns="45363" numCol="1" anchor="t" anchorCtr="0" compatLnSpc="1">
            <a:prstTxWarp prst="textNoShape">
              <a:avLst/>
            </a:prstTxWarp>
          </a:bodyPr>
          <a:lstStyle>
            <a:lvl1pPr algn="l" defTabSz="907391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5" tIns="45363" rIns="90725" bIns="45363" numCol="1" anchor="t" anchorCtr="0" compatLnSpc="1">
            <a:prstTxWarp prst="textNoShape">
              <a:avLst/>
            </a:prstTxWarp>
          </a:bodyPr>
          <a:lstStyle>
            <a:lvl1pPr algn="r" defTabSz="907391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91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093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5" tIns="45363" rIns="90725" bIns="453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8908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5" tIns="45363" rIns="90725" bIns="45363" numCol="1" anchor="b" anchorCtr="0" compatLnSpc="1">
            <a:prstTxWarp prst="textNoShape">
              <a:avLst/>
            </a:prstTxWarp>
          </a:bodyPr>
          <a:lstStyle>
            <a:lvl1pPr algn="l" defTabSz="907391">
              <a:defRPr sz="1100">
                <a:latin typeface="Arial" charset="0"/>
              </a:defRPr>
            </a:lvl1pPr>
          </a:lstStyle>
          <a:p>
            <a:pPr>
              <a:defRPr/>
            </a:pPr>
            <a:r>
              <a:rPr lang="fr-FR"/>
              <a:t>Institut Eurécom - BP 193 - F-06904 Sophia Antipolis cedex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81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5" tIns="45363" rIns="90725" bIns="45363" numCol="1" anchor="b" anchorCtr="0" compatLnSpc="1">
            <a:prstTxWarp prst="textNoShape">
              <a:avLst/>
            </a:prstTxWarp>
          </a:bodyPr>
          <a:lstStyle>
            <a:lvl1pPr algn="r" defTabSz="907391">
              <a:defRPr sz="1100">
                <a:latin typeface="Arial" charset="0"/>
              </a:defRPr>
            </a:lvl1pPr>
          </a:lstStyle>
          <a:p>
            <a:pPr>
              <a:defRPr/>
            </a:pPr>
            <a:fld id="{83FCC423-2FE2-4783-936A-7D550D5BC0E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57620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048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defTabSz="9048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defTabSz="9048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defTabSz="9048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defTabSz="9048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251A49F-A693-4753-B1A3-861BB69B81FC}" type="slidenum">
              <a:rPr lang="fr-FR" altLang="en-US" sz="1100" smtClean="0"/>
              <a:pPr algn="r" eaLnBrk="1" hangingPunct="1">
                <a:spcBef>
                  <a:spcPct val="0"/>
                </a:spcBef>
              </a:pPr>
              <a:t>1</a:t>
            </a:fld>
            <a:endParaRPr lang="fr-FR" altLang="en-US" sz="1100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460716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3FCC423-2FE2-4783-936A-7D550D5BC0E8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5805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064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defTabSz="9064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defTabSz="9064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defTabSz="9064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defTabSz="9064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64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64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64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64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3F5438B-A12E-4B72-A8AB-AC4F2A31D23A}" type="slidenum">
              <a:rPr lang="fr-FR" altLang="en-US" sz="1100"/>
              <a:pPr algn="r" eaLnBrk="1" hangingPunct="1">
                <a:spcBef>
                  <a:spcPct val="0"/>
                </a:spcBef>
              </a:pPr>
              <a:t>11</a:t>
            </a:fld>
            <a:endParaRPr lang="fr-FR" altLang="en-US" sz="1100"/>
          </a:p>
        </p:txBody>
      </p:sp>
    </p:spTree>
    <p:extLst>
      <p:ext uri="{BB962C8B-B14F-4D97-AF65-F5344CB8AC3E}">
        <p14:creationId xmlns:p14="http://schemas.microsoft.com/office/powerpoint/2010/main" val="3627388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8062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69ADE-BD88-4C41-A23D-A6355E1BEE02}" type="datetime1">
              <a:rPr lang="en-US" smtClean="0"/>
              <a:t>7/8/2015</a:t>
            </a:fld>
            <a:endParaRPr lang="fr-FR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 smtClean="0"/>
              <a:t>Web of Things Architecture and Use Cases</a:t>
            </a:r>
            <a:endParaRPr lang="fr-FR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- p </a:t>
            </a:r>
            <a:fld id="{6AF5D6AB-5A80-4371-9E07-2B1793AF241E}" type="slidenum">
              <a:rPr lang="fr-FR"/>
              <a:pPr>
                <a:defRPr/>
              </a:pPr>
              <a:t>‹#›</a:t>
            </a:fld>
            <a:r>
              <a:rPr lang="fr-FR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03487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42125" y="115888"/>
            <a:ext cx="2051050" cy="6121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4213" y="115888"/>
            <a:ext cx="6005512" cy="6121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59D42-33EA-4EDB-B824-C8C9DC623054}" type="datetime1">
              <a:rPr lang="en-US" smtClean="0"/>
              <a:t>7/8/2015</a:t>
            </a:fld>
            <a:endParaRPr lang="fr-FR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 smtClean="0"/>
              <a:t>Web of Things Architecture and Use Cases</a:t>
            </a:r>
            <a:endParaRPr lang="fr-FR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- p </a:t>
            </a:r>
            <a:fld id="{5984FE9C-C637-452B-988D-C3E7C514E4BB}" type="slidenum">
              <a:rPr lang="fr-FR"/>
              <a:pPr>
                <a:defRPr/>
              </a:pPr>
              <a:t>‹#›</a:t>
            </a:fld>
            <a:r>
              <a:rPr lang="fr-FR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52655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4213" y="115888"/>
            <a:ext cx="8208962" cy="865187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684213" y="1268413"/>
            <a:ext cx="4027487" cy="49688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864100" y="1268413"/>
            <a:ext cx="4029075" cy="49688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1EAB3-2137-46B3-8263-D1E47721B56E}" type="datetime1">
              <a:rPr lang="en-US" smtClean="0"/>
              <a:t>7/8/2015</a:t>
            </a:fld>
            <a:endParaRPr lang="fr-FR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 smtClean="0"/>
              <a:t>Web of Things Architecture and Use Cases</a:t>
            </a:r>
            <a:endParaRPr lang="fr-FR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- p </a:t>
            </a:r>
            <a:fld id="{DCB32EAC-BFE9-41D1-859A-160BB16D2696}" type="slidenum">
              <a:rPr lang="fr-FR"/>
              <a:pPr>
                <a:defRPr/>
              </a:pPr>
              <a:t>‹#›</a:t>
            </a:fld>
            <a:r>
              <a:rPr lang="fr-FR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598580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r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4213" y="115888"/>
            <a:ext cx="8208962" cy="865187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graphique 2"/>
          <p:cNvSpPr>
            <a:spLocks noGrp="1"/>
          </p:cNvSpPr>
          <p:nvPr>
            <p:ph type="chart" idx="1"/>
          </p:nvPr>
        </p:nvSpPr>
        <p:spPr>
          <a:xfrm>
            <a:off x="684213" y="1268413"/>
            <a:ext cx="8208962" cy="4968875"/>
          </a:xfrm>
        </p:spPr>
        <p:txBody>
          <a:bodyPr/>
          <a:lstStyle/>
          <a:p>
            <a:pPr lvl="0"/>
            <a:endParaRPr lang="fr-FR" noProof="0" smtClean="0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CDCF7-ACBA-4A97-9C2E-C81AA52637B4}" type="datetime1">
              <a:rPr lang="en-US" smtClean="0"/>
              <a:t>7/8/2015</a:t>
            </a:fld>
            <a:endParaRPr lang="fr-FR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 smtClean="0"/>
              <a:t>Web of Things Architecture and Use Cases</a:t>
            </a:r>
            <a:endParaRPr lang="fr-FR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- p </a:t>
            </a:r>
            <a:fld id="{CCF7A8D6-D3A0-437B-8254-30426A747347}" type="slidenum">
              <a:rPr lang="fr-FR"/>
              <a:pPr>
                <a:defRPr/>
              </a:pPr>
              <a:t>‹#›</a:t>
            </a:fld>
            <a:r>
              <a:rPr lang="fr-FR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501718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4213" y="115888"/>
            <a:ext cx="8208962" cy="865187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684213" y="1268413"/>
            <a:ext cx="8208962" cy="4968875"/>
          </a:xfrm>
        </p:spPr>
        <p:txBody>
          <a:bodyPr/>
          <a:lstStyle/>
          <a:p>
            <a:pPr lvl="0"/>
            <a:endParaRPr lang="fr-FR" noProof="0" smtClean="0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FE212-05B0-43A9-AFA5-FA431E16573D}" type="datetime1">
              <a:rPr lang="en-US" smtClean="0"/>
              <a:t>7/8/2015</a:t>
            </a:fld>
            <a:endParaRPr lang="fr-FR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 smtClean="0"/>
              <a:t>Web of Things Architecture and Use Cases</a:t>
            </a:r>
            <a:endParaRPr lang="fr-FR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- p </a:t>
            </a:r>
            <a:fld id="{1A45CF51-C332-46E0-BBD9-6B98360CB793}" type="slidenum">
              <a:rPr lang="fr-FR"/>
              <a:pPr>
                <a:defRPr/>
              </a:pPr>
              <a:t>‹#›</a:t>
            </a:fld>
            <a:r>
              <a:rPr lang="fr-FR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59546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115888"/>
            <a:ext cx="8607455" cy="865187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268413"/>
            <a:ext cx="8607455" cy="4968875"/>
          </a:xfrm>
        </p:spPr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6EE8D-CA7F-467D-9690-4FA24646301D}" type="datetime1">
              <a:rPr lang="en-US" smtClean="0"/>
              <a:t>7/8/2015</a:t>
            </a:fld>
            <a:endParaRPr lang="fr-FR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 smtClean="0"/>
              <a:t>Web of Things Architecture and Use Cases</a:t>
            </a:r>
            <a:endParaRPr lang="fr-FR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- p </a:t>
            </a:r>
            <a:fld id="{FDC863EC-C596-4F64-99B7-61C2ECC7FD61}" type="slidenum">
              <a:rPr lang="fr-FR"/>
              <a:pPr>
                <a:defRPr/>
              </a:pPr>
              <a:t>‹#›</a:t>
            </a:fld>
            <a:r>
              <a:rPr lang="fr-FR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47237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F86B9-EE72-4C51-976C-E359FEAA228F}" type="datetime1">
              <a:rPr lang="en-US" smtClean="0"/>
              <a:t>7/8/2015</a:t>
            </a:fld>
            <a:endParaRPr lang="fr-FR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 smtClean="0"/>
              <a:t>Web of Things Architecture and Use Cases</a:t>
            </a:r>
            <a:endParaRPr lang="fr-FR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- p </a:t>
            </a:r>
            <a:fld id="{53EC3269-53D4-4201-8747-63370230C2A4}" type="slidenum">
              <a:rPr lang="fr-FR"/>
              <a:pPr>
                <a:defRPr/>
              </a:pPr>
              <a:t>‹#›</a:t>
            </a:fld>
            <a:r>
              <a:rPr lang="fr-FR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54888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4213" y="1268413"/>
            <a:ext cx="4027487" cy="4968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864100" y="1268413"/>
            <a:ext cx="4029075" cy="4968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49308-31A7-4BDF-A9A9-54BD8EB9B4C3}" type="datetime1">
              <a:rPr lang="en-US" smtClean="0"/>
              <a:t>7/8/2015</a:t>
            </a:fld>
            <a:endParaRPr lang="fr-FR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 smtClean="0"/>
              <a:t>Web of Things Architecture and Use Cases</a:t>
            </a:r>
            <a:endParaRPr lang="fr-FR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- p </a:t>
            </a:r>
            <a:fld id="{D0CACBE0-D6D3-478A-93C7-86F14767D981}" type="slidenum">
              <a:rPr lang="fr-FR"/>
              <a:pPr>
                <a:defRPr/>
              </a:pPr>
              <a:t>‹#›</a:t>
            </a:fld>
            <a:r>
              <a:rPr lang="fr-FR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77261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0CCAD2-493D-46D8-96C8-6921D3FE8758}" type="datetime1">
              <a:rPr lang="en-US" smtClean="0"/>
              <a:t>7/8/2015</a:t>
            </a:fld>
            <a:endParaRPr lang="fr-FR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 smtClean="0"/>
              <a:t>Web of Things Architecture and Use Cases</a:t>
            </a:r>
            <a:endParaRPr lang="fr-FR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- p </a:t>
            </a:r>
            <a:fld id="{2ECCC5C8-1245-454F-8135-151AE9C86618}" type="slidenum">
              <a:rPr lang="fr-FR"/>
              <a:pPr>
                <a:defRPr/>
              </a:pPr>
              <a:t>‹#›</a:t>
            </a:fld>
            <a:r>
              <a:rPr lang="fr-FR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79075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2BC7D-033E-436C-B52C-DEE7784084D3}" type="datetime1">
              <a:rPr lang="en-US" smtClean="0"/>
              <a:t>7/8/2015</a:t>
            </a:fld>
            <a:endParaRPr lang="fr-FR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 smtClean="0"/>
              <a:t>Web of Things Architecture and Use Cases</a:t>
            </a:r>
            <a:endParaRPr lang="fr-FR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- p </a:t>
            </a:r>
            <a:fld id="{DEF8E28D-D2EE-4625-97E6-BD8D57FA0545}" type="slidenum">
              <a:rPr lang="fr-FR"/>
              <a:pPr>
                <a:defRPr/>
              </a:pPr>
              <a:t>‹#›</a:t>
            </a:fld>
            <a:r>
              <a:rPr lang="fr-FR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0712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8810A-B29E-46B7-AD50-D7A755D6EE04}" type="datetime1">
              <a:rPr lang="en-US" smtClean="0"/>
              <a:t>7/8/2015</a:t>
            </a:fld>
            <a:endParaRPr lang="fr-FR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 smtClean="0"/>
              <a:t>Web of Things Architecture and Use Cases</a:t>
            </a:r>
            <a:endParaRPr lang="fr-FR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- p </a:t>
            </a:r>
            <a:fld id="{C383321C-F808-4D04-873A-A7D07F26020E}" type="slidenum">
              <a:rPr lang="fr-FR"/>
              <a:pPr>
                <a:defRPr/>
              </a:pPr>
              <a:t>‹#›</a:t>
            </a:fld>
            <a:r>
              <a:rPr lang="fr-FR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4332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2BFD17-740C-47EB-B523-77D16E9E8C16}" type="datetime1">
              <a:rPr lang="en-US" smtClean="0"/>
              <a:t>7/8/2015</a:t>
            </a:fld>
            <a:endParaRPr lang="fr-FR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 smtClean="0"/>
              <a:t>Web of Things Architecture and Use Cases</a:t>
            </a:r>
            <a:endParaRPr lang="fr-FR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- p </a:t>
            </a:r>
            <a:fld id="{8B28A10E-C174-4FC0-B56D-F2E79D702522}" type="slidenum">
              <a:rPr lang="fr-FR"/>
              <a:pPr>
                <a:defRPr/>
              </a:pPr>
              <a:t>‹#›</a:t>
            </a:fld>
            <a:r>
              <a:rPr lang="fr-FR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08829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B947D-664D-44D8-A267-B3A5D25680A9}" type="datetime1">
              <a:rPr lang="en-US" smtClean="0"/>
              <a:t>7/8/2015</a:t>
            </a:fld>
            <a:endParaRPr lang="fr-FR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 smtClean="0"/>
              <a:t>Web of Things Architecture and Use Cases</a:t>
            </a:r>
            <a:endParaRPr lang="fr-FR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- p </a:t>
            </a:r>
            <a:fld id="{C930FFEF-1F96-4975-BEBA-73E7127F4D7E}" type="slidenum">
              <a:rPr lang="fr-FR"/>
              <a:pPr>
                <a:defRPr/>
              </a:pPr>
              <a:t>‹#›</a:t>
            </a:fld>
            <a:r>
              <a:rPr lang="fr-FR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93046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hyperlink" Target="htpp://www.eurecom.fr/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268413"/>
            <a:ext cx="8208962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 smtClean="0"/>
              <a:t>Cliquez pour modifier les styles du texte du masque</a:t>
            </a:r>
          </a:p>
          <a:p>
            <a:pPr lvl="1"/>
            <a:r>
              <a:rPr lang="fr-FR" altLang="en-US" smtClean="0"/>
              <a:t>Deuxième niveau</a:t>
            </a:r>
          </a:p>
          <a:p>
            <a:pPr lvl="2"/>
            <a:r>
              <a:rPr lang="fr-FR" altLang="en-US" smtClean="0"/>
              <a:t>Troisième niveau</a:t>
            </a:r>
          </a:p>
          <a:p>
            <a:pPr lvl="3"/>
            <a:r>
              <a:rPr lang="fr-FR" altLang="en-US" smtClean="0"/>
              <a:t>Quatrième niveau</a:t>
            </a:r>
          </a:p>
          <a:p>
            <a:pPr lvl="4"/>
            <a:r>
              <a:rPr lang="fr-FR" altLang="en-US" smtClean="0"/>
              <a:t>Cinquième niveau</a:t>
            </a:r>
          </a:p>
        </p:txBody>
      </p:sp>
      <p:sp>
        <p:nvSpPr>
          <p:cNvPr id="88079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115888"/>
            <a:ext cx="8208962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8" name="Rectangle 16"/>
          <p:cNvSpPr>
            <a:spLocks noChangeArrowheads="1"/>
          </p:cNvSpPr>
          <p:nvPr userDrawn="1"/>
        </p:nvSpPr>
        <p:spPr bwMode="auto">
          <a:xfrm rot="16200000" flipV="1">
            <a:off x="4537075" y="-3230562"/>
            <a:ext cx="69850" cy="86423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0099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pic>
        <p:nvPicPr>
          <p:cNvPr id="1029" name="Picture 17" descr="logo_Eurecom">
            <a:hlinkClick r:id="rId16"/>
          </p:cNvPr>
          <p:cNvPicPr>
            <a:picLocks noChangeAspect="1" noChangeArrowheads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6389688"/>
            <a:ext cx="1116012" cy="42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Line 18"/>
          <p:cNvSpPr>
            <a:spLocks noChangeShapeType="1"/>
          </p:cNvSpPr>
          <p:nvPr userDrawn="1"/>
        </p:nvSpPr>
        <p:spPr bwMode="auto">
          <a:xfrm>
            <a:off x="0" y="6318250"/>
            <a:ext cx="9144000" cy="0"/>
          </a:xfrm>
          <a:prstGeom prst="line">
            <a:avLst/>
          </a:prstGeom>
          <a:noFill/>
          <a:ln w="19050">
            <a:solidFill>
              <a:srgbClr val="B2B2B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Line 19"/>
          <p:cNvSpPr>
            <a:spLocks noChangeShapeType="1"/>
          </p:cNvSpPr>
          <p:nvPr userDrawn="1"/>
        </p:nvSpPr>
        <p:spPr bwMode="auto">
          <a:xfrm>
            <a:off x="0" y="6357938"/>
            <a:ext cx="9144000" cy="0"/>
          </a:xfrm>
          <a:prstGeom prst="line">
            <a:avLst/>
          </a:prstGeom>
          <a:noFill/>
          <a:ln w="19050">
            <a:solidFill>
              <a:srgbClr val="0099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88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24075" y="6524625"/>
            <a:ext cx="10795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80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fld id="{53F5A7C2-3709-4E69-A2A9-634232BA6C20}" type="datetime1">
              <a:rPr lang="en-US" smtClean="0"/>
              <a:t>7/8/2015</a:t>
            </a:fld>
            <a:endParaRPr lang="fr-FR"/>
          </a:p>
        </p:txBody>
      </p:sp>
      <p:sp>
        <p:nvSpPr>
          <p:cNvPr id="88089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524625"/>
            <a:ext cx="2519363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IN" smtClean="0"/>
              <a:t>Web of Things Architecture and Use Cases</a:t>
            </a:r>
            <a:endParaRPr lang="fr-FR"/>
          </a:p>
        </p:txBody>
      </p:sp>
      <p:sp>
        <p:nvSpPr>
          <p:cNvPr id="88090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524625"/>
            <a:ext cx="719138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80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r-FR"/>
              <a:t>- p </a:t>
            </a:r>
            <a:fld id="{40A41DA5-605B-42F2-A78E-0D84333CF3BE}" type="slidenum">
              <a:rPr lang="fr-FR"/>
              <a:pPr>
                <a:defRPr/>
              </a:pPr>
              <a:t>‹#›</a:t>
            </a:fld>
            <a:r>
              <a:rPr lang="fr-FR"/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69" r:id="rId1"/>
    <p:sldLayoutId id="2147484770" r:id="rId2"/>
    <p:sldLayoutId id="2147484771" r:id="rId3"/>
    <p:sldLayoutId id="2147484772" r:id="rId4"/>
    <p:sldLayoutId id="2147484773" r:id="rId5"/>
    <p:sldLayoutId id="2147484774" r:id="rId6"/>
    <p:sldLayoutId id="2147484775" r:id="rId7"/>
    <p:sldLayoutId id="2147484776" r:id="rId8"/>
    <p:sldLayoutId id="2147484777" r:id="rId9"/>
    <p:sldLayoutId id="2147484778" r:id="rId10"/>
    <p:sldLayoutId id="2147484779" r:id="rId11"/>
    <p:sldLayoutId id="2147484780" r:id="rId12"/>
    <p:sldLayoutId id="2147484781" r:id="rId13"/>
    <p:sldLayoutId id="2147484782" r:id="rId14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99CC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99CC"/>
          </a:solidFill>
          <a:effectLst>
            <a:outerShdw blurRad="38100" dist="38100" dir="2700000" algn="tl">
              <a:srgbClr val="C0C0C0"/>
            </a:outerShdw>
          </a:effectLst>
          <a:latin typeface="Eurostile LT Std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99CC"/>
          </a:solidFill>
          <a:effectLst>
            <a:outerShdw blurRad="38100" dist="38100" dir="2700000" algn="tl">
              <a:srgbClr val="C0C0C0"/>
            </a:outerShdw>
          </a:effectLst>
          <a:latin typeface="Eurostile LT Std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99CC"/>
          </a:solidFill>
          <a:effectLst>
            <a:outerShdw blurRad="38100" dist="38100" dir="2700000" algn="tl">
              <a:srgbClr val="C0C0C0"/>
            </a:outerShdw>
          </a:effectLst>
          <a:latin typeface="Eurostile LT Std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99CC"/>
          </a:solidFill>
          <a:effectLst>
            <a:outerShdw blurRad="38100" dist="38100" dir="2700000" algn="tl">
              <a:srgbClr val="C0C0C0"/>
            </a:outerShdw>
          </a:effectLst>
          <a:latin typeface="Eurostile LT Std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0099CC"/>
          </a:solidFill>
          <a:effectLst>
            <a:outerShdw blurRad="38100" dist="38100" dir="2700000" algn="tl">
              <a:srgbClr val="C0C0C0"/>
            </a:outerShdw>
          </a:effectLst>
          <a:latin typeface="Eurostile LT Std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0099CC"/>
          </a:solidFill>
          <a:effectLst>
            <a:outerShdw blurRad="38100" dist="38100" dir="2700000" algn="tl">
              <a:srgbClr val="C0C0C0"/>
            </a:outerShdw>
          </a:effectLst>
          <a:latin typeface="Eurostile LT Std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0099CC"/>
          </a:solidFill>
          <a:effectLst>
            <a:outerShdw blurRad="38100" dist="38100" dir="2700000" algn="tl">
              <a:srgbClr val="C0C0C0"/>
            </a:outerShdw>
          </a:effectLst>
          <a:latin typeface="Eurostile LT Std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0099CC"/>
          </a:solidFill>
          <a:effectLst>
            <a:outerShdw blurRad="38100" dist="38100" dir="2700000" algn="tl">
              <a:srgbClr val="C0C0C0"/>
            </a:outerShdw>
          </a:effectLst>
          <a:latin typeface="Eurostile LT Std" pitchFamily="34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rgbClr val="0099CC"/>
        </a:buClr>
        <a:buSzPct val="130000"/>
        <a:buFont typeface="Wingdings" pitchFamily="2" charset="2"/>
        <a:buChar char="§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Font typeface="Eurostile LT Std" pitchFamily="34" charset="0"/>
        <a:buChar char="–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Font typeface="Wingdings" pitchFamily="2" charset="2"/>
        <a:buChar char="F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Font typeface="Wingdings" pitchFamily="2" charset="2"/>
        <a:buChar char="s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99CC"/>
        </a:buClr>
        <a:buFont typeface="Wingdings" pitchFamily="2" charset="2"/>
        <a:buChar char="s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99CC"/>
        </a:buClr>
        <a:buFont typeface="Wingdings" pitchFamily="2" charset="2"/>
        <a:buChar char="s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99CC"/>
        </a:buClr>
        <a:buFont typeface="Wingdings" pitchFamily="2" charset="2"/>
        <a:buChar char="s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99CC"/>
        </a:buClr>
        <a:buFont typeface="Wingdings" pitchFamily="2" charset="2"/>
        <a:buChar char="s"/>
        <a:defRPr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6lowpan.net/wp-content/uploads/2011/03/Shelby-core-tutorial-v2.ppt.pdf" TargetMode="External"/><Relationship Id="rId2" Type="http://schemas.openxmlformats.org/officeDocument/2006/relationships/hyperlink" Target="https://www.rfc-editor.org/rfc/pdfrfc/rfc6690.txt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oo.gl/ba2cgz" TargetMode="External"/><Relationship Id="rId5" Type="http://schemas.openxmlformats.org/officeDocument/2006/relationships/hyperlink" Target="http://goo.gl/PhGZil" TargetMode="External"/><Relationship Id="rId4" Type="http://schemas.openxmlformats.org/officeDocument/2006/relationships/hyperlink" Target="http://www.ipso-alliance.org/wp-content/media/draft-ipso-app-framework-04.pdf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hyperlink" Target="http://www.eurecom.fr/en/people/datta-soumya-kanti/publications" TargetMode="Externa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700338" y="2852738"/>
            <a:ext cx="6188075" cy="1685925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3600" dirty="0" smtClean="0"/>
              <a:t>Introduction to IETF CoRE Link Format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771775" y="4797425"/>
            <a:ext cx="6113463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ts val="0"/>
              </a:spcBef>
              <a:buClr>
                <a:srgbClr val="0099CC"/>
              </a:buClr>
              <a:buSzPct val="130000"/>
              <a:defRPr/>
            </a:pPr>
            <a:r>
              <a:rPr lang="en-US" sz="2400" b="1" kern="0" dirty="0" smtClean="0">
                <a:solidFill>
                  <a:srgbClr val="00B050"/>
                </a:solidFill>
                <a:latin typeface="Arial" pitchFamily="34" charset="0"/>
                <a:ea typeface="ＭＳ Ｐゴシック" charset="0"/>
              </a:rPr>
              <a:t>Soumya </a:t>
            </a:r>
            <a:r>
              <a:rPr lang="en-US" sz="2400" b="1" kern="0" dirty="0">
                <a:solidFill>
                  <a:srgbClr val="00B050"/>
                </a:solidFill>
                <a:latin typeface="Arial" pitchFamily="34" charset="0"/>
                <a:ea typeface="ＭＳ Ｐゴシック" charset="0"/>
              </a:rPr>
              <a:t>Kanti </a:t>
            </a:r>
            <a:r>
              <a:rPr lang="en-US" sz="2400" b="1" kern="0" dirty="0" smtClean="0">
                <a:solidFill>
                  <a:srgbClr val="00B050"/>
                </a:solidFill>
                <a:latin typeface="Arial" pitchFamily="34" charset="0"/>
                <a:ea typeface="ＭＳ Ｐゴシック" charset="0"/>
              </a:rPr>
              <a:t>Datta</a:t>
            </a:r>
            <a:endParaRPr lang="en-US" sz="2400" b="1" kern="0" dirty="0">
              <a:solidFill>
                <a:srgbClr val="00B050"/>
              </a:solidFill>
              <a:latin typeface="Arial" pitchFamily="34" charset="0"/>
              <a:ea typeface="ＭＳ Ｐゴシック" charset="0"/>
            </a:endParaRPr>
          </a:p>
          <a:p>
            <a:pPr>
              <a:spcBef>
                <a:spcPts val="0"/>
              </a:spcBef>
              <a:buClr>
                <a:srgbClr val="0099CC"/>
              </a:buClr>
              <a:buSzPct val="130000"/>
              <a:defRPr/>
            </a:pPr>
            <a:r>
              <a:rPr lang="en-US" sz="2400" b="1" kern="0" dirty="0" smtClean="0">
                <a:solidFill>
                  <a:srgbClr val="00B050"/>
                </a:solidFill>
                <a:latin typeface="Arial" pitchFamily="34" charset="0"/>
                <a:ea typeface="ＭＳ Ｐゴシック" charset="0"/>
              </a:rPr>
              <a:t>Mobile Communications Department</a:t>
            </a:r>
          </a:p>
          <a:p>
            <a:pPr>
              <a:spcBef>
                <a:spcPts val="0"/>
              </a:spcBef>
              <a:buClr>
                <a:srgbClr val="0099CC"/>
              </a:buClr>
              <a:buSzPct val="130000"/>
              <a:defRPr/>
            </a:pPr>
            <a:r>
              <a:rPr lang="en-US" sz="2400" b="1" kern="0" dirty="0" smtClean="0">
                <a:solidFill>
                  <a:srgbClr val="00B050"/>
                </a:solidFill>
                <a:latin typeface="Arial" pitchFamily="34" charset="0"/>
                <a:ea typeface="ＭＳ Ｐゴシック" charset="0"/>
              </a:rPr>
              <a:t>Email: Soumya-Kanti.Datta@eurecom.fr</a:t>
            </a:r>
            <a:endParaRPr lang="en-US" sz="2000" b="1" kern="0" dirty="0">
              <a:solidFill>
                <a:srgbClr val="00B050"/>
              </a:solidFill>
              <a:latin typeface="Arial" pitchFamily="34" charset="0"/>
              <a:ea typeface="ＭＳ Ｐゴシック" charset="0"/>
            </a:endParaRPr>
          </a:p>
          <a:p>
            <a:pPr>
              <a:spcBef>
                <a:spcPts val="0"/>
              </a:spcBef>
              <a:buClr>
                <a:srgbClr val="0099CC"/>
              </a:buClr>
              <a:buSzPct val="130000"/>
              <a:defRPr/>
            </a:pPr>
            <a:endParaRPr lang="en-US" sz="2000" b="1" kern="0" dirty="0">
              <a:solidFill>
                <a:srgbClr val="00B050"/>
              </a:solidFill>
              <a:latin typeface="+mn-lt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Reading Materials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268413"/>
            <a:ext cx="8928992" cy="4968875"/>
          </a:xfrm>
        </p:spPr>
        <p:txBody>
          <a:bodyPr/>
          <a:lstStyle/>
          <a:p>
            <a:r>
              <a:rPr lang="en-IN" sz="2000" b="0" dirty="0"/>
              <a:t>IETF RFC 6690, </a:t>
            </a:r>
            <a:r>
              <a:rPr lang="en-IN" sz="2000" b="0" dirty="0">
                <a:hlinkClick r:id="rId2"/>
              </a:rPr>
              <a:t>https://</a:t>
            </a:r>
            <a:r>
              <a:rPr lang="en-IN" sz="2000" b="0" dirty="0" smtClean="0">
                <a:hlinkClick r:id="rId2"/>
              </a:rPr>
              <a:t>www.rfc-editor.org/rfc/pdfrfc/rfc6690.txt.pdf</a:t>
            </a:r>
            <a:endParaRPr lang="en-IN" sz="2000" b="0" dirty="0" smtClean="0"/>
          </a:p>
          <a:p>
            <a:r>
              <a:rPr lang="en-IN" sz="2000" b="0" dirty="0"/>
              <a:t>Introduction to Resource-Oriented Applications in Constrained </a:t>
            </a:r>
            <a:r>
              <a:rPr lang="en-IN" sz="2000" b="0" dirty="0" smtClean="0"/>
              <a:t>Networks by </a:t>
            </a:r>
            <a:r>
              <a:rPr lang="en-IN" sz="2000" b="0" dirty="0"/>
              <a:t>Zach Shelby, </a:t>
            </a:r>
            <a:r>
              <a:rPr lang="en-IN" sz="2000" b="0" dirty="0">
                <a:hlinkClick r:id="rId3"/>
              </a:rPr>
              <a:t>http://</a:t>
            </a:r>
            <a:r>
              <a:rPr lang="en-IN" sz="2000" b="0" dirty="0" smtClean="0">
                <a:hlinkClick r:id="rId3"/>
              </a:rPr>
              <a:t>6lowpan.net/wp-content/uploads/2011/03/Shelby-core-tutorial-v2.ppt.pdf</a:t>
            </a:r>
            <a:endParaRPr lang="en-IN" sz="2000" b="0" dirty="0" smtClean="0"/>
          </a:p>
          <a:p>
            <a:r>
              <a:rPr lang="en-IN" sz="2000" b="0" dirty="0" smtClean="0"/>
              <a:t>The IPSO </a:t>
            </a:r>
            <a:r>
              <a:rPr lang="en-IN" sz="2000" b="0" dirty="0"/>
              <a:t>Alliance Framework, </a:t>
            </a:r>
            <a:r>
              <a:rPr lang="en-IN" sz="2000" b="0" dirty="0">
                <a:hlinkClick r:id="rId4"/>
              </a:rPr>
              <a:t>http://</a:t>
            </a:r>
            <a:r>
              <a:rPr lang="en-IN" sz="2000" b="0" dirty="0" smtClean="0">
                <a:hlinkClick r:id="rId4"/>
              </a:rPr>
              <a:t>www.ipso-alliance.org/wp-content/media/draft-ipso-app-framework-04.pdf</a:t>
            </a:r>
            <a:endParaRPr lang="en-IN" sz="2000" b="0" dirty="0" smtClean="0"/>
          </a:p>
          <a:p>
            <a:r>
              <a:rPr lang="en-IN" sz="2000" b="0" dirty="0"/>
              <a:t>A Lightweight Framework for Efficient M2M Device Management in oneM2M Architecture, </a:t>
            </a:r>
            <a:r>
              <a:rPr lang="en-IN" sz="2000" b="0" dirty="0">
                <a:hlinkClick r:id="rId5"/>
              </a:rPr>
              <a:t>http://</a:t>
            </a:r>
            <a:r>
              <a:rPr lang="en-IN" sz="2000" b="0" dirty="0" smtClean="0">
                <a:hlinkClick r:id="rId5"/>
              </a:rPr>
              <a:t>goo.gl/PhGZil</a:t>
            </a:r>
            <a:endParaRPr lang="en-IN" sz="2000" b="0" dirty="0" smtClean="0"/>
          </a:p>
          <a:p>
            <a:r>
              <a:rPr lang="en-IN" sz="2000" b="0" dirty="0"/>
              <a:t>Smart M2M Gateway Based Architecture for M2M Device and Endpoint Management, </a:t>
            </a:r>
            <a:r>
              <a:rPr lang="en-IN" sz="2000" b="0" dirty="0">
                <a:hlinkClick r:id="rId6"/>
              </a:rPr>
              <a:t>http://</a:t>
            </a:r>
            <a:r>
              <a:rPr lang="en-IN" sz="2000" b="0" dirty="0" smtClean="0">
                <a:hlinkClick r:id="rId6"/>
              </a:rPr>
              <a:t>goo.gl/ba2cgz</a:t>
            </a:r>
            <a:endParaRPr lang="en-IN" sz="2000" b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746E16-56A9-4CA1-8098-C4611231034D}" type="datetime1">
              <a:rPr lang="en-US" smtClean="0"/>
              <a:t>7/8/2015</a:t>
            </a:fld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- p </a:t>
            </a:r>
            <a:fld id="{FDC863EC-C596-4F64-99B7-61C2ECC7FD61}" type="slidenum">
              <a:rPr lang="fr-FR" smtClean="0"/>
              <a:pPr>
                <a:defRPr/>
              </a:pPr>
              <a:t>10</a:t>
            </a:fld>
            <a:r>
              <a:rPr lang="fr-FR" smtClean="0"/>
              <a:t> 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02716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50" y="115888"/>
            <a:ext cx="8607425" cy="865187"/>
          </a:xfrm>
        </p:spPr>
        <p:txBody>
          <a:bodyPr/>
          <a:lstStyle/>
          <a:p>
            <a:pPr>
              <a:defRPr/>
            </a:pPr>
            <a:r>
              <a:rPr lang="en-US" dirty="0"/>
              <a:t>Thank you!</a:t>
            </a:r>
          </a:p>
        </p:txBody>
      </p:sp>
      <p:pic>
        <p:nvPicPr>
          <p:cNvPr id="34819" name="Picture 4" descr="https://encrypted-tbn2.gstatic.com/images?q=tbn:ANd9GcQ0AChTsxAPWEnfWMujXBk2lQUvrulBIQjYGxpCOCo2Lsk3vw9Cd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352550"/>
            <a:ext cx="2592387" cy="260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7356" y="1354528"/>
            <a:ext cx="2303462" cy="2290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en-US">
                <a:solidFill>
                  <a:schemeClr val="bg2"/>
                </a:solidFill>
                <a:latin typeface="Eurostile LT Std" pitchFamily="34" charset="0"/>
              </a:rPr>
              <a:t>- p </a:t>
            </a:r>
            <a:fld id="{C58D6571-3415-4FF0-BE8D-392939F97031}" type="slidenum">
              <a:rPr lang="fr-FR" altLang="en-US">
                <a:solidFill>
                  <a:schemeClr val="bg2"/>
                </a:solidFill>
                <a:latin typeface="Eurostile LT Std" pitchFamily="34" charset="0"/>
              </a:rPr>
              <a:pPr eaLnBrk="1" hangingPunct="1"/>
              <a:t>11</a:t>
            </a:fld>
            <a:r>
              <a:rPr lang="fr-FR" altLang="en-US">
                <a:solidFill>
                  <a:schemeClr val="bg2"/>
                </a:solidFill>
                <a:latin typeface="Eurostile LT Std" pitchFamily="34" charset="0"/>
              </a:rPr>
              <a:t> </a:t>
            </a:r>
          </a:p>
        </p:txBody>
      </p:sp>
      <p:sp>
        <p:nvSpPr>
          <p:cNvPr id="34822" name="Content Placeholder 3"/>
          <p:cNvSpPr>
            <a:spLocks noGrp="1"/>
          </p:cNvSpPr>
          <p:nvPr>
            <p:ph idx="1"/>
          </p:nvPr>
        </p:nvSpPr>
        <p:spPr>
          <a:xfrm>
            <a:off x="285750" y="3644900"/>
            <a:ext cx="8607425" cy="2663825"/>
          </a:xfrm>
        </p:spPr>
        <p:txBody>
          <a:bodyPr/>
          <a:lstStyle/>
          <a:p>
            <a:r>
              <a:rPr lang="en-US" altLang="en-US" dirty="0" smtClean="0"/>
              <a:t>Email: Soumya-Kanti.Datta@eurecom.fr</a:t>
            </a:r>
          </a:p>
          <a:p>
            <a:r>
              <a:rPr lang="en-US" altLang="en-US" dirty="0" smtClean="0"/>
              <a:t>Webpage: </a:t>
            </a:r>
            <a:r>
              <a:rPr lang="en-US" altLang="en-US" dirty="0" smtClean="0">
                <a:hlinkClick r:id="rId5"/>
              </a:rPr>
              <a:t>http://www.eurecom.fr/en/people/datta-soumya-kanti/publications</a:t>
            </a:r>
            <a:endParaRPr lang="en-US" altLang="en-US" dirty="0" smtClean="0"/>
          </a:p>
          <a:p>
            <a:r>
              <a:rPr lang="en-US" altLang="en-US" dirty="0" smtClean="0"/>
              <a:t>Twitter: @skdatta2010</a:t>
            </a:r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7571" y="1673343"/>
            <a:ext cx="1636837" cy="1619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8C6DEA-0A3E-4A3B-8E78-D3BDF81DF00C}" type="datetime1">
              <a:rPr lang="en-US" smtClean="0"/>
              <a:t>7/8/2015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2897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What is CoRE?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Constrained RESTful Environment (CoRE) realizes the RESTful architecture in a manner that is suitable for constrained nodes and networks.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50D0ED-DCA7-4595-830E-09253A595DCE}" type="datetime1">
              <a:rPr lang="en-US" smtClean="0"/>
              <a:t>7/8/2015</a:t>
            </a:fld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- p </a:t>
            </a:r>
            <a:fld id="{FDC863EC-C596-4F64-99B7-61C2ECC7FD61}" type="slidenum">
              <a:rPr lang="fr-FR" smtClean="0"/>
              <a:pPr>
                <a:defRPr/>
              </a:pPr>
              <a:t>2</a:t>
            </a:fld>
            <a:r>
              <a:rPr lang="fr-FR" smtClean="0"/>
              <a:t> 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5504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Constrained RESTful Environments Link Format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Defines web linking using a link format.</a:t>
            </a:r>
          </a:p>
          <a:p>
            <a:pPr lvl="1"/>
            <a:r>
              <a:rPr lang="en-IN" dirty="0" smtClean="0"/>
              <a:t>Link format refers to a particular serialization of typed links</a:t>
            </a:r>
          </a:p>
          <a:p>
            <a:r>
              <a:rPr lang="en-IN" dirty="0" smtClean="0"/>
              <a:t>It is utilized by constrained web servers to describe</a:t>
            </a:r>
          </a:p>
          <a:p>
            <a:pPr lvl="1"/>
            <a:r>
              <a:rPr lang="en-IN" dirty="0" smtClean="0"/>
              <a:t>Hosted resources and their attributes (expressed as key/value pair)</a:t>
            </a:r>
          </a:p>
          <a:p>
            <a:pPr lvl="1"/>
            <a:r>
              <a:rPr lang="en-IN" dirty="0" smtClean="0"/>
              <a:t>Relationship between the links</a:t>
            </a:r>
          </a:p>
          <a:p>
            <a:r>
              <a:rPr lang="en-IN" dirty="0" smtClean="0"/>
              <a:t>Web linking is extended with specific constrained M2M attributes.</a:t>
            </a:r>
          </a:p>
          <a:p>
            <a:r>
              <a:rPr lang="en-IN" dirty="0" smtClean="0"/>
              <a:t>CoRE Link Format is carried as a payload of HTTP link header.</a:t>
            </a:r>
          </a:p>
          <a:p>
            <a:r>
              <a:rPr lang="en-IN" dirty="0" smtClean="0"/>
              <a:t>Facilitates resource discovery</a:t>
            </a:r>
          </a:p>
          <a:p>
            <a:pPr lvl="1"/>
            <a:r>
              <a:rPr lang="en-IN" dirty="0" smtClean="0"/>
              <a:t>GET  - “/.well-known/core”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4BAE74-77B9-4B8A-830E-0B383FDE7ABF}" type="datetime1">
              <a:rPr lang="en-US" smtClean="0"/>
              <a:t>7/8/2015</a:t>
            </a:fld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- p </a:t>
            </a:r>
            <a:fld id="{FDC863EC-C596-4F64-99B7-61C2ECC7FD61}" type="slidenum">
              <a:rPr lang="fr-FR" smtClean="0"/>
              <a:pPr>
                <a:defRPr/>
              </a:pPr>
              <a:t>3</a:t>
            </a:fld>
            <a:r>
              <a:rPr lang="fr-FR" smtClean="0"/>
              <a:t> 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1910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Resource Directory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The CoRE Link Format can be used by a server </a:t>
            </a:r>
            <a:r>
              <a:rPr lang="en-IN" dirty="0" smtClean="0"/>
              <a:t>to – </a:t>
            </a:r>
          </a:p>
          <a:p>
            <a:pPr lvl="1"/>
            <a:r>
              <a:rPr lang="en-IN" dirty="0" smtClean="0"/>
              <a:t>Register resources with </a:t>
            </a:r>
            <a:r>
              <a:rPr lang="en-IN" dirty="0"/>
              <a:t>a resource </a:t>
            </a:r>
            <a:r>
              <a:rPr lang="en-IN" dirty="0" smtClean="0"/>
              <a:t>directory or</a:t>
            </a:r>
          </a:p>
          <a:p>
            <a:pPr lvl="1"/>
            <a:r>
              <a:rPr lang="en-IN" dirty="0" smtClean="0"/>
              <a:t>Allow </a:t>
            </a:r>
            <a:r>
              <a:rPr lang="en-IN" dirty="0"/>
              <a:t>a resource directory to </a:t>
            </a:r>
            <a:r>
              <a:rPr lang="en-IN" dirty="0" smtClean="0"/>
              <a:t>poll for </a:t>
            </a:r>
            <a:r>
              <a:rPr lang="en-IN" dirty="0"/>
              <a:t>resources</a:t>
            </a:r>
            <a:r>
              <a:rPr lang="en-IN" dirty="0" smtClean="0"/>
              <a:t>.</a:t>
            </a:r>
          </a:p>
          <a:p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BF9B2C6-64A1-4D41-B68E-31FA0C172F58}" type="datetime1">
              <a:rPr lang="en-US" smtClean="0"/>
              <a:t>7/8/2015</a:t>
            </a:fld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- p </a:t>
            </a:r>
            <a:fld id="{FDC863EC-C596-4F64-99B7-61C2ECC7FD61}" type="slidenum">
              <a:rPr lang="fr-FR" smtClean="0"/>
              <a:pPr>
                <a:defRPr/>
              </a:pPr>
              <a:t>4</a:t>
            </a:fld>
            <a:r>
              <a:rPr lang="fr-FR" smtClean="0"/>
              <a:t> 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2638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Some Definitions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Resource Type</a:t>
            </a:r>
          </a:p>
          <a:p>
            <a:pPr lvl="1"/>
            <a:r>
              <a:rPr lang="en-IN" dirty="0"/>
              <a:t>The Resource Type parameter defines the value that MUST be included in the </a:t>
            </a:r>
            <a:r>
              <a:rPr lang="en-IN" dirty="0" err="1"/>
              <a:t>rt</a:t>
            </a:r>
            <a:r>
              <a:rPr lang="en-IN" dirty="0"/>
              <a:t>= field of the CoRE Link Format when describing a link to this </a:t>
            </a:r>
            <a:r>
              <a:rPr lang="en-IN" dirty="0" smtClean="0"/>
              <a:t>resource.</a:t>
            </a:r>
          </a:p>
          <a:p>
            <a:pPr lvl="1"/>
            <a:r>
              <a:rPr lang="en-IN" dirty="0" smtClean="0"/>
              <a:t>It enables resource discovery.</a:t>
            </a:r>
          </a:p>
          <a:p>
            <a:r>
              <a:rPr lang="en-IN" dirty="0" smtClean="0"/>
              <a:t>Interface Definition</a:t>
            </a:r>
          </a:p>
          <a:p>
            <a:pPr lvl="1"/>
            <a:r>
              <a:rPr lang="en-IN" dirty="0" smtClean="0"/>
              <a:t>It defines the REST interface for a resource type.</a:t>
            </a:r>
          </a:p>
          <a:p>
            <a:r>
              <a:rPr lang="en-IN" dirty="0" smtClean="0"/>
              <a:t>Function Sets</a:t>
            </a:r>
          </a:p>
          <a:p>
            <a:pPr lvl="1"/>
            <a:r>
              <a:rPr lang="en-IN" dirty="0" smtClean="0"/>
              <a:t>Comprises of a root path, resource type and interface definition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F00FD5-4841-45B3-B216-2DC04EFADC53}" type="datetime1">
              <a:rPr lang="en-US" smtClean="0"/>
              <a:t>7/8/2015</a:t>
            </a:fld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- p </a:t>
            </a:r>
            <a:fld id="{FDC863EC-C596-4F64-99B7-61C2ECC7FD61}" type="slidenum">
              <a:rPr lang="fr-FR" smtClean="0"/>
              <a:pPr>
                <a:defRPr/>
              </a:pPr>
              <a:t>5</a:t>
            </a:fld>
            <a:r>
              <a:rPr lang="fr-FR" smtClean="0"/>
              <a:t> 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1865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Function Set Examples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47B65FE-27BF-4A43-BBBE-985C78F0E8C1}" type="datetime1">
              <a:rPr lang="en-US" smtClean="0"/>
              <a:t>7/8/2015</a:t>
            </a:fld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- p </a:t>
            </a:r>
            <a:fld id="{FDC863EC-C596-4F64-99B7-61C2ECC7FD61}" type="slidenum">
              <a:rPr lang="fr-FR" smtClean="0"/>
              <a:pPr>
                <a:defRPr/>
              </a:pPr>
              <a:t>6</a:t>
            </a:fld>
            <a:r>
              <a:rPr lang="fr-FR" smtClean="0"/>
              <a:t> </a:t>
            </a:r>
            <a:endParaRPr lang="fr-FR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8448375"/>
              </p:ext>
            </p:extLst>
          </p:nvPr>
        </p:nvGraphicFramePr>
        <p:xfrm>
          <a:off x="285750" y="1268413"/>
          <a:ext cx="8153400" cy="1828800"/>
        </p:xfrm>
        <a:graphic>
          <a:graphicData uri="http://schemas.openxmlformats.org/drawingml/2006/table">
            <a:tbl>
              <a:tblPr firstRow="1" firstCol="1" bandRow="1">
                <a:tableStyleId>{0E3FDE45-AF77-4B5C-9715-49D594BDF05E}</a:tableStyleId>
              </a:tblPr>
              <a:tblGrid>
                <a:gridCol w="2660921"/>
                <a:gridCol w="2437910"/>
                <a:gridCol w="3054569"/>
              </a:tblGrid>
              <a:tr h="4572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Function Set</a:t>
                      </a:r>
                      <a:endParaRPr lang="en-IN" sz="3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Root Path</a:t>
                      </a:r>
                      <a:endParaRPr lang="en-IN" sz="3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Resource Type</a:t>
                      </a:r>
                      <a:endParaRPr lang="en-IN" sz="3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</a:tr>
              <a:tr h="4572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Device</a:t>
                      </a:r>
                      <a:endParaRPr lang="en-IN" sz="3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/</a:t>
                      </a:r>
                      <a:r>
                        <a:rPr lang="en-US" sz="2400" dirty="0" smtClean="0">
                          <a:effectLst/>
                        </a:rPr>
                        <a:t>d</a:t>
                      </a:r>
                      <a:endParaRPr lang="en-IN" sz="3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wg.dev</a:t>
                      </a:r>
                      <a:endParaRPr lang="en-IN" sz="3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</a:tr>
              <a:tr h="4572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Endpoint</a:t>
                      </a:r>
                      <a:endParaRPr lang="en-IN" sz="3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/</a:t>
                      </a:r>
                      <a:r>
                        <a:rPr lang="en-US" sz="2400" dirty="0" smtClean="0">
                          <a:effectLst/>
                        </a:rPr>
                        <a:t>e</a:t>
                      </a:r>
                      <a:endParaRPr lang="en-IN" sz="3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wg.endpoint</a:t>
                      </a:r>
                      <a:endParaRPr lang="en-IN" sz="3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</a:tr>
              <a:tr h="4572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Configuration</a:t>
                      </a:r>
                      <a:endParaRPr lang="en-IN" sz="3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/</a:t>
                      </a:r>
                      <a:r>
                        <a:rPr lang="en-US" sz="2400" dirty="0" err="1">
                          <a:effectLst/>
                        </a:rPr>
                        <a:t>cf</a:t>
                      </a:r>
                      <a:endParaRPr lang="en-IN" sz="3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wg.config</a:t>
                      </a:r>
                      <a:endParaRPr lang="en-IN" sz="3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285720" y="3585790"/>
            <a:ext cx="81747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N" b="1" dirty="0"/>
              <a:t>A Function Set has a recommended root path, under which its sub-resources are organized. Each Function Set is assigned a Resource Type parameter, therefore making it possible to discover it. </a:t>
            </a:r>
          </a:p>
        </p:txBody>
      </p:sp>
    </p:spTree>
    <p:extLst>
      <p:ext uri="{BB962C8B-B14F-4D97-AF65-F5344CB8AC3E}">
        <p14:creationId xmlns:p14="http://schemas.microsoft.com/office/powerpoint/2010/main" val="1620831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Device Resource Type Description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CB2AFD-2919-4A4C-9F3D-7878A738635B}" type="datetime1">
              <a:rPr lang="en-US" smtClean="0"/>
              <a:t>7/8/2015</a:t>
            </a:fld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- p </a:t>
            </a:r>
            <a:fld id="{FDC863EC-C596-4F64-99B7-61C2ECC7FD61}" type="slidenum">
              <a:rPr lang="fr-FR" smtClean="0"/>
              <a:pPr>
                <a:defRPr/>
              </a:pPr>
              <a:t>7</a:t>
            </a:fld>
            <a:r>
              <a:rPr lang="fr-FR" smtClean="0"/>
              <a:t> </a:t>
            </a:r>
            <a:endParaRPr lang="fr-FR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8906037"/>
              </p:ext>
            </p:extLst>
          </p:nvPr>
        </p:nvGraphicFramePr>
        <p:xfrm>
          <a:off x="381000" y="1371600"/>
          <a:ext cx="8305801" cy="3816720"/>
        </p:xfrm>
        <a:graphic>
          <a:graphicData uri="http://schemas.openxmlformats.org/drawingml/2006/table">
            <a:tbl>
              <a:tblPr firstRow="1" firstCol="1" bandRow="1">
                <a:tableStyleId>{0E3FDE45-AF77-4B5C-9715-49D594BDF05E}</a:tableStyleId>
              </a:tblPr>
              <a:tblGrid>
                <a:gridCol w="1812774"/>
                <a:gridCol w="1821929"/>
                <a:gridCol w="3013966"/>
                <a:gridCol w="1657132"/>
              </a:tblGrid>
              <a:tr h="3975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Type</a:t>
                      </a:r>
                      <a:endParaRPr lang="en-IN" sz="3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Path</a:t>
                      </a:r>
                      <a:endParaRPr lang="en-IN" sz="3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RT</a:t>
                      </a:r>
                      <a:endParaRPr lang="en-IN" sz="3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IF</a:t>
                      </a:r>
                      <a:endParaRPr lang="en-IN" sz="3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</a:tr>
              <a:tr h="10103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Location</a:t>
                      </a:r>
                      <a:endParaRPr lang="en-IN" sz="3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/d/loc</a:t>
                      </a:r>
                      <a:endParaRPr lang="en-IN" sz="3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ipso.loc.gps / ipso.loc.xy / ipso.loc.sem</a:t>
                      </a:r>
                      <a:endParaRPr lang="en-IN" sz="3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p</a:t>
                      </a:r>
                      <a:endParaRPr lang="en-IN" sz="3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</a:tr>
              <a:tr h="3975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Id</a:t>
                      </a:r>
                      <a:endParaRPr lang="en-IN" sz="3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/d/id</a:t>
                      </a:r>
                      <a:endParaRPr lang="en-IN" sz="3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wg.dev.id</a:t>
                      </a:r>
                      <a:endParaRPr lang="en-IN" sz="3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rp</a:t>
                      </a:r>
                      <a:endParaRPr lang="en-IN" sz="3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</a:tr>
              <a:tr h="3975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Name</a:t>
                      </a:r>
                      <a:endParaRPr lang="en-IN" sz="3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/d/n</a:t>
                      </a:r>
                      <a:endParaRPr lang="en-IN" sz="3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wg.dev.name</a:t>
                      </a:r>
                      <a:endParaRPr lang="en-IN" sz="3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p</a:t>
                      </a:r>
                      <a:endParaRPr lang="en-IN" sz="3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</a:tr>
              <a:tr h="3975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Model</a:t>
                      </a:r>
                      <a:endParaRPr lang="en-IN" sz="3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/d/mdl</a:t>
                      </a:r>
                      <a:endParaRPr lang="en-IN" sz="3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wg.dev.model</a:t>
                      </a:r>
                      <a:endParaRPr lang="en-IN" sz="3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p</a:t>
                      </a:r>
                      <a:endParaRPr lang="en-IN" sz="3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</a:tr>
              <a:tr h="3975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Endpoint</a:t>
                      </a:r>
                      <a:endParaRPr lang="en-IN" sz="3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/d/end</a:t>
                      </a:r>
                      <a:endParaRPr lang="en-IN" sz="3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wg.dev.endpoint</a:t>
                      </a:r>
                      <a:endParaRPr lang="en-IN" sz="3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p</a:t>
                      </a:r>
                      <a:endParaRPr lang="en-IN" sz="3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</a:tr>
              <a:tr h="3975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Destination [URI]</a:t>
                      </a:r>
                      <a:endParaRPr lang="en-IN" sz="3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/d/dst</a:t>
                      </a:r>
                      <a:endParaRPr lang="en-IN" sz="3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wg.dev.destination</a:t>
                      </a:r>
                      <a:endParaRPr lang="en-IN" sz="3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p</a:t>
                      </a:r>
                      <a:endParaRPr lang="en-IN" sz="3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86889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Endpoint Resource Type Description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5778A4-2A5C-4C3B-97FF-ECE0868DC693}" type="datetime1">
              <a:rPr lang="en-US" smtClean="0"/>
              <a:t>7/8/2015</a:t>
            </a:fld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- p </a:t>
            </a:r>
            <a:fld id="{FDC863EC-C596-4F64-99B7-61C2ECC7FD61}" type="slidenum">
              <a:rPr lang="fr-FR" smtClean="0"/>
              <a:pPr>
                <a:defRPr/>
              </a:pPr>
              <a:t>8</a:t>
            </a:fld>
            <a:r>
              <a:rPr lang="fr-FR" smtClean="0"/>
              <a:t> </a:t>
            </a:r>
            <a:endParaRPr lang="fr-FR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3462225"/>
              </p:ext>
            </p:extLst>
          </p:nvPr>
        </p:nvGraphicFramePr>
        <p:xfrm>
          <a:off x="304800" y="1371600"/>
          <a:ext cx="8686800" cy="3456432"/>
        </p:xfrm>
        <a:graphic>
          <a:graphicData uri="http://schemas.openxmlformats.org/drawingml/2006/table">
            <a:tbl>
              <a:tblPr firstRow="1" firstCol="1" bandRow="1">
                <a:tableStyleId>{0E3FDE45-AF77-4B5C-9715-49D594BDF05E}</a:tableStyleId>
              </a:tblPr>
              <a:tblGrid>
                <a:gridCol w="2052860"/>
                <a:gridCol w="1935937"/>
                <a:gridCol w="2781233"/>
                <a:gridCol w="1916770"/>
              </a:tblGrid>
              <a:tr h="685800">
                <a:tc>
                  <a:txBody>
                    <a:bodyPr/>
                    <a:lstStyle/>
                    <a:p>
                      <a:pPr indent="182880" algn="ctr">
                        <a:lnSpc>
                          <a:spcPct val="95000"/>
                        </a:lnSpc>
                        <a:spcAft>
                          <a:spcPts val="600"/>
                        </a:spcAft>
                      </a:pPr>
                      <a:r>
                        <a:rPr lang="en-US" sz="2400" spc="-5" dirty="0">
                          <a:effectLst/>
                        </a:rPr>
                        <a:t>Type</a:t>
                      </a:r>
                      <a:endParaRPr lang="en-IN" sz="3200" spc="-5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2880" algn="ctr">
                        <a:lnSpc>
                          <a:spcPct val="95000"/>
                        </a:lnSpc>
                        <a:spcAft>
                          <a:spcPts val="600"/>
                        </a:spcAft>
                      </a:pPr>
                      <a:r>
                        <a:rPr lang="en-US" sz="2400" spc="-5">
                          <a:effectLst/>
                        </a:rPr>
                        <a:t>Path</a:t>
                      </a:r>
                      <a:endParaRPr lang="en-IN" sz="3200" spc="-5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2880" algn="ctr">
                        <a:lnSpc>
                          <a:spcPct val="95000"/>
                        </a:lnSpc>
                        <a:spcAft>
                          <a:spcPts val="600"/>
                        </a:spcAft>
                      </a:pPr>
                      <a:r>
                        <a:rPr lang="en-US" sz="2400" spc="-5">
                          <a:effectLst/>
                        </a:rPr>
                        <a:t>RT</a:t>
                      </a:r>
                      <a:endParaRPr lang="en-IN" sz="3200" spc="-5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2880" algn="ctr">
                        <a:lnSpc>
                          <a:spcPct val="95000"/>
                        </a:lnSpc>
                        <a:spcAft>
                          <a:spcPts val="600"/>
                        </a:spcAft>
                      </a:pPr>
                      <a:r>
                        <a:rPr lang="en-US" sz="2400" spc="-5">
                          <a:effectLst/>
                        </a:rPr>
                        <a:t>IF</a:t>
                      </a:r>
                      <a:endParaRPr lang="en-IN" sz="3200" spc="-5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</a:tr>
              <a:tr h="685800">
                <a:tc>
                  <a:txBody>
                    <a:bodyPr/>
                    <a:lstStyle/>
                    <a:p>
                      <a:pPr indent="182880" algn="ctr">
                        <a:lnSpc>
                          <a:spcPct val="95000"/>
                        </a:lnSpc>
                        <a:spcAft>
                          <a:spcPts val="600"/>
                        </a:spcAft>
                      </a:pPr>
                      <a:r>
                        <a:rPr lang="en-US" sz="2400" spc="-5">
                          <a:effectLst/>
                        </a:rPr>
                        <a:t>id</a:t>
                      </a:r>
                      <a:endParaRPr lang="en-IN" sz="3200" spc="-5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2880" algn="ctr">
                        <a:lnSpc>
                          <a:spcPct val="95000"/>
                        </a:lnSpc>
                        <a:spcAft>
                          <a:spcPts val="600"/>
                        </a:spcAft>
                      </a:pPr>
                      <a:r>
                        <a:rPr lang="en-US" sz="2400" spc="-5">
                          <a:effectLst/>
                        </a:rPr>
                        <a:t>/e/id</a:t>
                      </a:r>
                      <a:endParaRPr lang="en-IN" sz="3200" spc="-5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2880" algn="ctr">
                        <a:lnSpc>
                          <a:spcPct val="95000"/>
                        </a:lnSpc>
                        <a:spcAft>
                          <a:spcPts val="600"/>
                        </a:spcAft>
                      </a:pPr>
                      <a:r>
                        <a:rPr lang="en-US" sz="2400" spc="-5">
                          <a:effectLst/>
                        </a:rPr>
                        <a:t>wg.endpoint.id</a:t>
                      </a:r>
                      <a:endParaRPr lang="en-IN" sz="3200" spc="-5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2880" algn="ctr">
                        <a:lnSpc>
                          <a:spcPct val="95000"/>
                        </a:lnSpc>
                        <a:spcAft>
                          <a:spcPts val="600"/>
                        </a:spcAft>
                      </a:pPr>
                      <a:r>
                        <a:rPr lang="en-US" sz="2400" spc="-5">
                          <a:effectLst/>
                        </a:rPr>
                        <a:t>rp</a:t>
                      </a:r>
                      <a:endParaRPr lang="en-IN" sz="3200" spc="-5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</a:tr>
              <a:tr h="685800">
                <a:tc>
                  <a:txBody>
                    <a:bodyPr/>
                    <a:lstStyle/>
                    <a:p>
                      <a:pPr indent="182880" algn="ctr">
                        <a:lnSpc>
                          <a:spcPct val="95000"/>
                        </a:lnSpc>
                        <a:spcAft>
                          <a:spcPts val="600"/>
                        </a:spcAft>
                      </a:pPr>
                      <a:r>
                        <a:rPr lang="en-US" sz="2400" spc="-5">
                          <a:effectLst/>
                        </a:rPr>
                        <a:t>name</a:t>
                      </a:r>
                      <a:endParaRPr lang="en-IN" sz="3200" spc="-5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2880" algn="ctr">
                        <a:lnSpc>
                          <a:spcPct val="95000"/>
                        </a:lnSpc>
                        <a:spcAft>
                          <a:spcPts val="600"/>
                        </a:spcAft>
                      </a:pPr>
                      <a:r>
                        <a:rPr lang="en-US" sz="2400" spc="-5">
                          <a:effectLst/>
                        </a:rPr>
                        <a:t>/e/n</a:t>
                      </a:r>
                      <a:endParaRPr lang="en-IN" sz="3200" spc="-5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2880" algn="ctr">
                        <a:lnSpc>
                          <a:spcPct val="95000"/>
                        </a:lnSpc>
                        <a:spcAft>
                          <a:spcPts val="600"/>
                        </a:spcAft>
                      </a:pPr>
                      <a:r>
                        <a:rPr lang="en-US" sz="2400" spc="-5">
                          <a:effectLst/>
                        </a:rPr>
                        <a:t>wg.endpoint.name</a:t>
                      </a:r>
                      <a:endParaRPr lang="en-IN" sz="3200" spc="-5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2880" algn="ctr">
                        <a:lnSpc>
                          <a:spcPct val="95000"/>
                        </a:lnSpc>
                        <a:spcAft>
                          <a:spcPts val="600"/>
                        </a:spcAft>
                      </a:pPr>
                      <a:r>
                        <a:rPr lang="en-US" sz="2400" spc="-5">
                          <a:effectLst/>
                        </a:rPr>
                        <a:t>p</a:t>
                      </a:r>
                      <a:endParaRPr lang="en-IN" sz="3200" spc="-5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</a:tr>
              <a:tr h="685800">
                <a:tc>
                  <a:txBody>
                    <a:bodyPr/>
                    <a:lstStyle/>
                    <a:p>
                      <a:pPr indent="182880" algn="ctr">
                        <a:lnSpc>
                          <a:spcPct val="95000"/>
                        </a:lnSpc>
                        <a:spcAft>
                          <a:spcPts val="600"/>
                        </a:spcAft>
                      </a:pPr>
                      <a:r>
                        <a:rPr lang="en-US" sz="2400" spc="-5">
                          <a:effectLst/>
                        </a:rPr>
                        <a:t>device</a:t>
                      </a:r>
                      <a:endParaRPr lang="en-IN" sz="3200" spc="-5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2880" algn="ctr">
                        <a:lnSpc>
                          <a:spcPct val="95000"/>
                        </a:lnSpc>
                        <a:spcAft>
                          <a:spcPts val="600"/>
                        </a:spcAft>
                      </a:pPr>
                      <a:r>
                        <a:rPr lang="en-US" sz="2400" spc="-5">
                          <a:effectLst/>
                        </a:rPr>
                        <a:t>/e/d</a:t>
                      </a:r>
                      <a:endParaRPr lang="en-IN" sz="3200" spc="-5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2880" algn="ctr">
                        <a:lnSpc>
                          <a:spcPct val="95000"/>
                        </a:lnSpc>
                        <a:spcAft>
                          <a:spcPts val="600"/>
                        </a:spcAft>
                      </a:pPr>
                      <a:r>
                        <a:rPr lang="en-US" sz="2400" spc="-5">
                          <a:effectLst/>
                        </a:rPr>
                        <a:t>wg.endpoint.device</a:t>
                      </a:r>
                      <a:endParaRPr lang="en-IN" sz="3200" spc="-5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2880" algn="ctr">
                        <a:lnSpc>
                          <a:spcPct val="95000"/>
                        </a:lnSpc>
                        <a:spcAft>
                          <a:spcPts val="600"/>
                        </a:spcAft>
                      </a:pPr>
                      <a:r>
                        <a:rPr lang="en-US" sz="2400" spc="-5">
                          <a:effectLst/>
                        </a:rPr>
                        <a:t>p</a:t>
                      </a:r>
                      <a:endParaRPr lang="en-IN" sz="3200" spc="-5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</a:tr>
              <a:tr h="685800">
                <a:tc>
                  <a:txBody>
                    <a:bodyPr/>
                    <a:lstStyle/>
                    <a:p>
                      <a:pPr indent="182880" algn="ctr">
                        <a:lnSpc>
                          <a:spcPct val="95000"/>
                        </a:lnSpc>
                        <a:spcAft>
                          <a:spcPts val="600"/>
                        </a:spcAft>
                      </a:pPr>
                      <a:r>
                        <a:rPr lang="en-US" sz="2400" spc="-5">
                          <a:effectLst/>
                        </a:rPr>
                        <a:t>senml</a:t>
                      </a:r>
                      <a:endParaRPr lang="en-IN" sz="3200" spc="-5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2880" algn="ctr">
                        <a:lnSpc>
                          <a:spcPct val="95000"/>
                        </a:lnSpc>
                        <a:spcAft>
                          <a:spcPts val="600"/>
                        </a:spcAft>
                      </a:pPr>
                      <a:r>
                        <a:rPr lang="en-US" sz="2400" spc="-5" dirty="0">
                          <a:effectLst/>
                        </a:rPr>
                        <a:t>/e/</a:t>
                      </a:r>
                      <a:r>
                        <a:rPr lang="en-US" sz="2400" spc="-5" dirty="0" err="1">
                          <a:effectLst/>
                        </a:rPr>
                        <a:t>senml</a:t>
                      </a:r>
                      <a:endParaRPr lang="en-IN" sz="3200" spc="-5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2880" algn="ctr">
                        <a:lnSpc>
                          <a:spcPct val="95000"/>
                        </a:lnSpc>
                        <a:spcAft>
                          <a:spcPts val="600"/>
                        </a:spcAft>
                      </a:pPr>
                      <a:r>
                        <a:rPr lang="en-US" sz="2400" spc="-5">
                          <a:effectLst/>
                        </a:rPr>
                        <a:t>wg.endpoint.senml</a:t>
                      </a:r>
                      <a:endParaRPr lang="en-IN" sz="3200" spc="-5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2880" algn="ctr">
                        <a:lnSpc>
                          <a:spcPct val="95000"/>
                        </a:lnSpc>
                        <a:spcAft>
                          <a:spcPts val="600"/>
                        </a:spcAft>
                      </a:pPr>
                      <a:r>
                        <a:rPr lang="en-US" sz="2400" spc="-5" dirty="0">
                          <a:effectLst/>
                        </a:rPr>
                        <a:t>rp</a:t>
                      </a:r>
                      <a:endParaRPr lang="en-IN" sz="3200" spc="-5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61088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Implementation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Software implementation in JSON</a:t>
            </a:r>
          </a:p>
          <a:p>
            <a:r>
              <a:rPr lang="en-IN" dirty="0"/>
              <a:t>The file containing the M2M device and endpoint(s) </a:t>
            </a:r>
            <a:r>
              <a:rPr lang="en-IN" dirty="0" smtClean="0"/>
              <a:t>description is typically </a:t>
            </a:r>
            <a:r>
              <a:rPr lang="en-IN" dirty="0"/>
              <a:t>less than 1KB in size</a:t>
            </a:r>
            <a:r>
              <a:rPr lang="en-IN" dirty="0" smtClean="0"/>
              <a:t>.</a:t>
            </a:r>
          </a:p>
          <a:p>
            <a:pPr lvl="1"/>
            <a:r>
              <a:rPr lang="en-IN" dirty="0" smtClean="0"/>
              <a:t>Lightweight description for things</a:t>
            </a:r>
          </a:p>
          <a:p>
            <a:pPr lvl="1"/>
            <a:r>
              <a:rPr lang="en-IN" dirty="0" smtClean="0"/>
              <a:t>Good candidate for things description for home automation, </a:t>
            </a:r>
            <a:r>
              <a:rPr lang="en-IN" smtClean="0"/>
              <a:t>eHealth domains.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E6F8B0-93F0-4394-A882-8AC497C1104C}" type="datetime1">
              <a:rPr lang="en-US" smtClean="0"/>
              <a:t>7/8/2015</a:t>
            </a:fld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- p </a:t>
            </a:r>
            <a:fld id="{FDC863EC-C596-4F64-99B7-61C2ECC7FD61}" type="slidenum">
              <a:rPr lang="fr-FR" smtClean="0"/>
              <a:pPr>
                <a:defRPr/>
              </a:pPr>
              <a:t>9</a:t>
            </a:fld>
            <a:r>
              <a:rPr lang="fr-FR" smtClean="0"/>
              <a:t> 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1422904"/>
      </p:ext>
    </p:extLst>
  </p:cSld>
  <p:clrMapOvr>
    <a:masterClrMapping/>
  </p:clrMapOvr>
</p:sld>
</file>

<file path=ppt/theme/theme1.xml><?xml version="1.0" encoding="utf-8"?>
<a:theme xmlns:a="http://schemas.openxmlformats.org/drawingml/2006/main" name="1_Modèle par défaut">
  <a:themeElements>
    <a:clrScheme name="1_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Modèle par défaut">
      <a:majorFont>
        <a:latin typeface="Eurostile LT Std"/>
        <a:ea typeface=""/>
        <a:cs typeface=""/>
      </a:majorFont>
      <a:minorFont>
        <a:latin typeface="Eurostile LT St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20411</TotalTime>
  <Words>498</Words>
  <Application>Microsoft Office PowerPoint</Application>
  <PresentationFormat>On-screen Show (4:3)</PresentationFormat>
  <Paragraphs>130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ＭＳ Ｐゴシック</vt:lpstr>
      <vt:lpstr>SimSun</vt:lpstr>
      <vt:lpstr>Arial</vt:lpstr>
      <vt:lpstr>Eurostile LT Std</vt:lpstr>
      <vt:lpstr>Times New Roman</vt:lpstr>
      <vt:lpstr>Wingdings</vt:lpstr>
      <vt:lpstr>1_Modèle par défaut</vt:lpstr>
      <vt:lpstr>Introduction to IETF CoRE Link Format</vt:lpstr>
      <vt:lpstr>What is CoRE?</vt:lpstr>
      <vt:lpstr>Constrained RESTful Environments Link Format</vt:lpstr>
      <vt:lpstr>Resource Directory</vt:lpstr>
      <vt:lpstr>Some Definitions</vt:lpstr>
      <vt:lpstr>Function Set Examples</vt:lpstr>
      <vt:lpstr>Device Resource Type Description</vt:lpstr>
      <vt:lpstr>Endpoint Resource Type Description</vt:lpstr>
      <vt:lpstr>Implementation</vt:lpstr>
      <vt:lpstr>Reading Materials</vt:lpstr>
      <vt:lpstr>Thank you!</vt:lpstr>
    </vt:vector>
  </TitlesOfParts>
  <Company>Institut Eurecom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Laurence Grammare</dc:creator>
  <cp:lastModifiedBy>Soumya</cp:lastModifiedBy>
  <cp:revision>599</cp:revision>
  <dcterms:created xsi:type="dcterms:W3CDTF">2007-06-19T08:15:35Z</dcterms:created>
  <dcterms:modified xsi:type="dcterms:W3CDTF">2015-07-08T10:23:39Z</dcterms:modified>
</cp:coreProperties>
</file>