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>
        <p:scale>
          <a:sx n="53" d="100"/>
          <a:sy n="53" d="100"/>
        </p:scale>
        <p:origin x="1579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7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1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2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1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3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9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10B0-CE71-44B6-8647-ED9FD793E386}" type="datetimeFigureOut">
              <a:rPr lang="en-US" smtClean="0"/>
              <a:t>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72BFE-A4DC-44DB-AC70-DF332CBF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4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Hardware Token Support </a:t>
            </a:r>
            <a:br>
              <a:rPr lang="en-US" b="1" dirty="0" smtClean="0"/>
            </a:br>
            <a:r>
              <a:rPr lang="en-US" b="1" dirty="0" smtClean="0"/>
              <a:t>for the Web  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51838" y="3628571"/>
            <a:ext cx="768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Analysis of the W3C Workshop on Authentication, Hardware Tokens and Beyond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72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2942" y="190443"/>
            <a:ext cx="112697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Facts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u="sng" dirty="0" smtClean="0"/>
              <a:t>Outcome of W3C Workshop on Authentication, Hardware Tokens and Beyond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dirty="0" smtClean="0"/>
              <a:t>Hardware tokens in scope (including Platform-held keys): </a:t>
            </a:r>
            <a:r>
              <a:rPr lang="en-US" sz="2400" b="1" dirty="0" smtClean="0"/>
              <a:t>unanimous support</a:t>
            </a:r>
            <a:br>
              <a:rPr lang="en-US" sz="2400" b="1" dirty="0" smtClean="0"/>
            </a:br>
            <a:r>
              <a:rPr lang="en-US" sz="2400" dirty="0" smtClean="0"/>
              <a:t>Key Discovery: </a:t>
            </a:r>
            <a:r>
              <a:rPr lang="en-US" sz="2400" b="1" dirty="0" smtClean="0"/>
              <a:t>high support</a:t>
            </a:r>
          </a:p>
          <a:p>
            <a:pPr lvl="1"/>
            <a:r>
              <a:rPr lang="en-US" sz="2400" dirty="0" smtClean="0"/>
              <a:t> Device Discovery: </a:t>
            </a:r>
            <a:r>
              <a:rPr lang="en-US" sz="2400" b="1" dirty="0" smtClean="0"/>
              <a:t>high support</a:t>
            </a:r>
          </a:p>
          <a:p>
            <a:pPr lvl="1"/>
            <a:r>
              <a:rPr lang="en-US" sz="2400" dirty="0" smtClean="0"/>
              <a:t> Attestation of provenance: </a:t>
            </a:r>
            <a:r>
              <a:rPr lang="en-US" sz="2400" b="1" dirty="0" smtClean="0"/>
              <a:t>high support</a:t>
            </a:r>
          </a:p>
          <a:p>
            <a:pPr lvl="1"/>
            <a:r>
              <a:rPr lang="en-US" sz="2400" dirty="0" smtClean="0"/>
              <a:t> User-owned keys (aka individual-managed ID, aka FIDO): </a:t>
            </a:r>
            <a:r>
              <a:rPr lang="en-US" sz="2400" b="1" dirty="0" smtClean="0"/>
              <a:t>medium support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b="1" u="sng" dirty="0" smtClean="0"/>
              <a:t>gap</a:t>
            </a:r>
            <a:r>
              <a:rPr lang="en-US" sz="2400" dirty="0" smtClean="0"/>
              <a:t> between unanimous support and high support for hardware authentication vs. medium support for </a:t>
            </a:r>
            <a:r>
              <a:rPr lang="en-US" sz="2400" b="1" dirty="0" smtClean="0"/>
              <a:t>individual-managed ID </a:t>
            </a:r>
            <a:r>
              <a:rPr lang="en-US" sz="2400" dirty="0" smtClean="0"/>
              <a:t>(aka FIDO) is because there are several solutions today used in the web that are for </a:t>
            </a:r>
            <a:r>
              <a:rPr lang="en-US" sz="2400" b="1" dirty="0" smtClean="0"/>
              <a:t>centrally-issued IDs</a:t>
            </a:r>
            <a:r>
              <a:rPr lang="en-US" sz="2400" dirty="0" smtClean="0"/>
              <a:t>. At the workshop several governments and companies that are in the business of </a:t>
            </a:r>
            <a:r>
              <a:rPr lang="en-US" sz="2400" b="1" dirty="0" smtClean="0"/>
              <a:t>centrally-issued IDs </a:t>
            </a:r>
            <a:r>
              <a:rPr lang="en-US" sz="2400" dirty="0" smtClean="0"/>
              <a:t>were represented.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Both centrally-issued IDs and individual-managed IDs are equally important. </a:t>
            </a:r>
            <a:r>
              <a:rPr lang="en-US" sz="2400" b="1" u="sng" dirty="0" smtClean="0"/>
              <a:t>One cannot replace the other.</a:t>
            </a:r>
            <a:endParaRPr lang="en-US" sz="2400" b="1" u="sng" dirty="0"/>
          </a:p>
        </p:txBody>
      </p:sp>
    </p:spTree>
    <p:extLst>
      <p:ext uri="{BB962C8B-B14F-4D97-AF65-F5344CB8AC3E}">
        <p14:creationId xmlns:p14="http://schemas.microsoft.com/office/powerpoint/2010/main" val="11187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1342" y="872615"/>
            <a:ext cx="1091559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Current state of hardware security</a:t>
            </a:r>
          </a:p>
          <a:p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307" y="1881051"/>
            <a:ext cx="11239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● Global Platform (GP) standard covers most of the interesting </a:t>
            </a:r>
            <a:r>
              <a:rPr lang="en-US" sz="2400" dirty="0" smtClean="0"/>
              <a:t>cases that support </a:t>
            </a:r>
            <a:r>
              <a:rPr lang="en-US" sz="2400" b="1" dirty="0" smtClean="0"/>
              <a:t>centrally-issued IDs</a:t>
            </a:r>
            <a:endParaRPr lang="en-US" sz="2400" dirty="0"/>
          </a:p>
          <a:p>
            <a:pPr lvl="1"/>
            <a:r>
              <a:rPr lang="en-US" sz="2400" dirty="0"/>
              <a:t>○ Smart cards</a:t>
            </a:r>
          </a:p>
          <a:p>
            <a:pPr lvl="1"/>
            <a:r>
              <a:rPr lang="en-US" sz="2400" dirty="0"/>
              <a:t>○ USIM cards</a:t>
            </a:r>
          </a:p>
          <a:p>
            <a:pPr lvl="1"/>
            <a:r>
              <a:rPr lang="en-US" sz="2400" dirty="0"/>
              <a:t>○ EMV cards</a:t>
            </a:r>
          </a:p>
          <a:p>
            <a:pPr lvl="1"/>
            <a:r>
              <a:rPr lang="en-US" sz="2400" dirty="0"/>
              <a:t>○ TPMs</a:t>
            </a:r>
          </a:p>
          <a:p>
            <a:pPr lvl="1"/>
            <a:r>
              <a:rPr lang="en-US" sz="2400" dirty="0"/>
              <a:t>○ TEEs</a:t>
            </a:r>
          </a:p>
          <a:p>
            <a:r>
              <a:rPr lang="en-US" sz="2400" dirty="0"/>
              <a:t>● There is substantial OS support for GP APIs (Windows, </a:t>
            </a:r>
            <a:r>
              <a:rPr lang="en-US" sz="2400" dirty="0" err="1"/>
              <a:t>MacOS</a:t>
            </a:r>
            <a:r>
              <a:rPr lang="en-US" sz="2400" dirty="0"/>
              <a:t>, Linux)</a:t>
            </a:r>
          </a:p>
          <a:p>
            <a:r>
              <a:rPr lang="en-US" sz="2400" dirty="0"/>
              <a:t>● Communications with the app use APDUs with standard framing, but </a:t>
            </a:r>
            <a:r>
              <a:rPr lang="en-US" sz="2400" dirty="0" smtClean="0"/>
              <a:t>app specific data</a:t>
            </a:r>
            <a:endParaRPr lang="en-US" sz="2400" dirty="0"/>
          </a:p>
          <a:p>
            <a:r>
              <a:rPr lang="en-US" sz="2400" dirty="0"/>
              <a:t>● The functions of a GP device are realized through “applications” resident on the device</a:t>
            </a:r>
          </a:p>
          <a:p>
            <a:r>
              <a:rPr lang="en-US" sz="2400" dirty="0"/>
              <a:t>● Each application has a unique, </a:t>
            </a:r>
            <a:r>
              <a:rPr lang="en-US" sz="2400" dirty="0" smtClean="0"/>
              <a:t>centrally registered </a:t>
            </a:r>
            <a:r>
              <a:rPr lang="en-US" sz="2400" dirty="0" err="1" smtClean="0"/>
              <a:t>AppID</a:t>
            </a:r>
            <a:endParaRPr lang="en-US" sz="2400" dirty="0"/>
          </a:p>
          <a:p>
            <a:r>
              <a:rPr lang="en-US" sz="2400" dirty="0"/>
              <a:t>● Each </a:t>
            </a:r>
            <a:r>
              <a:rPr lang="en-US" sz="2400" dirty="0" err="1"/>
              <a:t>AppID</a:t>
            </a:r>
            <a:r>
              <a:rPr lang="en-US" sz="2400" dirty="0"/>
              <a:t> belongs to a specific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12617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971" y="292044"/>
            <a:ext cx="10915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Proposal - Architecture</a:t>
            </a:r>
            <a:br>
              <a:rPr lang="en-US" sz="4000" b="1" dirty="0" smtClean="0"/>
            </a:br>
            <a:r>
              <a:rPr lang="en-US" sz="2800" b="1" i="1" dirty="0" smtClean="0"/>
              <a:t>Supports </a:t>
            </a:r>
            <a:r>
              <a:rPr lang="en-US" sz="2800" b="1" i="1" u="sng" dirty="0" smtClean="0"/>
              <a:t>BOTH</a:t>
            </a:r>
            <a:r>
              <a:rPr lang="en-US" sz="2800" b="1" i="1" dirty="0" smtClean="0"/>
              <a:t> centrally-issued &amp; individual-managed IDs</a:t>
            </a:r>
            <a:endParaRPr lang="en-US" sz="4000" b="1" dirty="0" smtClean="0"/>
          </a:p>
          <a:p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0159" t="16949" r="31270" b="1217"/>
          <a:stretch/>
        </p:blipFill>
        <p:spPr>
          <a:xfrm>
            <a:off x="385227" y="1625599"/>
            <a:ext cx="3925515" cy="46847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67794" y="1736492"/>
            <a:ext cx="68797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0" i="0" u="none" strike="noStrike" baseline="0" dirty="0" smtClean="0">
                <a:latin typeface="ArialMT"/>
              </a:rPr>
              <a:t>● Create a specialized JS sandbox for accessing secure hardware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Two interfaces:</a:t>
            </a:r>
          </a:p>
          <a:p>
            <a:pPr lvl="2"/>
            <a:r>
              <a:rPr lang="en-US" sz="1400" b="0" i="0" u="none" strike="noStrike" baseline="0" dirty="0" smtClean="0">
                <a:latin typeface="ArialMT"/>
              </a:rPr>
              <a:t>■ APDU interface to a specific </a:t>
            </a:r>
            <a:r>
              <a:rPr lang="en-US" sz="1400" b="0" i="0" u="none" strike="noStrike" baseline="0" dirty="0" err="1" smtClean="0">
                <a:latin typeface="ArialMT"/>
              </a:rPr>
              <a:t>AppID</a:t>
            </a:r>
            <a:r>
              <a:rPr lang="en-US" sz="1400" b="0" i="0" u="none" strike="noStrike" baseline="0" dirty="0" smtClean="0">
                <a:latin typeface="ArialMT"/>
              </a:rPr>
              <a:t> instance (on the secure h/w device)</a:t>
            </a:r>
          </a:p>
          <a:p>
            <a:pPr lvl="2"/>
            <a:r>
              <a:rPr lang="en-US" sz="1400" b="0" i="0" u="none" strike="noStrike" baseline="0" dirty="0" smtClean="0">
                <a:latin typeface="ArialMT"/>
              </a:rPr>
              <a:t>■ Message channel to web app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For some set of </a:t>
            </a:r>
            <a:r>
              <a:rPr lang="en-US" sz="1400" b="0" i="0" u="none" strike="noStrike" baseline="0" dirty="0" err="1" smtClean="0">
                <a:latin typeface="ArialMT"/>
              </a:rPr>
              <a:t>AppIDs</a:t>
            </a:r>
            <a:r>
              <a:rPr lang="en-US" sz="1400" b="0" i="0" u="none" strike="noStrike" baseline="0" dirty="0" smtClean="0">
                <a:latin typeface="ArialMT"/>
              </a:rPr>
              <a:t>, the browser obtains a JS “driver” that the owner of the</a:t>
            </a:r>
            <a:r>
              <a:rPr lang="en-US" sz="1400" b="0" i="0" u="none" strike="noStrike" dirty="0" smtClean="0">
                <a:latin typeface="ArialMT"/>
              </a:rPr>
              <a:t> </a:t>
            </a:r>
            <a:r>
              <a:rPr lang="en-US" sz="1400" b="0" i="0" u="none" strike="noStrike" baseline="0" dirty="0" err="1" smtClean="0">
                <a:latin typeface="ArialMT"/>
              </a:rPr>
              <a:t>AppID</a:t>
            </a:r>
            <a:r>
              <a:rPr lang="en-US" sz="1400" b="0" i="0" u="none" strike="noStrike" baseline="0" dirty="0" smtClean="0">
                <a:latin typeface="ArialMT"/>
              </a:rPr>
              <a:t> authorizes to access instances of that </a:t>
            </a:r>
            <a:r>
              <a:rPr lang="en-US" sz="1400" b="0" i="0" u="none" strike="noStrike" baseline="0" dirty="0" err="1" smtClean="0">
                <a:latin typeface="ArialMT"/>
              </a:rPr>
              <a:t>AppID</a:t>
            </a:r>
            <a:endParaRPr lang="en-US" sz="1400" b="0" i="0" u="none" strike="noStrike" baseline="0" dirty="0" smtClean="0">
              <a:latin typeface="ArialMT"/>
            </a:endParaRPr>
          </a:p>
          <a:p>
            <a:pPr lvl="2"/>
            <a:r>
              <a:rPr lang="en-US" sz="1400" b="0" i="0" u="none" strike="noStrike" baseline="0" dirty="0" smtClean="0">
                <a:latin typeface="ArialMT"/>
              </a:rPr>
              <a:t>■ Driver translates from JS messages/API to APDUs</a:t>
            </a:r>
          </a:p>
          <a:p>
            <a:pPr lvl="2"/>
            <a:r>
              <a:rPr lang="en-US" sz="1400" b="0" i="0" u="none" strike="noStrike" baseline="0" dirty="0" smtClean="0">
                <a:latin typeface="ArialMT"/>
              </a:rPr>
              <a:t>■ Driver could be delivered through dynamic loading from the web </a:t>
            </a:r>
            <a:br>
              <a:rPr lang="en-US" sz="1400" b="0" i="0" u="none" strike="noStrike" baseline="0" dirty="0" smtClean="0">
                <a:latin typeface="ArialMT"/>
              </a:rPr>
            </a:br>
            <a:r>
              <a:rPr lang="en-US" sz="1400" b="0" i="0" u="none" strike="noStrike" baseline="0" dirty="0" smtClean="0">
                <a:latin typeface="ArialMT"/>
              </a:rPr>
              <a:t>(à la</a:t>
            </a:r>
            <a:r>
              <a:rPr lang="en-US" sz="1400" b="0" i="0" u="none" strike="noStrike" dirty="0" smtClean="0">
                <a:latin typeface="ArialMT"/>
              </a:rPr>
              <a:t> </a:t>
            </a:r>
            <a:r>
              <a:rPr lang="en-US" sz="1400" b="0" i="0" u="none" strike="noStrike" baseline="0" dirty="0" err="1" smtClean="0">
                <a:latin typeface="ArialMT"/>
              </a:rPr>
              <a:t>WebRTC</a:t>
            </a:r>
            <a:r>
              <a:rPr lang="en-US" sz="1400" b="0" i="0" u="none" strike="noStrike" baseline="0" dirty="0" smtClean="0">
                <a:latin typeface="ArialMT"/>
              </a:rPr>
              <a:t> </a:t>
            </a:r>
            <a:r>
              <a:rPr lang="en-US" sz="1400" b="0" i="0" u="none" strike="noStrike" baseline="0" dirty="0" err="1" smtClean="0">
                <a:latin typeface="ArialMT"/>
              </a:rPr>
              <a:t>IdP</a:t>
            </a:r>
            <a:r>
              <a:rPr lang="en-US" sz="1400" b="0" i="0" u="none" strike="noStrike" baseline="0" dirty="0" smtClean="0">
                <a:latin typeface="ArialMT"/>
              </a:rPr>
              <a:t>) or a more static plugin / </a:t>
            </a:r>
            <a:r>
              <a:rPr lang="en-US" sz="1400" b="0" i="0" u="none" strike="noStrike" baseline="0" dirty="0" err="1" smtClean="0">
                <a:latin typeface="ArialMT"/>
              </a:rPr>
              <a:t>addon</a:t>
            </a:r>
            <a:r>
              <a:rPr lang="en-US" sz="1400" dirty="0">
                <a:latin typeface="ArialMT"/>
              </a:rPr>
              <a:t> </a:t>
            </a:r>
            <a:r>
              <a:rPr lang="en-US" sz="1400" b="0" i="0" u="none" strike="noStrike" baseline="0" dirty="0" smtClean="0">
                <a:latin typeface="ArialMT"/>
              </a:rPr>
              <a:t>framework</a:t>
            </a:r>
          </a:p>
          <a:p>
            <a:r>
              <a:rPr lang="en-US" sz="1400" b="0" i="0" u="none" strike="noStrike" baseline="0" dirty="0" smtClean="0">
                <a:latin typeface="ArialMT"/>
              </a:rPr>
              <a:t>● Web app requests access to </a:t>
            </a:r>
            <a:r>
              <a:rPr lang="en-US" sz="1400" b="0" i="0" u="none" strike="noStrike" baseline="0" dirty="0" err="1" smtClean="0">
                <a:latin typeface="ArialMT"/>
              </a:rPr>
              <a:t>AppID</a:t>
            </a:r>
            <a:r>
              <a:rPr lang="en-US" sz="1400" b="0" i="0" u="none" strike="noStrike" baseline="0" dirty="0" smtClean="0">
                <a:latin typeface="ArialMT"/>
              </a:rPr>
              <a:t> X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Browser checks that it has a JS driver for </a:t>
            </a:r>
            <a:r>
              <a:rPr lang="en-US" sz="1400" b="0" i="0" u="none" strike="noStrike" baseline="0" dirty="0" err="1" smtClean="0">
                <a:latin typeface="ArialMT"/>
              </a:rPr>
              <a:t>AppID</a:t>
            </a:r>
            <a:r>
              <a:rPr lang="en-US" sz="1400" b="0" i="0" u="none" strike="noStrike" baseline="0" dirty="0" smtClean="0">
                <a:latin typeface="ArialMT"/>
              </a:rPr>
              <a:t> X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Browser determines whether there is a device present that has an app with </a:t>
            </a:r>
          </a:p>
          <a:p>
            <a:pPr lvl="1"/>
            <a:r>
              <a:rPr lang="en-US" sz="1400" dirty="0">
                <a:latin typeface="ArialMT"/>
              </a:rPr>
              <a:t> </a:t>
            </a:r>
            <a:r>
              <a:rPr lang="en-US" sz="1400" dirty="0" smtClean="0">
                <a:latin typeface="ArialMT"/>
              </a:rPr>
              <a:t>   </a:t>
            </a:r>
            <a:r>
              <a:rPr lang="en-US" sz="1400" b="0" i="0" u="none" strike="noStrike" baseline="0" dirty="0" err="1" smtClean="0">
                <a:latin typeface="ArialMT"/>
              </a:rPr>
              <a:t>AppID</a:t>
            </a:r>
            <a:r>
              <a:rPr lang="en-US" sz="1400" dirty="0" smtClean="0">
                <a:latin typeface="ArialMT"/>
              </a:rPr>
              <a:t> </a:t>
            </a:r>
            <a:r>
              <a:rPr lang="en-US" sz="1400" b="0" i="0" u="none" strike="noStrike" baseline="0" dirty="0" smtClean="0">
                <a:latin typeface="ArialMT"/>
              </a:rPr>
              <a:t>X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Browser obtains from the OS a way to pass APDUs to that app instance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Browser loads the JS driver into a sandbox with (1) the APDU interface</a:t>
            </a:r>
          </a:p>
          <a:p>
            <a:pPr lvl="1"/>
            <a:r>
              <a:rPr lang="en-US" sz="1400" dirty="0">
                <a:latin typeface="ArialMT"/>
              </a:rPr>
              <a:t> </a:t>
            </a:r>
            <a:r>
              <a:rPr lang="en-US" sz="1400" dirty="0" smtClean="0">
                <a:latin typeface="ArialMT"/>
              </a:rPr>
              <a:t>   </a:t>
            </a:r>
            <a:r>
              <a:rPr lang="en-US" sz="1400" b="0" i="0" u="none" strike="noStrike" baseline="0" dirty="0" smtClean="0">
                <a:latin typeface="ArialMT"/>
              </a:rPr>
              <a:t>connected to the app instance, and (2) a message channel to the web app</a:t>
            </a:r>
          </a:p>
          <a:p>
            <a:pPr lvl="1"/>
            <a:r>
              <a:rPr lang="en-US" sz="1400" b="0" i="0" u="none" strike="noStrike" baseline="0" dirty="0" smtClean="0">
                <a:latin typeface="ArialMT"/>
              </a:rPr>
              <a:t>○ Browser passes message channel back to web app</a:t>
            </a:r>
            <a:endParaRPr lang="en-US" sz="1400" dirty="0" smtClean="0">
              <a:latin typeface="ArialMT"/>
            </a:endParaRPr>
          </a:p>
          <a:p>
            <a:endParaRPr lang="en-US" sz="1400" b="0" i="0" u="none" strike="noStrike" baseline="0" dirty="0" smtClean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244151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1971" y="292044"/>
            <a:ext cx="109155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Proposal </a:t>
            </a:r>
          </a:p>
          <a:p>
            <a:r>
              <a:rPr lang="en-US" sz="3200" b="1" dirty="0" smtClean="0"/>
              <a:t>Why support both centrally-issued &amp; individual-managed IDs?</a:t>
            </a:r>
            <a:br>
              <a:rPr lang="en-US" sz="3200" b="1" dirty="0" smtClean="0"/>
            </a:b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064717"/>
              </p:ext>
            </p:extLst>
          </p:nvPr>
        </p:nvGraphicFramePr>
        <p:xfrm>
          <a:off x="791628" y="1712686"/>
          <a:ext cx="10500486" cy="344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0243"/>
                <a:gridCol w="5250243"/>
              </a:tblGrid>
              <a:tr h="61371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Centrally-issued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Individual-</a:t>
                      </a:r>
                      <a:r>
                        <a:rPr lang="en-US" sz="2800" baseline="0" dirty="0" smtClean="0"/>
                        <a:t>managed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Billions</a:t>
                      </a:r>
                      <a:r>
                        <a:rPr lang="en-US" sz="2800" baseline="0" dirty="0" smtClean="0"/>
                        <a:t> of IDs already issued and have Global Platform as the common standard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New standard from FIDO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Necessary for Liability</a:t>
                      </a:r>
                      <a:r>
                        <a:rPr lang="en-US" sz="2800" baseline="0" dirty="0" smtClean="0"/>
                        <a:t> ownership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Necessary</a:t>
                      </a:r>
                      <a:r>
                        <a:rPr lang="en-US" sz="2800" baseline="0" dirty="0" smtClean="0"/>
                        <a:t> for privacy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Cannot</a:t>
                      </a:r>
                      <a:r>
                        <a:rPr lang="en-US" sz="2800" baseline="0" dirty="0" smtClean="0"/>
                        <a:t> provide privacy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Cannot</a:t>
                      </a:r>
                      <a:r>
                        <a:rPr lang="en-US" sz="2800" baseline="0" dirty="0" smtClean="0"/>
                        <a:t> provide liability or know your customer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31971" y="5675086"/>
            <a:ext cx="11222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Supporting individual-managed IDs only = </a:t>
            </a:r>
            <a:r>
              <a:rPr lang="en-US" sz="2400" b="1" u="sng" dirty="0" smtClean="0">
                <a:solidFill>
                  <a:srgbClr val="FF0000"/>
                </a:solidFill>
              </a:rPr>
              <a:t>medium support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Supporting both individual-managed IDs and centrally-issued IDs = </a:t>
            </a:r>
            <a:r>
              <a:rPr lang="en-US" sz="2400" b="1" u="sng" dirty="0" smtClean="0">
                <a:solidFill>
                  <a:srgbClr val="FF0000"/>
                </a:solidFill>
              </a:rPr>
              <a:t>unanimous support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86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276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ArialMT</vt:lpstr>
      <vt:lpstr>Calibri</vt:lpstr>
      <vt:lpstr>Calibri Light</vt:lpstr>
      <vt:lpstr>Office Theme</vt:lpstr>
      <vt:lpstr>Hardware Token Support  for the Web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Token Support  for the Web</dc:title>
  <dc:creator>Siva Narendra</dc:creator>
  <cp:lastModifiedBy>Siva Narendra</cp:lastModifiedBy>
  <cp:revision>4</cp:revision>
  <dcterms:created xsi:type="dcterms:W3CDTF">2015-01-21T20:29:35Z</dcterms:created>
  <dcterms:modified xsi:type="dcterms:W3CDTF">2015-01-21T20:51:14Z</dcterms:modified>
</cp:coreProperties>
</file>