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5" r:id="rId3"/>
    <p:sldId id="366" r:id="rId4"/>
    <p:sldId id="360" r:id="rId5"/>
    <p:sldId id="364" r:id="rId6"/>
    <p:sldId id="361" r:id="rId7"/>
    <p:sldId id="362" r:id="rId8"/>
    <p:sldId id="28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37"/>
    <a:srgbClr val="FFFFFF"/>
    <a:srgbClr val="B0B7BC"/>
    <a:srgbClr val="B0CBEA"/>
    <a:srgbClr val="001337"/>
    <a:srgbClr val="013873"/>
    <a:srgbClr val="233F68"/>
    <a:srgbClr val="073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84369" autoAdjust="0"/>
  </p:normalViewPr>
  <p:slideViewPr>
    <p:cSldViewPr showGuides="1">
      <p:cViewPr>
        <p:scale>
          <a:sx n="70" d="100"/>
          <a:sy n="70" d="100"/>
        </p:scale>
        <p:origin x="-1152" y="216"/>
      </p:cViewPr>
      <p:guideLst>
        <p:guide orient="horz" pos="1008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B044623-07C5-46CD-9FF0-1D92D0FD1275}" type="datetimeFigureOut">
              <a:rPr lang="en-US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A328B2D-47F7-42F5-9A0A-CAD972EA4E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6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243DC03-1DA1-4536-BC6E-3BBADC164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DECB309-B5DB-4CAF-A1DA-5C211846036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6"/>
          <p:cNvSpPr>
            <a:spLocks noChangeShapeType="1"/>
          </p:cNvSpPr>
          <p:nvPr userDrawn="1"/>
        </p:nvSpPr>
        <p:spPr bwMode="auto">
          <a:xfrm flipH="1">
            <a:off x="-2330450" y="1603375"/>
            <a:ext cx="2143125" cy="0"/>
          </a:xfrm>
          <a:prstGeom prst="line">
            <a:avLst/>
          </a:prstGeom>
          <a:noFill/>
          <a:ln w="254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98"/>
          <p:cNvSpPr txBox="1">
            <a:spLocks noChangeArrowheads="1"/>
          </p:cNvSpPr>
          <p:nvPr userDrawn="1"/>
        </p:nvSpPr>
        <p:spPr bwMode="auto">
          <a:xfrm>
            <a:off x="-2286000" y="182563"/>
            <a:ext cx="17224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Section Slide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place photos or additional text boxes on this slide.</a:t>
            </a:r>
          </a:p>
        </p:txBody>
      </p:sp>
      <p:sp>
        <p:nvSpPr>
          <p:cNvPr id="6" name="Text Box 100"/>
          <p:cNvSpPr txBox="1">
            <a:spLocks noChangeArrowheads="1"/>
          </p:cNvSpPr>
          <p:nvPr userDrawn="1"/>
        </p:nvSpPr>
        <p:spPr bwMode="auto">
          <a:xfrm>
            <a:off x="-2286000" y="2552700"/>
            <a:ext cx="20145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200" b="1">
                <a:solidFill>
                  <a:schemeClr val="bg1"/>
                </a:solidFill>
                <a:cs typeface="Arial" pitchFamily="34" charset="0"/>
              </a:rPr>
              <a:t>Section </a:t>
            </a:r>
            <a:r>
              <a:rPr lang="en-US" sz="1200" b="1">
                <a:solidFill>
                  <a:srgbClr val="FFFFFF"/>
                </a:solidFill>
                <a:cs typeface="Arial" pitchFamily="34" charset="0"/>
              </a:rPr>
              <a:t>Title Format</a:t>
            </a: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rgbClr val="FFFFFF"/>
                </a:solidFill>
                <a:cs typeface="Arial" pitchFamily="34" charset="0"/>
              </a:rPr>
              <a:t>Font: Arial</a:t>
            </a:r>
            <a:r>
              <a:rPr lang="en-US" sz="1200">
                <a:solidFill>
                  <a:srgbClr val="003874"/>
                </a:solidFill>
                <a:cs typeface="Arial" pitchFamily="34" charset="0"/>
              </a:rPr>
              <a:t> </a:t>
            </a:r>
            <a:r>
              <a:rPr lang="en-US" sz="1200">
                <a:solidFill>
                  <a:srgbClr val="FFFFFF"/>
                </a:solidFill>
              </a:rPr>
              <a:t>Bold</a:t>
            </a:r>
            <a:endParaRPr lang="en-US" sz="120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Size: 36 points</a:t>
            </a: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Before/After ¶ Space: 0</a:t>
            </a:r>
          </a:p>
        </p:txBody>
      </p:sp>
      <p:pic>
        <p:nvPicPr>
          <p:cNvPr id="7" name="Picture 8" descr="HID_logo_WE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2225"/>
            <a:ext cx="1517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2"/>
          <p:cNvSpPr txBox="1">
            <a:spLocks/>
          </p:cNvSpPr>
          <p:nvPr userDrawn="1"/>
        </p:nvSpPr>
        <p:spPr>
          <a:xfrm>
            <a:off x="8534400" y="6477000"/>
            <a:ext cx="304800" cy="3810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3873"/>
              </a:buClr>
              <a:buFont typeface="Wingdings" charset="0"/>
              <a:buNone/>
              <a:defRPr>
                <a:ln>
                  <a:noFill/>
                </a:ln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1437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1437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Gotham Book"/>
                <a:ea typeface="ＭＳ Ｐゴシック" charset="0"/>
                <a:cs typeface="Gotham Book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otham Book"/>
                <a:ea typeface="Gotham Book" charset="0"/>
                <a:cs typeface="Gotham Book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sz="1800" dirty="0"/>
          </a:p>
        </p:txBody>
      </p:sp>
      <p:sp>
        <p:nvSpPr>
          <p:cNvPr id="9" name="Content Placeholder 22"/>
          <p:cNvSpPr txBox="1">
            <a:spLocks/>
          </p:cNvSpPr>
          <p:nvPr userDrawn="1"/>
        </p:nvSpPr>
        <p:spPr>
          <a:xfrm>
            <a:off x="8534400" y="6477000"/>
            <a:ext cx="457200" cy="3810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33873"/>
              </a:buClr>
              <a:buFont typeface="Wingdings" pitchFamily="2" charset="2"/>
              <a:buNone/>
            </a:pPr>
            <a:fld id="{609DCCE9-4904-49B1-9FDF-BAB1EAE1A653}" type="slidenum">
              <a:rPr lang="en-US" sz="18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t>‹#›</a:t>
            </a:fld>
            <a:endParaRPr lang="en-US" sz="18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60"/>
          <p:cNvGrpSpPr>
            <a:grpSpLocks/>
          </p:cNvGrpSpPr>
          <p:nvPr userDrawn="1"/>
        </p:nvGrpSpPr>
        <p:grpSpPr bwMode="auto">
          <a:xfrm>
            <a:off x="236538" y="6486525"/>
            <a:ext cx="3621087" cy="266700"/>
            <a:chOff x="236538" y="6486961"/>
            <a:chExt cx="3620375" cy="266264"/>
          </a:xfrm>
        </p:grpSpPr>
        <p:pic>
          <p:nvPicPr>
            <p:cNvPr id="11" name="Picture 7" descr="ASSAABLOY_neg-0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1" t="39323" r="26230" b="46667"/>
            <a:stretch>
              <a:fillRect/>
            </a:stretch>
          </p:blipFill>
          <p:spPr bwMode="auto">
            <a:xfrm>
              <a:off x="287338" y="6524625"/>
              <a:ext cx="7620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5"/>
            <p:cNvSpPr txBox="1">
              <a:spLocks noChangeArrowheads="1"/>
            </p:cNvSpPr>
            <p:nvPr userDrawn="1"/>
          </p:nvSpPr>
          <p:spPr bwMode="auto">
            <a:xfrm>
              <a:off x="236538" y="6601074"/>
              <a:ext cx="1447515" cy="15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An ASSA ABLOY Group brand</a:t>
              </a:r>
            </a:p>
          </p:txBody>
        </p:sp>
        <p:sp>
          <p:nvSpPr>
            <p:cNvPr id="13" name="Text Placeholder 13"/>
            <p:cNvSpPr txBox="1">
              <a:spLocks/>
            </p:cNvSpPr>
            <p:nvPr userDrawn="1"/>
          </p:nvSpPr>
          <p:spPr>
            <a:xfrm>
              <a:off x="1599932" y="6486961"/>
              <a:ext cx="2256981" cy="261510"/>
            </a:xfrm>
            <a:prstGeom prst="rect">
              <a:avLst/>
            </a:prstGeom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PROPRIETARY INFORMATION.  </a:t>
              </a:r>
            </a:p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© 2012 HID Global Corporation. All rights reserved.</a:t>
              </a:r>
            </a:p>
          </p:txBody>
        </p:sp>
      </p:grpSp>
      <p:grpSp>
        <p:nvGrpSpPr>
          <p:cNvPr id="14" name="Group 64"/>
          <p:cNvGrpSpPr>
            <a:grpSpLocks/>
          </p:cNvGrpSpPr>
          <p:nvPr userDrawn="1"/>
        </p:nvGrpSpPr>
        <p:grpSpPr bwMode="auto">
          <a:xfrm>
            <a:off x="9369425" y="227013"/>
            <a:ext cx="2281238" cy="6651625"/>
            <a:chOff x="9369425" y="227013"/>
            <a:chExt cx="2281238" cy="6651625"/>
          </a:xfrm>
        </p:grpSpPr>
        <p:grpSp>
          <p:nvGrpSpPr>
            <p:cNvPr id="15" name="Group 67"/>
            <p:cNvGrpSpPr>
              <a:grpSpLocks/>
            </p:cNvGrpSpPr>
            <p:nvPr userDrawn="1"/>
          </p:nvGrpSpPr>
          <p:grpSpPr bwMode="auto">
            <a:xfrm>
              <a:off x="9369425" y="227013"/>
              <a:ext cx="2281238" cy="6651625"/>
              <a:chOff x="9369425" y="227013"/>
              <a:chExt cx="2281238" cy="6651625"/>
            </a:xfrm>
          </p:grpSpPr>
          <p:sp>
            <p:nvSpPr>
              <p:cNvPr id="18" name="Rectangle 188"/>
              <p:cNvSpPr>
                <a:spLocks noChangeArrowheads="1"/>
              </p:cNvSpPr>
              <p:nvPr userDrawn="1"/>
            </p:nvSpPr>
            <p:spPr bwMode="auto">
              <a:xfrm flipH="1">
                <a:off x="9372600" y="838200"/>
                <a:ext cx="901700" cy="3698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043772"/>
                  </a:solidFill>
                </a:endParaRPr>
              </a:p>
            </p:txBody>
          </p:sp>
          <p:grpSp>
            <p:nvGrpSpPr>
              <p:cNvPr id="19" name="Group 156"/>
              <p:cNvGrpSpPr>
                <a:grpSpLocks/>
              </p:cNvGrpSpPr>
              <p:nvPr userDrawn="1"/>
            </p:nvGrpSpPr>
            <p:grpSpPr bwMode="auto">
              <a:xfrm>
                <a:off x="9369425" y="227013"/>
                <a:ext cx="2281238" cy="6651625"/>
                <a:chOff x="5902" y="143"/>
                <a:chExt cx="1437" cy="4190"/>
              </a:xfrm>
            </p:grpSpPr>
            <p:sp>
              <p:nvSpPr>
                <p:cNvPr id="20" name="Rectangle 157"/>
                <p:cNvSpPr>
                  <a:spLocks noChangeArrowheads="1"/>
                </p:cNvSpPr>
                <p:nvPr/>
              </p:nvSpPr>
              <p:spPr bwMode="auto">
                <a:xfrm>
                  <a:off x="6697" y="2623"/>
                  <a:ext cx="576" cy="286"/>
                </a:xfrm>
                <a:prstGeom prst="rect">
                  <a:avLst/>
                </a:prstGeom>
                <a:solidFill>
                  <a:schemeClr val="bg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5945" y="586"/>
                  <a:ext cx="480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22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5902" y="143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sRGB Color Palette Values</a:t>
                  </a:r>
                </a:p>
              </p:txBody>
            </p:sp>
            <p:sp>
              <p:nvSpPr>
                <p:cNvPr id="23" name="Rectangle 161"/>
                <p:cNvSpPr>
                  <a:spLocks noChangeArrowheads="1"/>
                </p:cNvSpPr>
                <p:nvPr/>
              </p:nvSpPr>
              <p:spPr bwMode="auto">
                <a:xfrm flipH="1">
                  <a:off x="5912" y="2303"/>
                  <a:ext cx="568" cy="233"/>
                </a:xfrm>
                <a:prstGeom prst="rect">
                  <a:avLst/>
                </a:prstGeom>
                <a:solidFill>
                  <a:srgbClr val="002E56"/>
                </a:solidFill>
                <a:ln w="3175">
                  <a:solidFill>
                    <a:srgbClr val="002E5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2D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4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6037" y="2371"/>
                  <a:ext cx="32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0/45/86</a:t>
                  </a:r>
                </a:p>
              </p:txBody>
            </p:sp>
            <p:sp>
              <p:nvSpPr>
                <p:cNvPr id="25" name="Rectangle 163"/>
                <p:cNvSpPr>
                  <a:spLocks noChangeArrowheads="1"/>
                </p:cNvSpPr>
                <p:nvPr userDrawn="1"/>
              </p:nvSpPr>
              <p:spPr bwMode="auto">
                <a:xfrm flipH="1">
                  <a:off x="5912" y="2650"/>
                  <a:ext cx="568" cy="233"/>
                </a:xfrm>
                <a:prstGeom prst="rect">
                  <a:avLst/>
                </a:prstGeom>
                <a:solidFill>
                  <a:srgbClr val="F898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6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5947" y="2718"/>
                  <a:ext cx="485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248/152/29</a:t>
                  </a:r>
                </a:p>
              </p:txBody>
            </p:sp>
            <p:sp>
              <p:nvSpPr>
                <p:cNvPr id="27" name="Rectangle 165"/>
                <p:cNvSpPr>
                  <a:spLocks noChangeArrowheads="1"/>
                </p:cNvSpPr>
                <p:nvPr/>
              </p:nvSpPr>
              <p:spPr bwMode="auto">
                <a:xfrm>
                  <a:off x="5912" y="2965"/>
                  <a:ext cx="576" cy="286"/>
                </a:xfrm>
                <a:prstGeom prst="rect">
                  <a:avLst/>
                </a:prstGeom>
                <a:solidFill>
                  <a:srgbClr val="00716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6014" y="3060"/>
                  <a:ext cx="377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0/113/97</a:t>
                  </a:r>
                </a:p>
              </p:txBody>
            </p:sp>
            <p:sp>
              <p:nvSpPr>
                <p:cNvPr id="29" name="Rectangle 167"/>
                <p:cNvSpPr>
                  <a:spLocks noChangeArrowheads="1"/>
                </p:cNvSpPr>
                <p:nvPr/>
              </p:nvSpPr>
              <p:spPr bwMode="auto">
                <a:xfrm>
                  <a:off x="5912" y="3327"/>
                  <a:ext cx="576" cy="286"/>
                </a:xfrm>
                <a:prstGeom prst="rect">
                  <a:avLst/>
                </a:prstGeom>
                <a:solidFill>
                  <a:srgbClr val="61116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5952" y="3422"/>
                  <a:ext cx="480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97/17/106</a:t>
                  </a:r>
                </a:p>
              </p:txBody>
            </p:sp>
            <p:sp>
              <p:nvSpPr>
                <p:cNvPr id="31" name="Rectangle 169"/>
                <p:cNvSpPr>
                  <a:spLocks noChangeArrowheads="1"/>
                </p:cNvSpPr>
                <p:nvPr/>
              </p:nvSpPr>
              <p:spPr bwMode="auto">
                <a:xfrm>
                  <a:off x="5912" y="3684"/>
                  <a:ext cx="576" cy="286"/>
                </a:xfrm>
                <a:prstGeom prst="rect">
                  <a:avLst/>
                </a:prstGeom>
                <a:solidFill>
                  <a:srgbClr val="8B8D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2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5938" y="3779"/>
                  <a:ext cx="494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139/141/9</a:t>
                  </a:r>
                </a:p>
              </p:txBody>
            </p:sp>
            <p:sp>
              <p:nvSpPr>
                <p:cNvPr id="33" name="Rectangle 171"/>
                <p:cNvSpPr>
                  <a:spLocks noChangeArrowheads="1"/>
                </p:cNvSpPr>
                <p:nvPr/>
              </p:nvSpPr>
              <p:spPr bwMode="auto">
                <a:xfrm>
                  <a:off x="5912" y="4047"/>
                  <a:ext cx="576" cy="28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4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919" y="4150"/>
                  <a:ext cx="546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211/18/69</a:t>
                  </a:r>
                </a:p>
              </p:txBody>
            </p:sp>
            <p:sp>
              <p:nvSpPr>
                <p:cNvPr id="35" name="Rectangle 173"/>
                <p:cNvSpPr>
                  <a:spLocks noChangeArrowheads="1"/>
                </p:cNvSpPr>
                <p:nvPr/>
              </p:nvSpPr>
              <p:spPr bwMode="auto">
                <a:xfrm>
                  <a:off x="6697" y="2278"/>
                  <a:ext cx="576" cy="2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6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6715" y="2373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43772"/>
                      </a:solidFill>
                      <a:latin typeface="Arial"/>
                      <a:ea typeface="ＭＳ Ｐゴシック" charset="0"/>
                      <a:cs typeface="Arial"/>
                    </a:rPr>
                    <a:t>255/255/255</a:t>
                  </a:r>
                </a:p>
              </p:txBody>
            </p:sp>
            <p:sp>
              <p:nvSpPr>
                <p:cNvPr id="3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6716" y="2720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176/183/188</a:t>
                  </a:r>
                </a:p>
              </p:txBody>
            </p:sp>
            <p:sp>
              <p:nvSpPr>
                <p:cNvPr id="38" name="Rectangle 176"/>
                <p:cNvSpPr>
                  <a:spLocks noChangeArrowheads="1"/>
                </p:cNvSpPr>
                <p:nvPr/>
              </p:nvSpPr>
              <p:spPr bwMode="auto">
                <a:xfrm>
                  <a:off x="6697" y="2967"/>
                  <a:ext cx="576" cy="286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9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6716" y="3062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01437"/>
                      </a:solidFill>
                      <a:latin typeface="Arial"/>
                      <a:ea typeface="ＭＳ Ｐゴシック" charset="0"/>
                      <a:cs typeface="Arial"/>
                    </a:rPr>
                    <a:t>176/203/234</a:t>
                  </a:r>
                </a:p>
              </p:txBody>
            </p:sp>
            <p:sp>
              <p:nvSpPr>
                <p:cNvPr id="40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5902" y="1599"/>
                  <a:ext cx="661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Accent Colors</a:t>
                  </a:r>
                </a:p>
              </p:txBody>
            </p:sp>
            <p:sp>
              <p:nvSpPr>
                <p:cNvPr id="41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6678" y="1599"/>
                  <a:ext cx="661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Neutral Colors</a:t>
                  </a:r>
                </a:p>
              </p:txBody>
            </p:sp>
            <p:sp>
              <p:nvSpPr>
                <p:cNvPr id="42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5902" y="1863"/>
                  <a:ext cx="136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(For charts, use colors in order of appearance.)</a:t>
                  </a:r>
                </a:p>
              </p:txBody>
            </p:sp>
            <p:sp>
              <p:nvSpPr>
                <p:cNvPr id="43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5902" y="335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Title Color</a:t>
                  </a:r>
                </a:p>
              </p:txBody>
            </p:sp>
            <p:sp>
              <p:nvSpPr>
                <p:cNvPr id="44" name="Rectangle 188"/>
                <p:cNvSpPr>
                  <a:spLocks noChangeArrowheads="1"/>
                </p:cNvSpPr>
                <p:nvPr/>
              </p:nvSpPr>
              <p:spPr bwMode="auto">
                <a:xfrm flipH="1">
                  <a:off x="5912" y="1085"/>
                  <a:ext cx="568" cy="233"/>
                </a:xfrm>
                <a:prstGeom prst="rect">
                  <a:avLst/>
                </a:prstGeom>
                <a:solidFill>
                  <a:srgbClr val="0053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338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5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5993" y="1145"/>
                  <a:ext cx="37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46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5902" y="887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Body Text Colors</a:t>
                  </a:r>
                </a:p>
              </p:txBody>
            </p:sp>
          </p:grpSp>
        </p:grpSp>
        <p:sp>
          <p:nvSpPr>
            <p:cNvPr id="16" name="Rectangle 188"/>
            <p:cNvSpPr>
              <a:spLocks noChangeArrowheads="1"/>
            </p:cNvSpPr>
            <p:nvPr userDrawn="1"/>
          </p:nvSpPr>
          <p:spPr bwMode="auto">
            <a:xfrm flipH="1">
              <a:off x="10663238" y="1720850"/>
              <a:ext cx="901700" cy="369888"/>
            </a:xfrm>
            <a:prstGeom prst="rect">
              <a:avLst/>
            </a:prstGeom>
            <a:solidFill>
              <a:srgbClr val="001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endParaRPr lang="en-US">
                <a:solidFill>
                  <a:srgbClr val="033873"/>
                </a:solidFill>
              </a:endParaRPr>
            </a:p>
          </p:txBody>
        </p:sp>
        <p:sp>
          <p:nvSpPr>
            <p:cNvPr id="17" name="Text Box 189"/>
            <p:cNvSpPr txBox="1">
              <a:spLocks noChangeArrowheads="1"/>
            </p:cNvSpPr>
            <p:nvPr userDrawn="1"/>
          </p:nvSpPr>
          <p:spPr bwMode="auto">
            <a:xfrm>
              <a:off x="10863263" y="1828800"/>
              <a:ext cx="5127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0/20/55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458200" cy="1470025"/>
          </a:xfrm>
        </p:spPr>
        <p:txBody>
          <a:bodyPr/>
          <a:lstStyle>
            <a:lvl1pPr algn="ctr">
              <a:defRPr sz="3600" b="1"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9"/>
          <p:cNvSpPr txBox="1">
            <a:spLocks noChangeArrowheads="1"/>
          </p:cNvSpPr>
          <p:nvPr userDrawn="1"/>
        </p:nvSpPr>
        <p:spPr bwMode="auto">
          <a:xfrm>
            <a:off x="-2286000" y="3962400"/>
            <a:ext cx="19891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place slide content below this dotted line.</a:t>
            </a:r>
          </a:p>
        </p:txBody>
      </p:sp>
      <p:sp>
        <p:nvSpPr>
          <p:cNvPr id="7" name="Text Box 50"/>
          <p:cNvSpPr txBox="1">
            <a:spLocks noChangeArrowheads="1"/>
          </p:cNvSpPr>
          <p:nvPr userDrawn="1"/>
        </p:nvSpPr>
        <p:spPr bwMode="auto">
          <a:xfrm>
            <a:off x="-2209800" y="1143000"/>
            <a:ext cx="2014537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Photo content should go below this dotted line.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use clip art.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insert additional text boxes or images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 flipH="1">
            <a:off x="-2286000" y="45720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51"/>
          <p:cNvSpPr>
            <a:spLocks noChangeShapeType="1"/>
          </p:cNvSpPr>
          <p:nvPr userDrawn="1"/>
        </p:nvSpPr>
        <p:spPr bwMode="auto">
          <a:xfrm flipH="1">
            <a:off x="-2286000" y="9906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100"/>
          <p:cNvSpPr txBox="1">
            <a:spLocks noChangeArrowheads="1"/>
          </p:cNvSpPr>
          <p:nvPr userDrawn="1"/>
        </p:nvSpPr>
        <p:spPr bwMode="auto">
          <a:xfrm>
            <a:off x="-2209800" y="4800600"/>
            <a:ext cx="20145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Section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Title Format</a:t>
            </a:r>
          </a:p>
          <a:p>
            <a:pPr eaLnBrk="0" hangingPunct="0">
              <a:lnSpc>
                <a:spcPts val="1500"/>
              </a:lnSpc>
              <a:buFontTx/>
              <a:buChar char="•"/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Font: Arial</a:t>
            </a:r>
            <a:r>
              <a:rPr lang="en-US" sz="1200" dirty="0" smtClean="0">
                <a:solidFill>
                  <a:srgbClr val="003874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Bold</a:t>
            </a:r>
            <a:endParaRPr lang="en-US" sz="1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0" hangingPunct="0">
              <a:lnSpc>
                <a:spcPts val="1500"/>
              </a:lnSpc>
              <a:buFontTx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Size: 36 points</a:t>
            </a:r>
          </a:p>
        </p:txBody>
      </p:sp>
      <p:pic>
        <p:nvPicPr>
          <p:cNvPr id="11" name="Picture 8" descr="HID_logo_WE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2225"/>
            <a:ext cx="1517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60"/>
          <p:cNvGrpSpPr>
            <a:grpSpLocks/>
          </p:cNvGrpSpPr>
          <p:nvPr userDrawn="1"/>
        </p:nvGrpSpPr>
        <p:grpSpPr bwMode="auto">
          <a:xfrm>
            <a:off x="236538" y="6486525"/>
            <a:ext cx="3621087" cy="266700"/>
            <a:chOff x="236538" y="6486961"/>
            <a:chExt cx="3620375" cy="266264"/>
          </a:xfrm>
        </p:grpSpPr>
        <p:pic>
          <p:nvPicPr>
            <p:cNvPr id="13" name="Picture 7" descr="ASSAABLOY_neg-0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1" t="39323" r="26230" b="46667"/>
            <a:stretch>
              <a:fillRect/>
            </a:stretch>
          </p:blipFill>
          <p:spPr bwMode="auto">
            <a:xfrm>
              <a:off x="287338" y="6524625"/>
              <a:ext cx="7620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5"/>
            <p:cNvSpPr txBox="1">
              <a:spLocks noChangeArrowheads="1"/>
            </p:cNvSpPr>
            <p:nvPr userDrawn="1"/>
          </p:nvSpPr>
          <p:spPr bwMode="auto">
            <a:xfrm>
              <a:off x="236538" y="6601074"/>
              <a:ext cx="1447515" cy="15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An ASSA ABLOY Group brand</a:t>
              </a:r>
            </a:p>
          </p:txBody>
        </p:sp>
        <p:sp>
          <p:nvSpPr>
            <p:cNvPr id="15" name="Text Placeholder 13"/>
            <p:cNvSpPr txBox="1">
              <a:spLocks/>
            </p:cNvSpPr>
            <p:nvPr userDrawn="1"/>
          </p:nvSpPr>
          <p:spPr>
            <a:xfrm>
              <a:off x="1599932" y="6486961"/>
              <a:ext cx="2256981" cy="261510"/>
            </a:xfrm>
            <a:prstGeom prst="rect">
              <a:avLst/>
            </a:prstGeom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PROPRIETARY INFORMATION.  </a:t>
              </a:r>
            </a:p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© 2012 HID Global Corporation. All rights reserved.</a:t>
              </a:r>
            </a:p>
          </p:txBody>
        </p:sp>
      </p:grpSp>
      <p:sp>
        <p:nvSpPr>
          <p:cNvPr id="16" name="Content Placeholder 22"/>
          <p:cNvSpPr txBox="1">
            <a:spLocks/>
          </p:cNvSpPr>
          <p:nvPr userDrawn="1"/>
        </p:nvSpPr>
        <p:spPr>
          <a:xfrm>
            <a:off x="8534400" y="6477000"/>
            <a:ext cx="457200" cy="3810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33873"/>
              </a:buClr>
              <a:buFont typeface="Wingdings" pitchFamily="2" charset="2"/>
              <a:buNone/>
            </a:pPr>
            <a:fld id="{7599B423-40F8-429A-8ECB-E57E302439D3}" type="slidenum">
              <a:rPr lang="en-US" sz="16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t>‹#›</a:t>
            </a:fld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67"/>
          <p:cNvGrpSpPr>
            <a:grpSpLocks/>
          </p:cNvGrpSpPr>
          <p:nvPr userDrawn="1"/>
        </p:nvGrpSpPr>
        <p:grpSpPr bwMode="auto">
          <a:xfrm>
            <a:off x="9369425" y="227013"/>
            <a:ext cx="2281238" cy="6651625"/>
            <a:chOff x="9369425" y="227013"/>
            <a:chExt cx="2281238" cy="6651625"/>
          </a:xfrm>
        </p:grpSpPr>
        <p:grpSp>
          <p:nvGrpSpPr>
            <p:cNvPr id="18" name="Group 68"/>
            <p:cNvGrpSpPr>
              <a:grpSpLocks/>
            </p:cNvGrpSpPr>
            <p:nvPr userDrawn="1"/>
          </p:nvGrpSpPr>
          <p:grpSpPr bwMode="auto">
            <a:xfrm>
              <a:off x="9369425" y="227013"/>
              <a:ext cx="2281238" cy="6651625"/>
              <a:chOff x="9369425" y="227013"/>
              <a:chExt cx="2281238" cy="6651625"/>
            </a:xfrm>
          </p:grpSpPr>
          <p:sp>
            <p:nvSpPr>
              <p:cNvPr id="21" name="Rectangle 188"/>
              <p:cNvSpPr>
                <a:spLocks noChangeArrowheads="1"/>
              </p:cNvSpPr>
              <p:nvPr userDrawn="1"/>
            </p:nvSpPr>
            <p:spPr bwMode="auto">
              <a:xfrm flipH="1">
                <a:off x="9372600" y="838200"/>
                <a:ext cx="901700" cy="3698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043772"/>
                  </a:solidFill>
                </a:endParaRPr>
              </a:p>
            </p:txBody>
          </p:sp>
          <p:grpSp>
            <p:nvGrpSpPr>
              <p:cNvPr id="22" name="Group 156"/>
              <p:cNvGrpSpPr>
                <a:grpSpLocks/>
              </p:cNvGrpSpPr>
              <p:nvPr userDrawn="1"/>
            </p:nvGrpSpPr>
            <p:grpSpPr bwMode="auto">
              <a:xfrm>
                <a:off x="9369425" y="227013"/>
                <a:ext cx="2281238" cy="6651625"/>
                <a:chOff x="5902" y="143"/>
                <a:chExt cx="1437" cy="4190"/>
              </a:xfrm>
            </p:grpSpPr>
            <p:sp>
              <p:nvSpPr>
                <p:cNvPr id="23" name="Rectangle 157"/>
                <p:cNvSpPr>
                  <a:spLocks noChangeArrowheads="1"/>
                </p:cNvSpPr>
                <p:nvPr/>
              </p:nvSpPr>
              <p:spPr bwMode="auto">
                <a:xfrm>
                  <a:off x="6697" y="2623"/>
                  <a:ext cx="576" cy="286"/>
                </a:xfrm>
                <a:prstGeom prst="rect">
                  <a:avLst/>
                </a:prstGeom>
                <a:solidFill>
                  <a:schemeClr val="bg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4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5945" y="586"/>
                  <a:ext cx="480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25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5902" y="143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sRGB Color Palette Values</a:t>
                  </a:r>
                </a:p>
              </p:txBody>
            </p:sp>
            <p:sp>
              <p:nvSpPr>
                <p:cNvPr id="26" name="Rectangle 161"/>
                <p:cNvSpPr>
                  <a:spLocks noChangeArrowheads="1"/>
                </p:cNvSpPr>
                <p:nvPr/>
              </p:nvSpPr>
              <p:spPr bwMode="auto">
                <a:xfrm flipH="1">
                  <a:off x="5912" y="2303"/>
                  <a:ext cx="568" cy="233"/>
                </a:xfrm>
                <a:prstGeom prst="rect">
                  <a:avLst/>
                </a:prstGeom>
                <a:solidFill>
                  <a:srgbClr val="002E56"/>
                </a:solidFill>
                <a:ln w="3175">
                  <a:solidFill>
                    <a:srgbClr val="002E5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2D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6037" y="2371"/>
                  <a:ext cx="32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0/45/86</a:t>
                  </a:r>
                </a:p>
              </p:txBody>
            </p:sp>
            <p:sp>
              <p:nvSpPr>
                <p:cNvPr id="28" name="Rectangle 163"/>
                <p:cNvSpPr>
                  <a:spLocks noChangeArrowheads="1"/>
                </p:cNvSpPr>
                <p:nvPr userDrawn="1"/>
              </p:nvSpPr>
              <p:spPr bwMode="auto">
                <a:xfrm flipH="1">
                  <a:off x="5912" y="2650"/>
                  <a:ext cx="568" cy="233"/>
                </a:xfrm>
                <a:prstGeom prst="rect">
                  <a:avLst/>
                </a:prstGeom>
                <a:solidFill>
                  <a:srgbClr val="F898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5947" y="2718"/>
                  <a:ext cx="485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248/152/29</a:t>
                  </a:r>
                </a:p>
              </p:txBody>
            </p:sp>
            <p:sp>
              <p:nvSpPr>
                <p:cNvPr id="30" name="Rectangle 165"/>
                <p:cNvSpPr>
                  <a:spLocks noChangeArrowheads="1"/>
                </p:cNvSpPr>
                <p:nvPr/>
              </p:nvSpPr>
              <p:spPr bwMode="auto">
                <a:xfrm>
                  <a:off x="5912" y="2965"/>
                  <a:ext cx="576" cy="286"/>
                </a:xfrm>
                <a:prstGeom prst="rect">
                  <a:avLst/>
                </a:prstGeom>
                <a:solidFill>
                  <a:srgbClr val="00716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6014" y="3060"/>
                  <a:ext cx="377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0/113/97</a:t>
                  </a:r>
                </a:p>
              </p:txBody>
            </p:sp>
            <p:sp>
              <p:nvSpPr>
                <p:cNvPr id="32" name="Rectangle 167"/>
                <p:cNvSpPr>
                  <a:spLocks noChangeArrowheads="1"/>
                </p:cNvSpPr>
                <p:nvPr/>
              </p:nvSpPr>
              <p:spPr bwMode="auto">
                <a:xfrm>
                  <a:off x="5912" y="3327"/>
                  <a:ext cx="576" cy="286"/>
                </a:xfrm>
                <a:prstGeom prst="rect">
                  <a:avLst/>
                </a:prstGeom>
                <a:solidFill>
                  <a:srgbClr val="61116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5952" y="3422"/>
                  <a:ext cx="480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97/17/106</a:t>
                  </a:r>
                </a:p>
              </p:txBody>
            </p:sp>
            <p:sp>
              <p:nvSpPr>
                <p:cNvPr id="34" name="Rectangle 169"/>
                <p:cNvSpPr>
                  <a:spLocks noChangeArrowheads="1"/>
                </p:cNvSpPr>
                <p:nvPr/>
              </p:nvSpPr>
              <p:spPr bwMode="auto">
                <a:xfrm>
                  <a:off x="5912" y="3684"/>
                  <a:ext cx="576" cy="286"/>
                </a:xfrm>
                <a:prstGeom prst="rect">
                  <a:avLst/>
                </a:prstGeom>
                <a:solidFill>
                  <a:srgbClr val="8B8D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5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5938" y="3779"/>
                  <a:ext cx="494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139/141/9</a:t>
                  </a:r>
                </a:p>
              </p:txBody>
            </p:sp>
            <p:sp>
              <p:nvSpPr>
                <p:cNvPr id="36" name="Rectangle 171"/>
                <p:cNvSpPr>
                  <a:spLocks noChangeArrowheads="1"/>
                </p:cNvSpPr>
                <p:nvPr/>
              </p:nvSpPr>
              <p:spPr bwMode="auto">
                <a:xfrm>
                  <a:off x="5912" y="4047"/>
                  <a:ext cx="576" cy="28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7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919" y="4150"/>
                  <a:ext cx="546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211/18/69</a:t>
                  </a:r>
                </a:p>
              </p:txBody>
            </p:sp>
            <p:sp>
              <p:nvSpPr>
                <p:cNvPr id="38" name="Rectangle 173"/>
                <p:cNvSpPr>
                  <a:spLocks noChangeArrowheads="1"/>
                </p:cNvSpPr>
                <p:nvPr/>
              </p:nvSpPr>
              <p:spPr bwMode="auto">
                <a:xfrm>
                  <a:off x="6697" y="2278"/>
                  <a:ext cx="576" cy="2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9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6715" y="2373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43772"/>
                      </a:solidFill>
                      <a:latin typeface="Arial"/>
                      <a:ea typeface="ＭＳ Ｐゴシック" charset="0"/>
                      <a:cs typeface="Arial"/>
                    </a:rPr>
                    <a:t>255/255/255</a:t>
                  </a:r>
                </a:p>
              </p:txBody>
            </p:sp>
            <p:sp>
              <p:nvSpPr>
                <p:cNvPr id="40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6716" y="2720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176/183/188</a:t>
                  </a:r>
                </a:p>
              </p:txBody>
            </p:sp>
            <p:sp>
              <p:nvSpPr>
                <p:cNvPr id="41" name="Rectangle 176"/>
                <p:cNvSpPr>
                  <a:spLocks noChangeArrowheads="1"/>
                </p:cNvSpPr>
                <p:nvPr/>
              </p:nvSpPr>
              <p:spPr bwMode="auto">
                <a:xfrm>
                  <a:off x="6697" y="2967"/>
                  <a:ext cx="576" cy="286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2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6716" y="3062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01437"/>
                      </a:solidFill>
                      <a:latin typeface="Arial"/>
                      <a:ea typeface="ＭＳ Ｐゴシック" charset="0"/>
                      <a:cs typeface="Arial"/>
                    </a:rPr>
                    <a:t>176/203/234</a:t>
                  </a:r>
                </a:p>
              </p:txBody>
            </p:sp>
            <p:sp>
              <p:nvSpPr>
                <p:cNvPr id="43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5902" y="1599"/>
                  <a:ext cx="661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Accent Colors</a:t>
                  </a:r>
                </a:p>
              </p:txBody>
            </p:sp>
            <p:sp>
              <p:nvSpPr>
                <p:cNvPr id="44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6678" y="1599"/>
                  <a:ext cx="661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Neutral Colors</a:t>
                  </a:r>
                </a:p>
              </p:txBody>
            </p:sp>
            <p:sp>
              <p:nvSpPr>
                <p:cNvPr id="45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5902" y="1863"/>
                  <a:ext cx="136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(For charts, use colors in order of appearance.)</a:t>
                  </a:r>
                </a:p>
              </p:txBody>
            </p:sp>
            <p:sp>
              <p:nvSpPr>
                <p:cNvPr id="46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5902" y="335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Title Color</a:t>
                  </a:r>
                </a:p>
              </p:txBody>
            </p:sp>
            <p:sp>
              <p:nvSpPr>
                <p:cNvPr id="47" name="Rectangle 188"/>
                <p:cNvSpPr>
                  <a:spLocks noChangeArrowheads="1"/>
                </p:cNvSpPr>
                <p:nvPr/>
              </p:nvSpPr>
              <p:spPr bwMode="auto">
                <a:xfrm flipH="1">
                  <a:off x="5912" y="1085"/>
                  <a:ext cx="568" cy="233"/>
                </a:xfrm>
                <a:prstGeom prst="rect">
                  <a:avLst/>
                </a:prstGeom>
                <a:solidFill>
                  <a:srgbClr val="0053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338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8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5993" y="1145"/>
                  <a:ext cx="37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49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5902" y="887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Body Text Colors</a:t>
                  </a:r>
                </a:p>
              </p:txBody>
            </p:sp>
          </p:grpSp>
        </p:grpSp>
        <p:sp>
          <p:nvSpPr>
            <p:cNvPr id="19" name="Rectangle 188"/>
            <p:cNvSpPr>
              <a:spLocks noChangeArrowheads="1"/>
            </p:cNvSpPr>
            <p:nvPr userDrawn="1"/>
          </p:nvSpPr>
          <p:spPr bwMode="auto">
            <a:xfrm flipH="1">
              <a:off x="10663238" y="1720850"/>
              <a:ext cx="901700" cy="369888"/>
            </a:xfrm>
            <a:prstGeom prst="rect">
              <a:avLst/>
            </a:prstGeom>
            <a:solidFill>
              <a:srgbClr val="001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endParaRPr lang="en-US">
                <a:solidFill>
                  <a:srgbClr val="033873"/>
                </a:solidFill>
              </a:endParaRPr>
            </a:p>
          </p:txBody>
        </p:sp>
        <p:sp>
          <p:nvSpPr>
            <p:cNvPr id="20" name="Text Box 189"/>
            <p:cNvSpPr txBox="1">
              <a:spLocks noChangeArrowheads="1"/>
            </p:cNvSpPr>
            <p:nvPr userDrawn="1"/>
          </p:nvSpPr>
          <p:spPr bwMode="auto">
            <a:xfrm>
              <a:off x="10863263" y="1828800"/>
              <a:ext cx="5127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0/20/55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4582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914400"/>
            <a:ext cx="8915400" cy="35814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259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9"/>
          <p:cNvSpPr txBox="1">
            <a:spLocks noChangeArrowheads="1"/>
          </p:cNvSpPr>
          <p:nvPr userDrawn="1"/>
        </p:nvSpPr>
        <p:spPr bwMode="auto">
          <a:xfrm>
            <a:off x="-2286000" y="3886200"/>
            <a:ext cx="19891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place slide content below this dotted line.</a:t>
            </a:r>
          </a:p>
        </p:txBody>
      </p:sp>
      <p:sp>
        <p:nvSpPr>
          <p:cNvPr id="7" name="Text Box 50"/>
          <p:cNvSpPr txBox="1">
            <a:spLocks noChangeArrowheads="1"/>
          </p:cNvSpPr>
          <p:nvPr userDrawn="1"/>
        </p:nvSpPr>
        <p:spPr bwMode="auto">
          <a:xfrm>
            <a:off x="-2209800" y="1066800"/>
            <a:ext cx="2014537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Photo content should go below this dotted line.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use clip art.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insert additional text boxes or images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 flipH="1">
            <a:off x="-2286000" y="44958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51"/>
          <p:cNvSpPr>
            <a:spLocks noChangeShapeType="1"/>
          </p:cNvSpPr>
          <p:nvPr userDrawn="1"/>
        </p:nvSpPr>
        <p:spPr bwMode="auto">
          <a:xfrm flipH="1">
            <a:off x="-2286000" y="9144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100"/>
          <p:cNvSpPr txBox="1">
            <a:spLocks noChangeArrowheads="1"/>
          </p:cNvSpPr>
          <p:nvPr userDrawn="1"/>
        </p:nvSpPr>
        <p:spPr bwMode="auto">
          <a:xfrm>
            <a:off x="-2209800" y="5105400"/>
            <a:ext cx="20145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Section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Title Format</a:t>
            </a:r>
          </a:p>
          <a:p>
            <a:pPr eaLnBrk="0" hangingPunct="0">
              <a:lnSpc>
                <a:spcPts val="1500"/>
              </a:lnSpc>
              <a:buFontTx/>
              <a:buChar char="•"/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Font: Arial</a:t>
            </a:r>
            <a:r>
              <a:rPr lang="en-US" sz="1200" dirty="0" smtClean="0">
                <a:solidFill>
                  <a:srgbClr val="003874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Bold</a:t>
            </a:r>
            <a:endParaRPr lang="en-US" sz="1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0" hangingPunct="0">
              <a:lnSpc>
                <a:spcPts val="1500"/>
              </a:lnSpc>
              <a:buFontTx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Size: 18 points</a:t>
            </a:r>
          </a:p>
        </p:txBody>
      </p:sp>
      <p:pic>
        <p:nvPicPr>
          <p:cNvPr id="11" name="Picture 8" descr="HID_logo_WE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2225"/>
            <a:ext cx="1517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60"/>
          <p:cNvGrpSpPr>
            <a:grpSpLocks/>
          </p:cNvGrpSpPr>
          <p:nvPr userDrawn="1"/>
        </p:nvGrpSpPr>
        <p:grpSpPr bwMode="auto">
          <a:xfrm>
            <a:off x="236538" y="6486525"/>
            <a:ext cx="3621087" cy="266700"/>
            <a:chOff x="236538" y="6486961"/>
            <a:chExt cx="3620375" cy="266264"/>
          </a:xfrm>
        </p:grpSpPr>
        <p:pic>
          <p:nvPicPr>
            <p:cNvPr id="13" name="Picture 7" descr="ASSAABLOY_neg-0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1" t="39323" r="26230" b="46667"/>
            <a:stretch>
              <a:fillRect/>
            </a:stretch>
          </p:blipFill>
          <p:spPr bwMode="auto">
            <a:xfrm>
              <a:off x="287338" y="6524625"/>
              <a:ext cx="7620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5"/>
            <p:cNvSpPr txBox="1">
              <a:spLocks noChangeArrowheads="1"/>
            </p:cNvSpPr>
            <p:nvPr userDrawn="1"/>
          </p:nvSpPr>
          <p:spPr bwMode="auto">
            <a:xfrm>
              <a:off x="236538" y="6601074"/>
              <a:ext cx="1447515" cy="15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An ASSA ABLOY Group brand</a:t>
              </a:r>
            </a:p>
          </p:txBody>
        </p:sp>
        <p:sp>
          <p:nvSpPr>
            <p:cNvPr id="15" name="Text Placeholder 13"/>
            <p:cNvSpPr txBox="1">
              <a:spLocks/>
            </p:cNvSpPr>
            <p:nvPr userDrawn="1"/>
          </p:nvSpPr>
          <p:spPr>
            <a:xfrm>
              <a:off x="1599932" y="6486961"/>
              <a:ext cx="2256981" cy="261510"/>
            </a:xfrm>
            <a:prstGeom prst="rect">
              <a:avLst/>
            </a:prstGeom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PROPRIETARY INFORMATION.  </a:t>
              </a:r>
            </a:p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© 2012 HID Global Corporation. All rights reserved.</a:t>
              </a:r>
            </a:p>
          </p:txBody>
        </p:sp>
      </p:grpSp>
      <p:sp>
        <p:nvSpPr>
          <p:cNvPr id="16" name="Content Placeholder 22"/>
          <p:cNvSpPr txBox="1">
            <a:spLocks/>
          </p:cNvSpPr>
          <p:nvPr userDrawn="1"/>
        </p:nvSpPr>
        <p:spPr>
          <a:xfrm>
            <a:off x="8534400" y="6477000"/>
            <a:ext cx="457200" cy="3810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33873"/>
              </a:buClr>
              <a:buFont typeface="Wingdings" pitchFamily="2" charset="2"/>
              <a:buNone/>
            </a:pPr>
            <a:fld id="{EB48CB12-341B-4213-B9BF-2ECC823CFE3F}" type="slidenum">
              <a:rPr lang="en-US" sz="16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t>‹#›</a:t>
            </a:fld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67"/>
          <p:cNvGrpSpPr>
            <a:grpSpLocks/>
          </p:cNvGrpSpPr>
          <p:nvPr userDrawn="1"/>
        </p:nvGrpSpPr>
        <p:grpSpPr bwMode="auto">
          <a:xfrm>
            <a:off x="9369425" y="227013"/>
            <a:ext cx="2281238" cy="6651625"/>
            <a:chOff x="9369425" y="227013"/>
            <a:chExt cx="2281238" cy="6651625"/>
          </a:xfrm>
        </p:grpSpPr>
        <p:grpSp>
          <p:nvGrpSpPr>
            <p:cNvPr id="18" name="Group 68"/>
            <p:cNvGrpSpPr>
              <a:grpSpLocks/>
            </p:cNvGrpSpPr>
            <p:nvPr userDrawn="1"/>
          </p:nvGrpSpPr>
          <p:grpSpPr bwMode="auto">
            <a:xfrm>
              <a:off x="9369425" y="227013"/>
              <a:ext cx="2281238" cy="6651625"/>
              <a:chOff x="9369425" y="227013"/>
              <a:chExt cx="2281238" cy="6651625"/>
            </a:xfrm>
          </p:grpSpPr>
          <p:sp>
            <p:nvSpPr>
              <p:cNvPr id="21" name="Rectangle 188"/>
              <p:cNvSpPr>
                <a:spLocks noChangeArrowheads="1"/>
              </p:cNvSpPr>
              <p:nvPr userDrawn="1"/>
            </p:nvSpPr>
            <p:spPr bwMode="auto">
              <a:xfrm flipH="1">
                <a:off x="9372600" y="838200"/>
                <a:ext cx="901700" cy="3698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043772"/>
                  </a:solidFill>
                </a:endParaRPr>
              </a:p>
            </p:txBody>
          </p:sp>
          <p:grpSp>
            <p:nvGrpSpPr>
              <p:cNvPr id="22" name="Group 156"/>
              <p:cNvGrpSpPr>
                <a:grpSpLocks/>
              </p:cNvGrpSpPr>
              <p:nvPr userDrawn="1"/>
            </p:nvGrpSpPr>
            <p:grpSpPr bwMode="auto">
              <a:xfrm>
                <a:off x="9369425" y="227013"/>
                <a:ext cx="2281238" cy="6651625"/>
                <a:chOff x="5902" y="143"/>
                <a:chExt cx="1437" cy="4190"/>
              </a:xfrm>
            </p:grpSpPr>
            <p:sp>
              <p:nvSpPr>
                <p:cNvPr id="23" name="Rectangle 157"/>
                <p:cNvSpPr>
                  <a:spLocks noChangeArrowheads="1"/>
                </p:cNvSpPr>
                <p:nvPr/>
              </p:nvSpPr>
              <p:spPr bwMode="auto">
                <a:xfrm>
                  <a:off x="6697" y="2623"/>
                  <a:ext cx="576" cy="286"/>
                </a:xfrm>
                <a:prstGeom prst="rect">
                  <a:avLst/>
                </a:prstGeom>
                <a:solidFill>
                  <a:schemeClr val="bg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4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5945" y="586"/>
                  <a:ext cx="480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25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5902" y="143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sRGB Color Palette Values</a:t>
                  </a:r>
                </a:p>
              </p:txBody>
            </p:sp>
            <p:sp>
              <p:nvSpPr>
                <p:cNvPr id="26" name="Rectangle 161"/>
                <p:cNvSpPr>
                  <a:spLocks noChangeArrowheads="1"/>
                </p:cNvSpPr>
                <p:nvPr/>
              </p:nvSpPr>
              <p:spPr bwMode="auto">
                <a:xfrm flipH="1">
                  <a:off x="5912" y="2303"/>
                  <a:ext cx="568" cy="233"/>
                </a:xfrm>
                <a:prstGeom prst="rect">
                  <a:avLst/>
                </a:prstGeom>
                <a:solidFill>
                  <a:srgbClr val="002E56"/>
                </a:solidFill>
                <a:ln w="3175">
                  <a:solidFill>
                    <a:srgbClr val="002E5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2D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6037" y="2371"/>
                  <a:ext cx="32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0/45/86</a:t>
                  </a:r>
                </a:p>
              </p:txBody>
            </p:sp>
            <p:sp>
              <p:nvSpPr>
                <p:cNvPr id="28" name="Rectangle 163"/>
                <p:cNvSpPr>
                  <a:spLocks noChangeArrowheads="1"/>
                </p:cNvSpPr>
                <p:nvPr userDrawn="1"/>
              </p:nvSpPr>
              <p:spPr bwMode="auto">
                <a:xfrm flipH="1">
                  <a:off x="5912" y="2650"/>
                  <a:ext cx="568" cy="233"/>
                </a:xfrm>
                <a:prstGeom prst="rect">
                  <a:avLst/>
                </a:prstGeom>
                <a:solidFill>
                  <a:srgbClr val="F898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5947" y="2718"/>
                  <a:ext cx="485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248/152/29</a:t>
                  </a:r>
                </a:p>
              </p:txBody>
            </p:sp>
            <p:sp>
              <p:nvSpPr>
                <p:cNvPr id="30" name="Rectangle 165"/>
                <p:cNvSpPr>
                  <a:spLocks noChangeArrowheads="1"/>
                </p:cNvSpPr>
                <p:nvPr/>
              </p:nvSpPr>
              <p:spPr bwMode="auto">
                <a:xfrm>
                  <a:off x="5912" y="2965"/>
                  <a:ext cx="576" cy="286"/>
                </a:xfrm>
                <a:prstGeom prst="rect">
                  <a:avLst/>
                </a:prstGeom>
                <a:solidFill>
                  <a:srgbClr val="00716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6014" y="3060"/>
                  <a:ext cx="377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0/113/97</a:t>
                  </a:r>
                </a:p>
              </p:txBody>
            </p:sp>
            <p:sp>
              <p:nvSpPr>
                <p:cNvPr id="32" name="Rectangle 167"/>
                <p:cNvSpPr>
                  <a:spLocks noChangeArrowheads="1"/>
                </p:cNvSpPr>
                <p:nvPr/>
              </p:nvSpPr>
              <p:spPr bwMode="auto">
                <a:xfrm>
                  <a:off x="5912" y="3327"/>
                  <a:ext cx="576" cy="286"/>
                </a:xfrm>
                <a:prstGeom prst="rect">
                  <a:avLst/>
                </a:prstGeom>
                <a:solidFill>
                  <a:srgbClr val="61116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5952" y="3422"/>
                  <a:ext cx="480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97/17/106</a:t>
                  </a:r>
                </a:p>
              </p:txBody>
            </p:sp>
            <p:sp>
              <p:nvSpPr>
                <p:cNvPr id="34" name="Rectangle 169"/>
                <p:cNvSpPr>
                  <a:spLocks noChangeArrowheads="1"/>
                </p:cNvSpPr>
                <p:nvPr/>
              </p:nvSpPr>
              <p:spPr bwMode="auto">
                <a:xfrm>
                  <a:off x="5912" y="3684"/>
                  <a:ext cx="576" cy="286"/>
                </a:xfrm>
                <a:prstGeom prst="rect">
                  <a:avLst/>
                </a:prstGeom>
                <a:solidFill>
                  <a:srgbClr val="8B8D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5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5938" y="3779"/>
                  <a:ext cx="494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139/141/9</a:t>
                  </a:r>
                </a:p>
              </p:txBody>
            </p:sp>
            <p:sp>
              <p:nvSpPr>
                <p:cNvPr id="36" name="Rectangle 171"/>
                <p:cNvSpPr>
                  <a:spLocks noChangeArrowheads="1"/>
                </p:cNvSpPr>
                <p:nvPr/>
              </p:nvSpPr>
              <p:spPr bwMode="auto">
                <a:xfrm>
                  <a:off x="5912" y="4047"/>
                  <a:ext cx="576" cy="28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7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919" y="4150"/>
                  <a:ext cx="546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211/18/69</a:t>
                  </a:r>
                </a:p>
              </p:txBody>
            </p:sp>
            <p:sp>
              <p:nvSpPr>
                <p:cNvPr id="38" name="Rectangle 173"/>
                <p:cNvSpPr>
                  <a:spLocks noChangeArrowheads="1"/>
                </p:cNvSpPr>
                <p:nvPr/>
              </p:nvSpPr>
              <p:spPr bwMode="auto">
                <a:xfrm>
                  <a:off x="6697" y="2278"/>
                  <a:ext cx="576" cy="2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9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6715" y="2373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43772"/>
                      </a:solidFill>
                      <a:latin typeface="Arial"/>
                      <a:ea typeface="ＭＳ Ｐゴシック" charset="0"/>
                      <a:cs typeface="Arial"/>
                    </a:rPr>
                    <a:t>255/255/255</a:t>
                  </a:r>
                </a:p>
              </p:txBody>
            </p:sp>
            <p:sp>
              <p:nvSpPr>
                <p:cNvPr id="40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6716" y="2720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176/183/188</a:t>
                  </a:r>
                </a:p>
              </p:txBody>
            </p:sp>
            <p:sp>
              <p:nvSpPr>
                <p:cNvPr id="41" name="Rectangle 176"/>
                <p:cNvSpPr>
                  <a:spLocks noChangeArrowheads="1"/>
                </p:cNvSpPr>
                <p:nvPr/>
              </p:nvSpPr>
              <p:spPr bwMode="auto">
                <a:xfrm>
                  <a:off x="6697" y="2967"/>
                  <a:ext cx="576" cy="286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2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6716" y="3062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01437"/>
                      </a:solidFill>
                      <a:latin typeface="Arial"/>
                      <a:ea typeface="ＭＳ Ｐゴシック" charset="0"/>
                      <a:cs typeface="Arial"/>
                    </a:rPr>
                    <a:t>176/203/234</a:t>
                  </a:r>
                </a:p>
              </p:txBody>
            </p:sp>
            <p:sp>
              <p:nvSpPr>
                <p:cNvPr id="43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5902" y="1599"/>
                  <a:ext cx="661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Accent Colors</a:t>
                  </a:r>
                </a:p>
              </p:txBody>
            </p:sp>
            <p:sp>
              <p:nvSpPr>
                <p:cNvPr id="44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6678" y="1599"/>
                  <a:ext cx="661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Neutral Colors</a:t>
                  </a:r>
                </a:p>
              </p:txBody>
            </p:sp>
            <p:sp>
              <p:nvSpPr>
                <p:cNvPr id="45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5902" y="1863"/>
                  <a:ext cx="136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(For charts, use colors in order of appearance.)</a:t>
                  </a:r>
                </a:p>
              </p:txBody>
            </p:sp>
            <p:sp>
              <p:nvSpPr>
                <p:cNvPr id="46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5902" y="335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Title Color</a:t>
                  </a:r>
                </a:p>
              </p:txBody>
            </p:sp>
            <p:sp>
              <p:nvSpPr>
                <p:cNvPr id="47" name="Rectangle 188"/>
                <p:cNvSpPr>
                  <a:spLocks noChangeArrowheads="1"/>
                </p:cNvSpPr>
                <p:nvPr/>
              </p:nvSpPr>
              <p:spPr bwMode="auto">
                <a:xfrm flipH="1">
                  <a:off x="5912" y="1085"/>
                  <a:ext cx="568" cy="233"/>
                </a:xfrm>
                <a:prstGeom prst="rect">
                  <a:avLst/>
                </a:prstGeom>
                <a:solidFill>
                  <a:srgbClr val="0053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338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8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5993" y="1145"/>
                  <a:ext cx="37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49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5902" y="887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Body Text Colors</a:t>
                  </a:r>
                </a:p>
              </p:txBody>
            </p:sp>
          </p:grpSp>
        </p:grpSp>
        <p:sp>
          <p:nvSpPr>
            <p:cNvPr id="19" name="Rectangle 188"/>
            <p:cNvSpPr>
              <a:spLocks noChangeArrowheads="1"/>
            </p:cNvSpPr>
            <p:nvPr userDrawn="1"/>
          </p:nvSpPr>
          <p:spPr bwMode="auto">
            <a:xfrm flipH="1">
              <a:off x="10663238" y="1720850"/>
              <a:ext cx="901700" cy="369888"/>
            </a:xfrm>
            <a:prstGeom prst="rect">
              <a:avLst/>
            </a:prstGeom>
            <a:solidFill>
              <a:srgbClr val="001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endParaRPr lang="en-US">
                <a:solidFill>
                  <a:srgbClr val="033873"/>
                </a:solidFill>
              </a:endParaRPr>
            </a:p>
          </p:txBody>
        </p:sp>
        <p:sp>
          <p:nvSpPr>
            <p:cNvPr id="20" name="Text Box 189"/>
            <p:cNvSpPr txBox="1">
              <a:spLocks noChangeArrowheads="1"/>
            </p:cNvSpPr>
            <p:nvPr userDrawn="1"/>
          </p:nvSpPr>
          <p:spPr bwMode="auto">
            <a:xfrm>
              <a:off x="10863263" y="1828800"/>
              <a:ext cx="5127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0/20/55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800600"/>
            <a:ext cx="84582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914400"/>
            <a:ext cx="8915400" cy="35814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029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lectio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9"/>
          <p:cNvSpPr txBox="1">
            <a:spLocks noChangeArrowheads="1"/>
          </p:cNvSpPr>
          <p:nvPr userDrawn="1"/>
        </p:nvSpPr>
        <p:spPr bwMode="auto">
          <a:xfrm>
            <a:off x="-2286000" y="3886200"/>
            <a:ext cx="19891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place slide content below this dotted line.</a:t>
            </a:r>
          </a:p>
        </p:txBody>
      </p:sp>
      <p:sp>
        <p:nvSpPr>
          <p:cNvPr id="4" name="Text Box 50"/>
          <p:cNvSpPr txBox="1">
            <a:spLocks noChangeArrowheads="1"/>
          </p:cNvSpPr>
          <p:nvPr userDrawn="1"/>
        </p:nvSpPr>
        <p:spPr bwMode="auto">
          <a:xfrm>
            <a:off x="-2209800" y="1066800"/>
            <a:ext cx="2014537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Photo content should go below this dotted line.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use clip art.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insert additional text boxes or images</a:t>
            </a:r>
          </a:p>
        </p:txBody>
      </p:sp>
      <p:sp>
        <p:nvSpPr>
          <p:cNvPr id="5" name="Line 40"/>
          <p:cNvSpPr>
            <a:spLocks noChangeShapeType="1"/>
          </p:cNvSpPr>
          <p:nvPr userDrawn="1"/>
        </p:nvSpPr>
        <p:spPr bwMode="auto">
          <a:xfrm flipH="1">
            <a:off x="-2286000" y="44958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51"/>
          <p:cNvSpPr>
            <a:spLocks noChangeShapeType="1"/>
          </p:cNvSpPr>
          <p:nvPr userDrawn="1"/>
        </p:nvSpPr>
        <p:spPr bwMode="auto">
          <a:xfrm flipH="1">
            <a:off x="-2286000" y="9144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100"/>
          <p:cNvSpPr txBox="1">
            <a:spLocks noChangeArrowheads="1"/>
          </p:cNvSpPr>
          <p:nvPr userDrawn="1"/>
        </p:nvSpPr>
        <p:spPr bwMode="auto">
          <a:xfrm>
            <a:off x="-2209800" y="5105400"/>
            <a:ext cx="20145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Section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Title Format</a:t>
            </a:r>
          </a:p>
          <a:p>
            <a:pPr eaLnBrk="0" hangingPunct="0">
              <a:lnSpc>
                <a:spcPts val="1500"/>
              </a:lnSpc>
              <a:buFontTx/>
              <a:buChar char="•"/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Font: Arial</a:t>
            </a:r>
            <a:r>
              <a:rPr lang="en-US" sz="1200" dirty="0" smtClean="0">
                <a:solidFill>
                  <a:srgbClr val="003874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Bold</a:t>
            </a:r>
            <a:endParaRPr lang="en-US" sz="1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0" hangingPunct="0">
              <a:lnSpc>
                <a:spcPts val="1500"/>
              </a:lnSpc>
              <a:buFontTx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Size: 18 points</a:t>
            </a:r>
          </a:p>
        </p:txBody>
      </p:sp>
      <p:pic>
        <p:nvPicPr>
          <p:cNvPr id="9" name="Picture 59" descr="HID_logo_WE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2225"/>
            <a:ext cx="1517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0"/>
          <p:cNvGrpSpPr>
            <a:grpSpLocks/>
          </p:cNvGrpSpPr>
          <p:nvPr userDrawn="1"/>
        </p:nvGrpSpPr>
        <p:grpSpPr bwMode="auto">
          <a:xfrm>
            <a:off x="236538" y="6486525"/>
            <a:ext cx="3621087" cy="266700"/>
            <a:chOff x="236538" y="6486961"/>
            <a:chExt cx="3620375" cy="266264"/>
          </a:xfrm>
        </p:grpSpPr>
        <p:pic>
          <p:nvPicPr>
            <p:cNvPr id="11" name="Picture 7" descr="ASSAABLOY_neg-0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1" t="39323" r="26230" b="46667"/>
            <a:stretch>
              <a:fillRect/>
            </a:stretch>
          </p:blipFill>
          <p:spPr bwMode="auto">
            <a:xfrm>
              <a:off x="287338" y="6524625"/>
              <a:ext cx="7620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5"/>
            <p:cNvSpPr txBox="1">
              <a:spLocks noChangeArrowheads="1"/>
            </p:cNvSpPr>
            <p:nvPr userDrawn="1"/>
          </p:nvSpPr>
          <p:spPr bwMode="auto">
            <a:xfrm>
              <a:off x="236538" y="6601074"/>
              <a:ext cx="1447515" cy="15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An ASSA ABLOY Group brand</a:t>
              </a:r>
            </a:p>
          </p:txBody>
        </p:sp>
        <p:sp>
          <p:nvSpPr>
            <p:cNvPr id="13" name="Text Placeholder 13"/>
            <p:cNvSpPr txBox="1">
              <a:spLocks/>
            </p:cNvSpPr>
            <p:nvPr userDrawn="1"/>
          </p:nvSpPr>
          <p:spPr>
            <a:xfrm>
              <a:off x="1599932" y="6486961"/>
              <a:ext cx="2256981" cy="261510"/>
            </a:xfrm>
            <a:prstGeom prst="rect">
              <a:avLst/>
            </a:prstGeom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PROPRIETARY INFORMATION.  </a:t>
              </a:r>
            </a:p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© 2012 HID Global Corporation. All rights reserved.</a:t>
              </a:r>
            </a:p>
          </p:txBody>
        </p:sp>
      </p:grpSp>
      <p:sp>
        <p:nvSpPr>
          <p:cNvPr id="14" name="Content Placeholder 22"/>
          <p:cNvSpPr txBox="1">
            <a:spLocks/>
          </p:cNvSpPr>
          <p:nvPr userDrawn="1"/>
        </p:nvSpPr>
        <p:spPr>
          <a:xfrm>
            <a:off x="8534400" y="6477000"/>
            <a:ext cx="457200" cy="3810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33873"/>
              </a:buClr>
              <a:buFont typeface="Wingdings" pitchFamily="2" charset="2"/>
              <a:buNone/>
            </a:pPr>
            <a:fld id="{73537E18-E9DD-43DA-9DDF-B899D5E771B4}" type="slidenum">
              <a:rPr lang="en-US" sz="16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t>‹#›</a:t>
            </a:fld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67"/>
          <p:cNvGrpSpPr>
            <a:grpSpLocks/>
          </p:cNvGrpSpPr>
          <p:nvPr userDrawn="1"/>
        </p:nvGrpSpPr>
        <p:grpSpPr bwMode="auto">
          <a:xfrm>
            <a:off x="9369425" y="227013"/>
            <a:ext cx="2281238" cy="6651625"/>
            <a:chOff x="9369425" y="227013"/>
            <a:chExt cx="2281238" cy="6651625"/>
          </a:xfrm>
        </p:grpSpPr>
        <p:grpSp>
          <p:nvGrpSpPr>
            <p:cNvPr id="16" name="Group 68"/>
            <p:cNvGrpSpPr>
              <a:grpSpLocks/>
            </p:cNvGrpSpPr>
            <p:nvPr userDrawn="1"/>
          </p:nvGrpSpPr>
          <p:grpSpPr bwMode="auto">
            <a:xfrm>
              <a:off x="9369425" y="227013"/>
              <a:ext cx="2281238" cy="6651625"/>
              <a:chOff x="9369425" y="227013"/>
              <a:chExt cx="2281238" cy="6651625"/>
            </a:xfrm>
          </p:grpSpPr>
          <p:sp>
            <p:nvSpPr>
              <p:cNvPr id="19" name="Rectangle 188"/>
              <p:cNvSpPr>
                <a:spLocks noChangeArrowheads="1"/>
              </p:cNvSpPr>
              <p:nvPr userDrawn="1"/>
            </p:nvSpPr>
            <p:spPr bwMode="auto">
              <a:xfrm flipH="1">
                <a:off x="9372600" y="838200"/>
                <a:ext cx="901700" cy="3698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043772"/>
                  </a:solidFill>
                </a:endParaRPr>
              </a:p>
            </p:txBody>
          </p:sp>
          <p:grpSp>
            <p:nvGrpSpPr>
              <p:cNvPr id="20" name="Group 156"/>
              <p:cNvGrpSpPr>
                <a:grpSpLocks/>
              </p:cNvGrpSpPr>
              <p:nvPr userDrawn="1"/>
            </p:nvGrpSpPr>
            <p:grpSpPr bwMode="auto">
              <a:xfrm>
                <a:off x="9369425" y="227013"/>
                <a:ext cx="2281238" cy="6651625"/>
                <a:chOff x="5902" y="143"/>
                <a:chExt cx="1437" cy="4190"/>
              </a:xfrm>
            </p:grpSpPr>
            <p:sp>
              <p:nvSpPr>
                <p:cNvPr id="21" name="Rectangle 157"/>
                <p:cNvSpPr>
                  <a:spLocks noChangeArrowheads="1"/>
                </p:cNvSpPr>
                <p:nvPr/>
              </p:nvSpPr>
              <p:spPr bwMode="auto">
                <a:xfrm>
                  <a:off x="6697" y="2623"/>
                  <a:ext cx="576" cy="286"/>
                </a:xfrm>
                <a:prstGeom prst="rect">
                  <a:avLst/>
                </a:prstGeom>
                <a:solidFill>
                  <a:schemeClr val="bg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5945" y="586"/>
                  <a:ext cx="480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23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5902" y="143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sRGB Color Palette Values</a:t>
                  </a:r>
                </a:p>
              </p:txBody>
            </p:sp>
            <p:sp>
              <p:nvSpPr>
                <p:cNvPr id="24" name="Rectangle 161"/>
                <p:cNvSpPr>
                  <a:spLocks noChangeArrowheads="1"/>
                </p:cNvSpPr>
                <p:nvPr/>
              </p:nvSpPr>
              <p:spPr bwMode="auto">
                <a:xfrm flipH="1">
                  <a:off x="5912" y="2303"/>
                  <a:ext cx="568" cy="233"/>
                </a:xfrm>
                <a:prstGeom prst="rect">
                  <a:avLst/>
                </a:prstGeom>
                <a:solidFill>
                  <a:srgbClr val="002E56"/>
                </a:solidFill>
                <a:ln w="3175">
                  <a:solidFill>
                    <a:srgbClr val="002E5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2D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5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6037" y="2371"/>
                  <a:ext cx="32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0/45/86</a:t>
                  </a:r>
                </a:p>
              </p:txBody>
            </p:sp>
            <p:sp>
              <p:nvSpPr>
                <p:cNvPr id="26" name="Rectangle 163"/>
                <p:cNvSpPr>
                  <a:spLocks noChangeArrowheads="1"/>
                </p:cNvSpPr>
                <p:nvPr userDrawn="1"/>
              </p:nvSpPr>
              <p:spPr bwMode="auto">
                <a:xfrm flipH="1">
                  <a:off x="5912" y="2650"/>
                  <a:ext cx="568" cy="233"/>
                </a:xfrm>
                <a:prstGeom prst="rect">
                  <a:avLst/>
                </a:prstGeom>
                <a:solidFill>
                  <a:srgbClr val="F898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5947" y="2718"/>
                  <a:ext cx="485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248/152/29</a:t>
                  </a:r>
                </a:p>
              </p:txBody>
            </p:sp>
            <p:sp>
              <p:nvSpPr>
                <p:cNvPr id="28" name="Rectangle 165"/>
                <p:cNvSpPr>
                  <a:spLocks noChangeArrowheads="1"/>
                </p:cNvSpPr>
                <p:nvPr/>
              </p:nvSpPr>
              <p:spPr bwMode="auto">
                <a:xfrm>
                  <a:off x="5912" y="2965"/>
                  <a:ext cx="576" cy="286"/>
                </a:xfrm>
                <a:prstGeom prst="rect">
                  <a:avLst/>
                </a:prstGeom>
                <a:solidFill>
                  <a:srgbClr val="00716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6014" y="3060"/>
                  <a:ext cx="377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0/113/97</a:t>
                  </a:r>
                </a:p>
              </p:txBody>
            </p:sp>
            <p:sp>
              <p:nvSpPr>
                <p:cNvPr id="30" name="Rectangle 167"/>
                <p:cNvSpPr>
                  <a:spLocks noChangeArrowheads="1"/>
                </p:cNvSpPr>
                <p:nvPr/>
              </p:nvSpPr>
              <p:spPr bwMode="auto">
                <a:xfrm>
                  <a:off x="5912" y="3327"/>
                  <a:ext cx="576" cy="286"/>
                </a:xfrm>
                <a:prstGeom prst="rect">
                  <a:avLst/>
                </a:prstGeom>
                <a:solidFill>
                  <a:srgbClr val="61116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5952" y="3422"/>
                  <a:ext cx="480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97/17/106</a:t>
                  </a:r>
                </a:p>
              </p:txBody>
            </p:sp>
            <p:sp>
              <p:nvSpPr>
                <p:cNvPr id="32" name="Rectangle 169"/>
                <p:cNvSpPr>
                  <a:spLocks noChangeArrowheads="1"/>
                </p:cNvSpPr>
                <p:nvPr/>
              </p:nvSpPr>
              <p:spPr bwMode="auto">
                <a:xfrm>
                  <a:off x="5912" y="3684"/>
                  <a:ext cx="576" cy="286"/>
                </a:xfrm>
                <a:prstGeom prst="rect">
                  <a:avLst/>
                </a:prstGeom>
                <a:solidFill>
                  <a:srgbClr val="8B8D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5938" y="3779"/>
                  <a:ext cx="494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139/141/9</a:t>
                  </a:r>
                </a:p>
              </p:txBody>
            </p:sp>
            <p:sp>
              <p:nvSpPr>
                <p:cNvPr id="34" name="Rectangle 171"/>
                <p:cNvSpPr>
                  <a:spLocks noChangeArrowheads="1"/>
                </p:cNvSpPr>
                <p:nvPr/>
              </p:nvSpPr>
              <p:spPr bwMode="auto">
                <a:xfrm>
                  <a:off x="5912" y="4047"/>
                  <a:ext cx="576" cy="28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5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919" y="4150"/>
                  <a:ext cx="546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211/18/69</a:t>
                  </a:r>
                </a:p>
              </p:txBody>
            </p:sp>
            <p:sp>
              <p:nvSpPr>
                <p:cNvPr id="36" name="Rectangle 173"/>
                <p:cNvSpPr>
                  <a:spLocks noChangeArrowheads="1"/>
                </p:cNvSpPr>
                <p:nvPr/>
              </p:nvSpPr>
              <p:spPr bwMode="auto">
                <a:xfrm>
                  <a:off x="6697" y="2278"/>
                  <a:ext cx="576" cy="2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7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6715" y="2373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43772"/>
                      </a:solidFill>
                      <a:latin typeface="Arial"/>
                      <a:ea typeface="ＭＳ Ｐゴシック" charset="0"/>
                      <a:cs typeface="Arial"/>
                    </a:rPr>
                    <a:t>255/255/255</a:t>
                  </a:r>
                </a:p>
              </p:txBody>
            </p:sp>
            <p:sp>
              <p:nvSpPr>
                <p:cNvPr id="38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6716" y="2720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176/183/188</a:t>
                  </a:r>
                </a:p>
              </p:txBody>
            </p:sp>
            <p:sp>
              <p:nvSpPr>
                <p:cNvPr id="39" name="Rectangle 176"/>
                <p:cNvSpPr>
                  <a:spLocks noChangeArrowheads="1"/>
                </p:cNvSpPr>
                <p:nvPr/>
              </p:nvSpPr>
              <p:spPr bwMode="auto">
                <a:xfrm>
                  <a:off x="6697" y="2967"/>
                  <a:ext cx="576" cy="286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0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6716" y="3062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01437"/>
                      </a:solidFill>
                      <a:latin typeface="Arial"/>
                      <a:ea typeface="ＭＳ Ｐゴシック" charset="0"/>
                      <a:cs typeface="Arial"/>
                    </a:rPr>
                    <a:t>176/203/234</a:t>
                  </a:r>
                </a:p>
              </p:txBody>
            </p:sp>
            <p:sp>
              <p:nvSpPr>
                <p:cNvPr id="4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5902" y="1599"/>
                  <a:ext cx="661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Accent Colors</a:t>
                  </a:r>
                </a:p>
              </p:txBody>
            </p:sp>
            <p:sp>
              <p:nvSpPr>
                <p:cNvPr id="4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6678" y="1599"/>
                  <a:ext cx="661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Neutral Colors</a:t>
                  </a:r>
                </a:p>
              </p:txBody>
            </p:sp>
            <p:sp>
              <p:nvSpPr>
                <p:cNvPr id="43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5902" y="1863"/>
                  <a:ext cx="136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(For charts, use colors in order of appearance.)</a:t>
                  </a:r>
                </a:p>
              </p:txBody>
            </p:sp>
            <p:sp>
              <p:nvSpPr>
                <p:cNvPr id="44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5902" y="335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Title Color</a:t>
                  </a:r>
                </a:p>
              </p:txBody>
            </p:sp>
            <p:sp>
              <p:nvSpPr>
                <p:cNvPr id="45" name="Rectangle 188"/>
                <p:cNvSpPr>
                  <a:spLocks noChangeArrowheads="1"/>
                </p:cNvSpPr>
                <p:nvPr/>
              </p:nvSpPr>
              <p:spPr bwMode="auto">
                <a:xfrm flipH="1">
                  <a:off x="5912" y="1085"/>
                  <a:ext cx="568" cy="233"/>
                </a:xfrm>
                <a:prstGeom prst="rect">
                  <a:avLst/>
                </a:prstGeom>
                <a:solidFill>
                  <a:srgbClr val="0053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338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5993" y="1145"/>
                  <a:ext cx="37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47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5902" y="887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Body Text Colors</a:t>
                  </a:r>
                </a:p>
              </p:txBody>
            </p:sp>
          </p:grpSp>
        </p:grpSp>
        <p:sp>
          <p:nvSpPr>
            <p:cNvPr id="17" name="Rectangle 188"/>
            <p:cNvSpPr>
              <a:spLocks noChangeArrowheads="1"/>
            </p:cNvSpPr>
            <p:nvPr userDrawn="1"/>
          </p:nvSpPr>
          <p:spPr bwMode="auto">
            <a:xfrm flipH="1">
              <a:off x="10663238" y="1720850"/>
              <a:ext cx="901700" cy="369888"/>
            </a:xfrm>
            <a:prstGeom prst="rect">
              <a:avLst/>
            </a:prstGeom>
            <a:solidFill>
              <a:srgbClr val="001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endParaRPr lang="en-US">
                <a:solidFill>
                  <a:srgbClr val="033873"/>
                </a:solidFill>
              </a:endParaRPr>
            </a:p>
          </p:txBody>
        </p:sp>
        <p:sp>
          <p:nvSpPr>
            <p:cNvPr id="18" name="Text Box 189"/>
            <p:cNvSpPr txBox="1">
              <a:spLocks noChangeArrowheads="1"/>
            </p:cNvSpPr>
            <p:nvPr userDrawn="1"/>
          </p:nvSpPr>
          <p:spPr bwMode="auto">
            <a:xfrm>
              <a:off x="10863263" y="1828800"/>
              <a:ext cx="5127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0/20/55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800600"/>
            <a:ext cx="84582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94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9"/>
          <p:cNvSpPr txBox="1">
            <a:spLocks noChangeArrowheads="1"/>
          </p:cNvSpPr>
          <p:nvPr userDrawn="1"/>
        </p:nvSpPr>
        <p:spPr bwMode="auto">
          <a:xfrm>
            <a:off x="-2286000" y="3886200"/>
            <a:ext cx="19891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place slide content below this dotted line.</a:t>
            </a:r>
          </a:p>
        </p:txBody>
      </p:sp>
      <p:sp>
        <p:nvSpPr>
          <p:cNvPr id="7" name="Text Box 50"/>
          <p:cNvSpPr txBox="1">
            <a:spLocks noChangeArrowheads="1"/>
          </p:cNvSpPr>
          <p:nvPr userDrawn="1"/>
        </p:nvSpPr>
        <p:spPr bwMode="auto">
          <a:xfrm>
            <a:off x="-2209800" y="1066800"/>
            <a:ext cx="2014537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Photo content should go below this dotted line.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use clip art.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insert additional text boxes or images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 flipH="1">
            <a:off x="-2286000" y="44958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51"/>
          <p:cNvSpPr>
            <a:spLocks noChangeShapeType="1"/>
          </p:cNvSpPr>
          <p:nvPr userDrawn="1"/>
        </p:nvSpPr>
        <p:spPr bwMode="auto">
          <a:xfrm flipH="1">
            <a:off x="-2286000" y="9144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100"/>
          <p:cNvSpPr txBox="1">
            <a:spLocks noChangeArrowheads="1"/>
          </p:cNvSpPr>
          <p:nvPr userDrawn="1"/>
        </p:nvSpPr>
        <p:spPr bwMode="auto">
          <a:xfrm>
            <a:off x="-2209800" y="5105400"/>
            <a:ext cx="20145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Section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Title Format</a:t>
            </a:r>
          </a:p>
          <a:p>
            <a:pPr eaLnBrk="0" hangingPunct="0">
              <a:lnSpc>
                <a:spcPts val="1500"/>
              </a:lnSpc>
              <a:buFontTx/>
              <a:buChar char="•"/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Font: Arial</a:t>
            </a:r>
            <a:r>
              <a:rPr lang="en-US" sz="1200" dirty="0" smtClean="0">
                <a:solidFill>
                  <a:srgbClr val="003874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Regular</a:t>
            </a:r>
          </a:p>
          <a:p>
            <a:pPr eaLnBrk="0" hangingPunct="0">
              <a:lnSpc>
                <a:spcPts val="1500"/>
              </a:lnSpc>
              <a:buFontTx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Size: 18 points</a:t>
            </a:r>
          </a:p>
        </p:txBody>
      </p:sp>
      <p:pic>
        <p:nvPicPr>
          <p:cNvPr id="11" name="Picture 8" descr="HID_logo_WE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2225"/>
            <a:ext cx="1517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0"/>
          <p:cNvSpPr txBox="1">
            <a:spLocks noChangeArrowheads="1"/>
          </p:cNvSpPr>
          <p:nvPr userDrawn="1"/>
        </p:nvSpPr>
        <p:spPr bwMode="auto">
          <a:xfrm>
            <a:off x="-2209800" y="11113"/>
            <a:ext cx="20145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200" b="1">
                <a:solidFill>
                  <a:schemeClr val="bg1"/>
                </a:solidFill>
                <a:cs typeface="Arial" pitchFamily="34" charset="0"/>
              </a:rPr>
              <a:t>Section </a:t>
            </a:r>
            <a:r>
              <a:rPr lang="en-US" sz="1200" b="1">
                <a:solidFill>
                  <a:srgbClr val="FFFFFF"/>
                </a:solidFill>
                <a:cs typeface="Arial" pitchFamily="34" charset="0"/>
              </a:rPr>
              <a:t>Title Format</a:t>
            </a: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rgbClr val="FFFFFF"/>
                </a:solidFill>
                <a:cs typeface="Arial" pitchFamily="34" charset="0"/>
              </a:rPr>
              <a:t>Font: Arial</a:t>
            </a:r>
            <a:r>
              <a:rPr lang="en-US" sz="1200">
                <a:solidFill>
                  <a:srgbClr val="003874"/>
                </a:solidFill>
                <a:cs typeface="Arial" pitchFamily="34" charset="0"/>
              </a:rPr>
              <a:t> </a:t>
            </a:r>
            <a:r>
              <a:rPr lang="en-US" sz="1200">
                <a:solidFill>
                  <a:srgbClr val="FFFFFF"/>
                </a:solidFill>
              </a:rPr>
              <a:t>Bold</a:t>
            </a:r>
            <a:endParaRPr lang="en-US" sz="120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Size: 24 points</a:t>
            </a: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Before/After ¶ Space: 0</a:t>
            </a:r>
          </a:p>
        </p:txBody>
      </p:sp>
      <p:grpSp>
        <p:nvGrpSpPr>
          <p:cNvPr id="13" name="Group 61"/>
          <p:cNvGrpSpPr>
            <a:grpSpLocks/>
          </p:cNvGrpSpPr>
          <p:nvPr userDrawn="1"/>
        </p:nvGrpSpPr>
        <p:grpSpPr bwMode="auto">
          <a:xfrm>
            <a:off x="236538" y="6486525"/>
            <a:ext cx="3621087" cy="266700"/>
            <a:chOff x="236538" y="6486961"/>
            <a:chExt cx="3620375" cy="266264"/>
          </a:xfrm>
        </p:grpSpPr>
        <p:pic>
          <p:nvPicPr>
            <p:cNvPr id="14" name="Picture 7" descr="ASSAABLOY_neg-0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1" t="39323" r="26230" b="46667"/>
            <a:stretch>
              <a:fillRect/>
            </a:stretch>
          </p:blipFill>
          <p:spPr bwMode="auto">
            <a:xfrm>
              <a:off x="287338" y="6524625"/>
              <a:ext cx="7620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5"/>
            <p:cNvSpPr txBox="1">
              <a:spLocks noChangeArrowheads="1"/>
            </p:cNvSpPr>
            <p:nvPr userDrawn="1"/>
          </p:nvSpPr>
          <p:spPr bwMode="auto">
            <a:xfrm>
              <a:off x="236538" y="6601074"/>
              <a:ext cx="1447515" cy="15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An ASSA ABLOY Group brand</a:t>
              </a:r>
            </a:p>
          </p:txBody>
        </p:sp>
        <p:sp>
          <p:nvSpPr>
            <p:cNvPr id="16" name="Text Placeholder 13"/>
            <p:cNvSpPr txBox="1">
              <a:spLocks/>
            </p:cNvSpPr>
            <p:nvPr userDrawn="1"/>
          </p:nvSpPr>
          <p:spPr>
            <a:xfrm>
              <a:off x="1599932" y="6486961"/>
              <a:ext cx="2256981" cy="261510"/>
            </a:xfrm>
            <a:prstGeom prst="rect">
              <a:avLst/>
            </a:prstGeom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PROPRIETARY INFORMATION.  </a:t>
              </a:r>
            </a:p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© 2012 HID Global Corporation. All rights reserved.</a:t>
              </a:r>
            </a:p>
          </p:txBody>
        </p:sp>
      </p:grpSp>
      <p:sp>
        <p:nvSpPr>
          <p:cNvPr id="17" name="Content Placeholder 22"/>
          <p:cNvSpPr txBox="1">
            <a:spLocks/>
          </p:cNvSpPr>
          <p:nvPr userDrawn="1"/>
        </p:nvSpPr>
        <p:spPr>
          <a:xfrm>
            <a:off x="8534400" y="6477000"/>
            <a:ext cx="457200" cy="3810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33873"/>
              </a:buClr>
              <a:buFont typeface="Wingdings" pitchFamily="2" charset="2"/>
              <a:buNone/>
            </a:pPr>
            <a:fld id="{0F09C478-2151-4374-B002-D575A3B54B6D}" type="slidenum">
              <a:rPr lang="en-US" sz="16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t>‹#›</a:t>
            </a:fld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68"/>
          <p:cNvGrpSpPr>
            <a:grpSpLocks/>
          </p:cNvGrpSpPr>
          <p:nvPr userDrawn="1"/>
        </p:nvGrpSpPr>
        <p:grpSpPr bwMode="auto">
          <a:xfrm>
            <a:off x="9369425" y="227013"/>
            <a:ext cx="2281238" cy="6651625"/>
            <a:chOff x="9369425" y="227013"/>
            <a:chExt cx="2281238" cy="6651625"/>
          </a:xfrm>
        </p:grpSpPr>
        <p:grpSp>
          <p:nvGrpSpPr>
            <p:cNvPr id="20" name="Group 69"/>
            <p:cNvGrpSpPr>
              <a:grpSpLocks/>
            </p:cNvGrpSpPr>
            <p:nvPr userDrawn="1"/>
          </p:nvGrpSpPr>
          <p:grpSpPr bwMode="auto">
            <a:xfrm>
              <a:off x="9369425" y="227013"/>
              <a:ext cx="2281238" cy="6651625"/>
              <a:chOff x="9369425" y="227013"/>
              <a:chExt cx="2281238" cy="6651625"/>
            </a:xfrm>
          </p:grpSpPr>
          <p:sp>
            <p:nvSpPr>
              <p:cNvPr id="24" name="Rectangle 188"/>
              <p:cNvSpPr>
                <a:spLocks noChangeArrowheads="1"/>
              </p:cNvSpPr>
              <p:nvPr userDrawn="1"/>
            </p:nvSpPr>
            <p:spPr bwMode="auto">
              <a:xfrm flipH="1">
                <a:off x="9372600" y="838200"/>
                <a:ext cx="901700" cy="3698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043772"/>
                  </a:solidFill>
                </a:endParaRPr>
              </a:p>
            </p:txBody>
          </p:sp>
          <p:grpSp>
            <p:nvGrpSpPr>
              <p:cNvPr id="25" name="Group 156"/>
              <p:cNvGrpSpPr>
                <a:grpSpLocks/>
              </p:cNvGrpSpPr>
              <p:nvPr userDrawn="1"/>
            </p:nvGrpSpPr>
            <p:grpSpPr bwMode="auto">
              <a:xfrm>
                <a:off x="9369425" y="227013"/>
                <a:ext cx="2281238" cy="6651625"/>
                <a:chOff x="5902" y="143"/>
                <a:chExt cx="1437" cy="4190"/>
              </a:xfrm>
            </p:grpSpPr>
            <p:sp>
              <p:nvSpPr>
                <p:cNvPr id="26" name="Rectangle 157"/>
                <p:cNvSpPr>
                  <a:spLocks noChangeArrowheads="1"/>
                </p:cNvSpPr>
                <p:nvPr/>
              </p:nvSpPr>
              <p:spPr bwMode="auto">
                <a:xfrm>
                  <a:off x="6697" y="2623"/>
                  <a:ext cx="576" cy="286"/>
                </a:xfrm>
                <a:prstGeom prst="rect">
                  <a:avLst/>
                </a:prstGeom>
                <a:solidFill>
                  <a:schemeClr val="bg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5945" y="586"/>
                  <a:ext cx="480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28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5902" y="143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sRGB Color Palette Values</a:t>
                  </a:r>
                </a:p>
              </p:txBody>
            </p:sp>
            <p:sp>
              <p:nvSpPr>
                <p:cNvPr id="29" name="Rectangle 161"/>
                <p:cNvSpPr>
                  <a:spLocks noChangeArrowheads="1"/>
                </p:cNvSpPr>
                <p:nvPr/>
              </p:nvSpPr>
              <p:spPr bwMode="auto">
                <a:xfrm flipH="1">
                  <a:off x="5912" y="2303"/>
                  <a:ext cx="568" cy="233"/>
                </a:xfrm>
                <a:prstGeom prst="rect">
                  <a:avLst/>
                </a:prstGeom>
                <a:solidFill>
                  <a:srgbClr val="002E56"/>
                </a:solidFill>
                <a:ln w="3175">
                  <a:solidFill>
                    <a:srgbClr val="002E5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2D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6037" y="2371"/>
                  <a:ext cx="32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0/45/86</a:t>
                  </a:r>
                </a:p>
              </p:txBody>
            </p:sp>
            <p:sp>
              <p:nvSpPr>
                <p:cNvPr id="31" name="Rectangle 163"/>
                <p:cNvSpPr>
                  <a:spLocks noChangeArrowheads="1"/>
                </p:cNvSpPr>
                <p:nvPr userDrawn="1"/>
              </p:nvSpPr>
              <p:spPr bwMode="auto">
                <a:xfrm flipH="1">
                  <a:off x="5912" y="2650"/>
                  <a:ext cx="568" cy="233"/>
                </a:xfrm>
                <a:prstGeom prst="rect">
                  <a:avLst/>
                </a:prstGeom>
                <a:solidFill>
                  <a:srgbClr val="F898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2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5947" y="2718"/>
                  <a:ext cx="485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248/152/29</a:t>
                  </a:r>
                </a:p>
              </p:txBody>
            </p:sp>
            <p:sp>
              <p:nvSpPr>
                <p:cNvPr id="33" name="Rectangle 165"/>
                <p:cNvSpPr>
                  <a:spLocks noChangeArrowheads="1"/>
                </p:cNvSpPr>
                <p:nvPr/>
              </p:nvSpPr>
              <p:spPr bwMode="auto">
                <a:xfrm>
                  <a:off x="5912" y="2965"/>
                  <a:ext cx="576" cy="286"/>
                </a:xfrm>
                <a:prstGeom prst="rect">
                  <a:avLst/>
                </a:prstGeom>
                <a:solidFill>
                  <a:srgbClr val="00716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4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6014" y="3060"/>
                  <a:ext cx="377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0/113/97</a:t>
                  </a:r>
                </a:p>
              </p:txBody>
            </p:sp>
            <p:sp>
              <p:nvSpPr>
                <p:cNvPr id="35" name="Rectangle 167"/>
                <p:cNvSpPr>
                  <a:spLocks noChangeArrowheads="1"/>
                </p:cNvSpPr>
                <p:nvPr/>
              </p:nvSpPr>
              <p:spPr bwMode="auto">
                <a:xfrm>
                  <a:off x="5912" y="3327"/>
                  <a:ext cx="576" cy="286"/>
                </a:xfrm>
                <a:prstGeom prst="rect">
                  <a:avLst/>
                </a:prstGeom>
                <a:solidFill>
                  <a:srgbClr val="61116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6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5952" y="3422"/>
                  <a:ext cx="480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97/17/106</a:t>
                  </a:r>
                </a:p>
              </p:txBody>
            </p:sp>
            <p:sp>
              <p:nvSpPr>
                <p:cNvPr id="37" name="Rectangle 169"/>
                <p:cNvSpPr>
                  <a:spLocks noChangeArrowheads="1"/>
                </p:cNvSpPr>
                <p:nvPr/>
              </p:nvSpPr>
              <p:spPr bwMode="auto">
                <a:xfrm>
                  <a:off x="5912" y="3684"/>
                  <a:ext cx="576" cy="286"/>
                </a:xfrm>
                <a:prstGeom prst="rect">
                  <a:avLst/>
                </a:prstGeom>
                <a:solidFill>
                  <a:srgbClr val="8B8D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8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5938" y="3779"/>
                  <a:ext cx="494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139/141/9</a:t>
                  </a:r>
                </a:p>
              </p:txBody>
            </p:sp>
            <p:sp>
              <p:nvSpPr>
                <p:cNvPr id="39" name="Rectangle 171"/>
                <p:cNvSpPr>
                  <a:spLocks noChangeArrowheads="1"/>
                </p:cNvSpPr>
                <p:nvPr/>
              </p:nvSpPr>
              <p:spPr bwMode="auto">
                <a:xfrm>
                  <a:off x="5912" y="4047"/>
                  <a:ext cx="576" cy="28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0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919" y="4150"/>
                  <a:ext cx="546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211/18/69</a:t>
                  </a:r>
                </a:p>
              </p:txBody>
            </p:sp>
            <p:sp>
              <p:nvSpPr>
                <p:cNvPr id="41" name="Rectangle 173"/>
                <p:cNvSpPr>
                  <a:spLocks noChangeArrowheads="1"/>
                </p:cNvSpPr>
                <p:nvPr/>
              </p:nvSpPr>
              <p:spPr bwMode="auto">
                <a:xfrm>
                  <a:off x="6697" y="2278"/>
                  <a:ext cx="576" cy="2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2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6715" y="2373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43772"/>
                      </a:solidFill>
                      <a:latin typeface="Arial"/>
                      <a:ea typeface="ＭＳ Ｐゴシック" charset="0"/>
                      <a:cs typeface="Arial"/>
                    </a:rPr>
                    <a:t>255/255/255</a:t>
                  </a:r>
                </a:p>
              </p:txBody>
            </p:sp>
            <p:sp>
              <p:nvSpPr>
                <p:cNvPr id="43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6716" y="2720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176/183/188</a:t>
                  </a:r>
                </a:p>
              </p:txBody>
            </p:sp>
            <p:sp>
              <p:nvSpPr>
                <p:cNvPr id="44" name="Rectangle 176"/>
                <p:cNvSpPr>
                  <a:spLocks noChangeArrowheads="1"/>
                </p:cNvSpPr>
                <p:nvPr/>
              </p:nvSpPr>
              <p:spPr bwMode="auto">
                <a:xfrm>
                  <a:off x="6697" y="2967"/>
                  <a:ext cx="576" cy="286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5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6716" y="3062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01437"/>
                      </a:solidFill>
                      <a:latin typeface="Arial"/>
                      <a:ea typeface="ＭＳ Ｐゴシック" charset="0"/>
                      <a:cs typeface="Arial"/>
                    </a:rPr>
                    <a:t>176/203/234</a:t>
                  </a:r>
                </a:p>
              </p:txBody>
            </p:sp>
            <p:sp>
              <p:nvSpPr>
                <p:cNvPr id="46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5902" y="1599"/>
                  <a:ext cx="661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Accent Colors</a:t>
                  </a:r>
                </a:p>
              </p:txBody>
            </p:sp>
            <p:sp>
              <p:nvSpPr>
                <p:cNvPr id="47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6678" y="1599"/>
                  <a:ext cx="661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Neutral Colors</a:t>
                  </a:r>
                </a:p>
              </p:txBody>
            </p:sp>
            <p:sp>
              <p:nvSpPr>
                <p:cNvPr id="48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5902" y="1863"/>
                  <a:ext cx="136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(For charts, use colors in order of appearance.)</a:t>
                  </a:r>
                </a:p>
              </p:txBody>
            </p:sp>
            <p:sp>
              <p:nvSpPr>
                <p:cNvPr id="49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5902" y="335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Title Color</a:t>
                  </a:r>
                </a:p>
              </p:txBody>
            </p:sp>
            <p:sp>
              <p:nvSpPr>
                <p:cNvPr id="50" name="Rectangle 188"/>
                <p:cNvSpPr>
                  <a:spLocks noChangeArrowheads="1"/>
                </p:cNvSpPr>
                <p:nvPr/>
              </p:nvSpPr>
              <p:spPr bwMode="auto">
                <a:xfrm flipH="1">
                  <a:off x="5912" y="1085"/>
                  <a:ext cx="568" cy="233"/>
                </a:xfrm>
                <a:prstGeom prst="rect">
                  <a:avLst/>
                </a:prstGeom>
                <a:solidFill>
                  <a:srgbClr val="0053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338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5993" y="1145"/>
                  <a:ext cx="37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52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5902" y="887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Body Text Colors</a:t>
                  </a:r>
                </a:p>
              </p:txBody>
            </p:sp>
          </p:grpSp>
        </p:grpSp>
        <p:sp>
          <p:nvSpPr>
            <p:cNvPr id="22" name="Rectangle 188"/>
            <p:cNvSpPr>
              <a:spLocks noChangeArrowheads="1"/>
            </p:cNvSpPr>
            <p:nvPr userDrawn="1"/>
          </p:nvSpPr>
          <p:spPr bwMode="auto">
            <a:xfrm flipH="1">
              <a:off x="10663238" y="1720850"/>
              <a:ext cx="901700" cy="369888"/>
            </a:xfrm>
            <a:prstGeom prst="rect">
              <a:avLst/>
            </a:prstGeom>
            <a:solidFill>
              <a:srgbClr val="001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endParaRPr lang="en-US">
                <a:solidFill>
                  <a:srgbClr val="033873"/>
                </a:solidFill>
              </a:endParaRPr>
            </a:p>
          </p:txBody>
        </p:sp>
        <p:sp>
          <p:nvSpPr>
            <p:cNvPr id="23" name="Text Box 189"/>
            <p:cNvSpPr txBox="1">
              <a:spLocks noChangeArrowheads="1"/>
            </p:cNvSpPr>
            <p:nvPr userDrawn="1"/>
          </p:nvSpPr>
          <p:spPr bwMode="auto">
            <a:xfrm>
              <a:off x="10863263" y="1828800"/>
              <a:ext cx="5127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0/20/55</a:t>
              </a:r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914400"/>
            <a:ext cx="8915400" cy="35814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86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228600" y="4953000"/>
            <a:ext cx="8534400" cy="99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28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9"/>
          <p:cNvSpPr txBox="1">
            <a:spLocks noChangeArrowheads="1"/>
          </p:cNvSpPr>
          <p:nvPr userDrawn="1"/>
        </p:nvSpPr>
        <p:spPr bwMode="auto">
          <a:xfrm>
            <a:off x="-2286000" y="5638800"/>
            <a:ext cx="19891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place slide content below this dotted line.</a:t>
            </a:r>
          </a:p>
        </p:txBody>
      </p:sp>
      <p:sp>
        <p:nvSpPr>
          <p:cNvPr id="4" name="Text Box 50"/>
          <p:cNvSpPr txBox="1">
            <a:spLocks noChangeArrowheads="1"/>
          </p:cNvSpPr>
          <p:nvPr userDrawn="1"/>
        </p:nvSpPr>
        <p:spPr bwMode="auto">
          <a:xfrm>
            <a:off x="-2209800" y="304800"/>
            <a:ext cx="2014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Photo content should go below this dotted line.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use clip art.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insert text.</a:t>
            </a:r>
          </a:p>
        </p:txBody>
      </p:sp>
      <p:sp>
        <p:nvSpPr>
          <p:cNvPr id="6" name="Line 40"/>
          <p:cNvSpPr>
            <a:spLocks noChangeShapeType="1"/>
          </p:cNvSpPr>
          <p:nvPr userDrawn="1"/>
        </p:nvSpPr>
        <p:spPr bwMode="auto">
          <a:xfrm flipH="1">
            <a:off x="-2286000" y="62484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51"/>
          <p:cNvSpPr>
            <a:spLocks noChangeShapeType="1"/>
          </p:cNvSpPr>
          <p:nvPr userDrawn="1"/>
        </p:nvSpPr>
        <p:spPr bwMode="auto">
          <a:xfrm flipH="1">
            <a:off x="-2286000" y="1524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58"/>
          <p:cNvGrpSpPr>
            <a:grpSpLocks/>
          </p:cNvGrpSpPr>
          <p:nvPr userDrawn="1"/>
        </p:nvGrpSpPr>
        <p:grpSpPr bwMode="auto">
          <a:xfrm>
            <a:off x="236538" y="6486525"/>
            <a:ext cx="3621087" cy="266700"/>
            <a:chOff x="236538" y="6486961"/>
            <a:chExt cx="3620375" cy="266264"/>
          </a:xfrm>
        </p:grpSpPr>
        <p:pic>
          <p:nvPicPr>
            <p:cNvPr id="9" name="Picture 7" descr="ASSAABLOY_neg-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1" t="39323" r="26230" b="46667"/>
            <a:stretch>
              <a:fillRect/>
            </a:stretch>
          </p:blipFill>
          <p:spPr bwMode="auto">
            <a:xfrm>
              <a:off x="287338" y="6524625"/>
              <a:ext cx="7620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5"/>
            <p:cNvSpPr txBox="1">
              <a:spLocks noChangeArrowheads="1"/>
            </p:cNvSpPr>
            <p:nvPr userDrawn="1"/>
          </p:nvSpPr>
          <p:spPr bwMode="auto">
            <a:xfrm>
              <a:off x="236538" y="6601074"/>
              <a:ext cx="1447515" cy="15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An ASSA ABLOY Group brand</a:t>
              </a:r>
            </a:p>
          </p:txBody>
        </p:sp>
        <p:sp>
          <p:nvSpPr>
            <p:cNvPr id="11" name="Text Placeholder 13"/>
            <p:cNvSpPr txBox="1">
              <a:spLocks/>
            </p:cNvSpPr>
            <p:nvPr userDrawn="1"/>
          </p:nvSpPr>
          <p:spPr>
            <a:xfrm>
              <a:off x="1599932" y="6486961"/>
              <a:ext cx="2256981" cy="261510"/>
            </a:xfrm>
            <a:prstGeom prst="rect">
              <a:avLst/>
            </a:prstGeom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PROPRIETARY INFORMATION.  </a:t>
              </a:r>
            </a:p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© 2012 HID Global Corporation. All rights reserved.</a:t>
              </a:r>
            </a:p>
          </p:txBody>
        </p:sp>
      </p:grpSp>
      <p:sp>
        <p:nvSpPr>
          <p:cNvPr id="12" name="Content Placeholder 22"/>
          <p:cNvSpPr txBox="1">
            <a:spLocks/>
          </p:cNvSpPr>
          <p:nvPr userDrawn="1"/>
        </p:nvSpPr>
        <p:spPr>
          <a:xfrm>
            <a:off x="8534400" y="6477000"/>
            <a:ext cx="457200" cy="3810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33873"/>
              </a:buClr>
              <a:buFont typeface="Wingdings" pitchFamily="2" charset="2"/>
              <a:buNone/>
            </a:pPr>
            <a:fld id="{0E9C74D1-05AA-4C76-9A66-D366012D9EA2}" type="slidenum">
              <a:rPr lang="en-US" sz="16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t>‹#›</a:t>
            </a:fld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63"/>
          <p:cNvGrpSpPr>
            <a:grpSpLocks/>
          </p:cNvGrpSpPr>
          <p:nvPr userDrawn="1"/>
        </p:nvGrpSpPr>
        <p:grpSpPr bwMode="auto">
          <a:xfrm>
            <a:off x="9369425" y="227013"/>
            <a:ext cx="2281238" cy="6651625"/>
            <a:chOff x="9369425" y="227013"/>
            <a:chExt cx="2281238" cy="6651625"/>
          </a:xfrm>
        </p:grpSpPr>
        <p:grpSp>
          <p:nvGrpSpPr>
            <p:cNvPr id="14" name="Group 64"/>
            <p:cNvGrpSpPr>
              <a:grpSpLocks/>
            </p:cNvGrpSpPr>
            <p:nvPr userDrawn="1"/>
          </p:nvGrpSpPr>
          <p:grpSpPr bwMode="auto">
            <a:xfrm>
              <a:off x="9369425" y="227013"/>
              <a:ext cx="2281238" cy="6651625"/>
              <a:chOff x="9369425" y="227013"/>
              <a:chExt cx="2281238" cy="6651625"/>
            </a:xfrm>
          </p:grpSpPr>
          <p:sp>
            <p:nvSpPr>
              <p:cNvPr id="17" name="Rectangle 188"/>
              <p:cNvSpPr>
                <a:spLocks noChangeArrowheads="1"/>
              </p:cNvSpPr>
              <p:nvPr userDrawn="1"/>
            </p:nvSpPr>
            <p:spPr bwMode="auto">
              <a:xfrm flipH="1">
                <a:off x="9372600" y="838200"/>
                <a:ext cx="901700" cy="3698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043772"/>
                  </a:solidFill>
                </a:endParaRPr>
              </a:p>
            </p:txBody>
          </p:sp>
          <p:grpSp>
            <p:nvGrpSpPr>
              <p:cNvPr id="18" name="Group 156"/>
              <p:cNvGrpSpPr>
                <a:grpSpLocks/>
              </p:cNvGrpSpPr>
              <p:nvPr userDrawn="1"/>
            </p:nvGrpSpPr>
            <p:grpSpPr bwMode="auto">
              <a:xfrm>
                <a:off x="9369425" y="227013"/>
                <a:ext cx="2281238" cy="6651625"/>
                <a:chOff x="5902" y="143"/>
                <a:chExt cx="1437" cy="4190"/>
              </a:xfrm>
            </p:grpSpPr>
            <p:sp>
              <p:nvSpPr>
                <p:cNvPr id="19" name="Rectangle 157"/>
                <p:cNvSpPr>
                  <a:spLocks noChangeArrowheads="1"/>
                </p:cNvSpPr>
                <p:nvPr/>
              </p:nvSpPr>
              <p:spPr bwMode="auto">
                <a:xfrm>
                  <a:off x="6697" y="2623"/>
                  <a:ext cx="576" cy="286"/>
                </a:xfrm>
                <a:prstGeom prst="rect">
                  <a:avLst/>
                </a:prstGeom>
                <a:solidFill>
                  <a:schemeClr val="bg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0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5945" y="586"/>
                  <a:ext cx="480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21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5902" y="143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sRGB Color Palette Values</a:t>
                  </a:r>
                </a:p>
              </p:txBody>
            </p:sp>
            <p:sp>
              <p:nvSpPr>
                <p:cNvPr id="22" name="Rectangle 161"/>
                <p:cNvSpPr>
                  <a:spLocks noChangeArrowheads="1"/>
                </p:cNvSpPr>
                <p:nvPr/>
              </p:nvSpPr>
              <p:spPr bwMode="auto">
                <a:xfrm flipH="1">
                  <a:off x="5912" y="2303"/>
                  <a:ext cx="568" cy="233"/>
                </a:xfrm>
                <a:prstGeom prst="rect">
                  <a:avLst/>
                </a:prstGeom>
                <a:solidFill>
                  <a:srgbClr val="002E56"/>
                </a:solidFill>
                <a:ln w="3175">
                  <a:solidFill>
                    <a:srgbClr val="002E5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2D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6037" y="2371"/>
                  <a:ext cx="32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0/45/86</a:t>
                  </a:r>
                </a:p>
              </p:txBody>
            </p:sp>
            <p:sp>
              <p:nvSpPr>
                <p:cNvPr id="24" name="Rectangle 163"/>
                <p:cNvSpPr>
                  <a:spLocks noChangeArrowheads="1"/>
                </p:cNvSpPr>
                <p:nvPr userDrawn="1"/>
              </p:nvSpPr>
              <p:spPr bwMode="auto">
                <a:xfrm flipH="1">
                  <a:off x="5912" y="2650"/>
                  <a:ext cx="568" cy="233"/>
                </a:xfrm>
                <a:prstGeom prst="rect">
                  <a:avLst/>
                </a:prstGeom>
                <a:solidFill>
                  <a:srgbClr val="F898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5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5947" y="2718"/>
                  <a:ext cx="485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248/152/29</a:t>
                  </a:r>
                </a:p>
              </p:txBody>
            </p:sp>
            <p:sp>
              <p:nvSpPr>
                <p:cNvPr id="26" name="Rectangle 165"/>
                <p:cNvSpPr>
                  <a:spLocks noChangeArrowheads="1"/>
                </p:cNvSpPr>
                <p:nvPr/>
              </p:nvSpPr>
              <p:spPr bwMode="auto">
                <a:xfrm>
                  <a:off x="5912" y="2965"/>
                  <a:ext cx="576" cy="286"/>
                </a:xfrm>
                <a:prstGeom prst="rect">
                  <a:avLst/>
                </a:prstGeom>
                <a:solidFill>
                  <a:srgbClr val="00716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6014" y="3060"/>
                  <a:ext cx="377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0/113/97</a:t>
                  </a:r>
                </a:p>
              </p:txBody>
            </p:sp>
            <p:sp>
              <p:nvSpPr>
                <p:cNvPr id="28" name="Rectangle 167"/>
                <p:cNvSpPr>
                  <a:spLocks noChangeArrowheads="1"/>
                </p:cNvSpPr>
                <p:nvPr/>
              </p:nvSpPr>
              <p:spPr bwMode="auto">
                <a:xfrm>
                  <a:off x="5912" y="3327"/>
                  <a:ext cx="576" cy="286"/>
                </a:xfrm>
                <a:prstGeom prst="rect">
                  <a:avLst/>
                </a:prstGeom>
                <a:solidFill>
                  <a:srgbClr val="61116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5952" y="3422"/>
                  <a:ext cx="480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97/17/106</a:t>
                  </a:r>
                </a:p>
              </p:txBody>
            </p:sp>
            <p:sp>
              <p:nvSpPr>
                <p:cNvPr id="30" name="Rectangle 169"/>
                <p:cNvSpPr>
                  <a:spLocks noChangeArrowheads="1"/>
                </p:cNvSpPr>
                <p:nvPr/>
              </p:nvSpPr>
              <p:spPr bwMode="auto">
                <a:xfrm>
                  <a:off x="5912" y="3684"/>
                  <a:ext cx="576" cy="286"/>
                </a:xfrm>
                <a:prstGeom prst="rect">
                  <a:avLst/>
                </a:prstGeom>
                <a:solidFill>
                  <a:srgbClr val="8B8D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5938" y="3779"/>
                  <a:ext cx="494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139/141/9</a:t>
                  </a:r>
                </a:p>
              </p:txBody>
            </p:sp>
            <p:sp>
              <p:nvSpPr>
                <p:cNvPr id="32" name="Rectangle 171"/>
                <p:cNvSpPr>
                  <a:spLocks noChangeArrowheads="1"/>
                </p:cNvSpPr>
                <p:nvPr/>
              </p:nvSpPr>
              <p:spPr bwMode="auto">
                <a:xfrm>
                  <a:off x="5912" y="4047"/>
                  <a:ext cx="576" cy="28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919" y="4150"/>
                  <a:ext cx="546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211/18/69</a:t>
                  </a:r>
                </a:p>
              </p:txBody>
            </p:sp>
            <p:sp>
              <p:nvSpPr>
                <p:cNvPr id="34" name="Rectangle 173"/>
                <p:cNvSpPr>
                  <a:spLocks noChangeArrowheads="1"/>
                </p:cNvSpPr>
                <p:nvPr/>
              </p:nvSpPr>
              <p:spPr bwMode="auto">
                <a:xfrm>
                  <a:off x="6697" y="2278"/>
                  <a:ext cx="576" cy="2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5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6715" y="2373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43772"/>
                      </a:solidFill>
                      <a:latin typeface="Arial"/>
                      <a:ea typeface="ＭＳ Ｐゴシック" charset="0"/>
                      <a:cs typeface="Arial"/>
                    </a:rPr>
                    <a:t>255/255/255</a:t>
                  </a:r>
                </a:p>
              </p:txBody>
            </p:sp>
            <p:sp>
              <p:nvSpPr>
                <p:cNvPr id="36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6716" y="2720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176/183/188</a:t>
                  </a:r>
                </a:p>
              </p:txBody>
            </p:sp>
            <p:sp>
              <p:nvSpPr>
                <p:cNvPr id="37" name="Rectangle 176"/>
                <p:cNvSpPr>
                  <a:spLocks noChangeArrowheads="1"/>
                </p:cNvSpPr>
                <p:nvPr/>
              </p:nvSpPr>
              <p:spPr bwMode="auto">
                <a:xfrm>
                  <a:off x="6697" y="2967"/>
                  <a:ext cx="576" cy="286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8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6716" y="3062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01437"/>
                      </a:solidFill>
                      <a:latin typeface="Arial"/>
                      <a:ea typeface="ＭＳ Ｐゴシック" charset="0"/>
                      <a:cs typeface="Arial"/>
                    </a:rPr>
                    <a:t>176/203/234</a:t>
                  </a:r>
                </a:p>
              </p:txBody>
            </p:sp>
            <p:sp>
              <p:nvSpPr>
                <p:cNvPr id="39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5902" y="1599"/>
                  <a:ext cx="661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Accent Colors</a:t>
                  </a:r>
                </a:p>
              </p:txBody>
            </p:sp>
            <p:sp>
              <p:nvSpPr>
                <p:cNvPr id="40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6678" y="1599"/>
                  <a:ext cx="661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Neutral Colors</a:t>
                  </a:r>
                </a:p>
              </p:txBody>
            </p:sp>
            <p:sp>
              <p:nvSpPr>
                <p:cNvPr id="41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5902" y="1863"/>
                  <a:ext cx="136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(For charts, use colors in order of appearance.)</a:t>
                  </a:r>
                </a:p>
              </p:txBody>
            </p:sp>
            <p:sp>
              <p:nvSpPr>
                <p:cNvPr id="42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5902" y="335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Title Color</a:t>
                  </a:r>
                </a:p>
              </p:txBody>
            </p:sp>
            <p:sp>
              <p:nvSpPr>
                <p:cNvPr id="43" name="Rectangle 188"/>
                <p:cNvSpPr>
                  <a:spLocks noChangeArrowheads="1"/>
                </p:cNvSpPr>
                <p:nvPr/>
              </p:nvSpPr>
              <p:spPr bwMode="auto">
                <a:xfrm flipH="1">
                  <a:off x="5912" y="1085"/>
                  <a:ext cx="568" cy="233"/>
                </a:xfrm>
                <a:prstGeom prst="rect">
                  <a:avLst/>
                </a:prstGeom>
                <a:solidFill>
                  <a:srgbClr val="0053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338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4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5993" y="1145"/>
                  <a:ext cx="37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45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5902" y="887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Body Text Colors</a:t>
                  </a:r>
                </a:p>
              </p:txBody>
            </p:sp>
          </p:grpSp>
        </p:grpSp>
        <p:sp>
          <p:nvSpPr>
            <p:cNvPr id="15" name="Rectangle 188"/>
            <p:cNvSpPr>
              <a:spLocks noChangeArrowheads="1"/>
            </p:cNvSpPr>
            <p:nvPr userDrawn="1"/>
          </p:nvSpPr>
          <p:spPr bwMode="auto">
            <a:xfrm flipH="1">
              <a:off x="10663238" y="1720850"/>
              <a:ext cx="901700" cy="369888"/>
            </a:xfrm>
            <a:prstGeom prst="rect">
              <a:avLst/>
            </a:prstGeom>
            <a:solidFill>
              <a:srgbClr val="001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endParaRPr lang="en-US">
                <a:solidFill>
                  <a:srgbClr val="033873"/>
                </a:solidFill>
              </a:endParaRPr>
            </a:p>
          </p:txBody>
        </p:sp>
        <p:sp>
          <p:nvSpPr>
            <p:cNvPr id="16" name="Text Box 189"/>
            <p:cNvSpPr txBox="1">
              <a:spLocks noChangeArrowheads="1"/>
            </p:cNvSpPr>
            <p:nvPr userDrawn="1"/>
          </p:nvSpPr>
          <p:spPr bwMode="auto">
            <a:xfrm>
              <a:off x="10863263" y="1828800"/>
              <a:ext cx="5127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0/20/55</a:t>
              </a:r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52400"/>
            <a:ext cx="8915400" cy="6096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247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9"/>
          <p:cNvSpPr txBox="1">
            <a:spLocks noChangeArrowheads="1"/>
          </p:cNvSpPr>
          <p:nvPr userDrawn="1"/>
        </p:nvSpPr>
        <p:spPr bwMode="auto">
          <a:xfrm>
            <a:off x="-2286000" y="5638800"/>
            <a:ext cx="19891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place slide content below this dotted line.</a:t>
            </a:r>
          </a:p>
        </p:txBody>
      </p:sp>
      <p:sp>
        <p:nvSpPr>
          <p:cNvPr id="4" name="Text Box 50"/>
          <p:cNvSpPr txBox="1">
            <a:spLocks noChangeArrowheads="1"/>
          </p:cNvSpPr>
          <p:nvPr userDrawn="1"/>
        </p:nvSpPr>
        <p:spPr bwMode="auto">
          <a:xfrm>
            <a:off x="-2209800" y="304800"/>
            <a:ext cx="20145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Photo content should go below this dotted line.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Change Image</a:t>
            </a:r>
          </a:p>
        </p:txBody>
      </p:sp>
      <p:sp>
        <p:nvSpPr>
          <p:cNvPr id="6" name="Line 40"/>
          <p:cNvSpPr>
            <a:spLocks noChangeShapeType="1"/>
          </p:cNvSpPr>
          <p:nvPr userDrawn="1"/>
        </p:nvSpPr>
        <p:spPr bwMode="auto">
          <a:xfrm flipH="1">
            <a:off x="-2286000" y="62484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51"/>
          <p:cNvSpPr>
            <a:spLocks noChangeShapeType="1"/>
          </p:cNvSpPr>
          <p:nvPr userDrawn="1"/>
        </p:nvSpPr>
        <p:spPr bwMode="auto">
          <a:xfrm flipH="1">
            <a:off x="-2286000" y="1524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58"/>
          <p:cNvGrpSpPr>
            <a:grpSpLocks/>
          </p:cNvGrpSpPr>
          <p:nvPr userDrawn="1"/>
        </p:nvGrpSpPr>
        <p:grpSpPr bwMode="auto">
          <a:xfrm>
            <a:off x="236538" y="6486525"/>
            <a:ext cx="3621087" cy="266700"/>
            <a:chOff x="236538" y="6486961"/>
            <a:chExt cx="3620375" cy="266264"/>
          </a:xfrm>
        </p:grpSpPr>
        <p:pic>
          <p:nvPicPr>
            <p:cNvPr id="9" name="Picture 7" descr="ASSAABLOY_neg-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1" t="39323" r="26230" b="46667"/>
            <a:stretch>
              <a:fillRect/>
            </a:stretch>
          </p:blipFill>
          <p:spPr bwMode="auto">
            <a:xfrm>
              <a:off x="287338" y="6524625"/>
              <a:ext cx="7620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5"/>
            <p:cNvSpPr txBox="1">
              <a:spLocks noChangeArrowheads="1"/>
            </p:cNvSpPr>
            <p:nvPr userDrawn="1"/>
          </p:nvSpPr>
          <p:spPr bwMode="auto">
            <a:xfrm>
              <a:off x="236538" y="6601074"/>
              <a:ext cx="1447515" cy="15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An ASSA ABLOY Group brand</a:t>
              </a:r>
            </a:p>
          </p:txBody>
        </p:sp>
        <p:sp>
          <p:nvSpPr>
            <p:cNvPr id="11" name="Text Placeholder 13"/>
            <p:cNvSpPr txBox="1">
              <a:spLocks/>
            </p:cNvSpPr>
            <p:nvPr userDrawn="1"/>
          </p:nvSpPr>
          <p:spPr>
            <a:xfrm>
              <a:off x="1599932" y="6486961"/>
              <a:ext cx="2256981" cy="261510"/>
            </a:xfrm>
            <a:prstGeom prst="rect">
              <a:avLst/>
            </a:prstGeom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PROPRIETARY INFORMATION.  </a:t>
              </a:r>
            </a:p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© 2012 HID Global Corporation. All rights reserved.</a:t>
              </a:r>
            </a:p>
          </p:txBody>
        </p:sp>
      </p:grpSp>
      <p:sp>
        <p:nvSpPr>
          <p:cNvPr id="12" name="Content Placeholder 22"/>
          <p:cNvSpPr txBox="1">
            <a:spLocks/>
          </p:cNvSpPr>
          <p:nvPr userDrawn="1"/>
        </p:nvSpPr>
        <p:spPr>
          <a:xfrm>
            <a:off x="8534400" y="6477000"/>
            <a:ext cx="457200" cy="3810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33873"/>
              </a:buClr>
              <a:buFont typeface="Wingdings" pitchFamily="2" charset="2"/>
              <a:buNone/>
            </a:pPr>
            <a:fld id="{8BE5B744-052B-48FE-8DFA-1057AF9114BA}" type="slidenum">
              <a:rPr lang="en-US" sz="16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t>‹#›</a:t>
            </a:fld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63"/>
          <p:cNvGrpSpPr>
            <a:grpSpLocks/>
          </p:cNvGrpSpPr>
          <p:nvPr userDrawn="1"/>
        </p:nvGrpSpPr>
        <p:grpSpPr bwMode="auto">
          <a:xfrm>
            <a:off x="9369425" y="227013"/>
            <a:ext cx="2281238" cy="6651625"/>
            <a:chOff x="9369425" y="227013"/>
            <a:chExt cx="2281238" cy="6651625"/>
          </a:xfrm>
        </p:grpSpPr>
        <p:grpSp>
          <p:nvGrpSpPr>
            <p:cNvPr id="14" name="Group 64"/>
            <p:cNvGrpSpPr>
              <a:grpSpLocks/>
            </p:cNvGrpSpPr>
            <p:nvPr userDrawn="1"/>
          </p:nvGrpSpPr>
          <p:grpSpPr bwMode="auto">
            <a:xfrm>
              <a:off x="9369425" y="227013"/>
              <a:ext cx="2281238" cy="6651625"/>
              <a:chOff x="9369425" y="227013"/>
              <a:chExt cx="2281238" cy="6651625"/>
            </a:xfrm>
          </p:grpSpPr>
          <p:sp>
            <p:nvSpPr>
              <p:cNvPr id="17" name="Rectangle 188"/>
              <p:cNvSpPr>
                <a:spLocks noChangeArrowheads="1"/>
              </p:cNvSpPr>
              <p:nvPr userDrawn="1"/>
            </p:nvSpPr>
            <p:spPr bwMode="auto">
              <a:xfrm flipH="1">
                <a:off x="9372600" y="838200"/>
                <a:ext cx="901700" cy="3698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043772"/>
                  </a:solidFill>
                </a:endParaRPr>
              </a:p>
            </p:txBody>
          </p:sp>
          <p:grpSp>
            <p:nvGrpSpPr>
              <p:cNvPr id="18" name="Group 156"/>
              <p:cNvGrpSpPr>
                <a:grpSpLocks/>
              </p:cNvGrpSpPr>
              <p:nvPr userDrawn="1"/>
            </p:nvGrpSpPr>
            <p:grpSpPr bwMode="auto">
              <a:xfrm>
                <a:off x="9369425" y="227013"/>
                <a:ext cx="2281238" cy="6651625"/>
                <a:chOff x="5902" y="143"/>
                <a:chExt cx="1437" cy="4190"/>
              </a:xfrm>
            </p:grpSpPr>
            <p:sp>
              <p:nvSpPr>
                <p:cNvPr id="19" name="Rectangle 157"/>
                <p:cNvSpPr>
                  <a:spLocks noChangeArrowheads="1"/>
                </p:cNvSpPr>
                <p:nvPr/>
              </p:nvSpPr>
              <p:spPr bwMode="auto">
                <a:xfrm>
                  <a:off x="6697" y="2623"/>
                  <a:ext cx="576" cy="286"/>
                </a:xfrm>
                <a:prstGeom prst="rect">
                  <a:avLst/>
                </a:prstGeom>
                <a:solidFill>
                  <a:schemeClr val="bg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0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5945" y="586"/>
                  <a:ext cx="480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21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5902" y="143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sRGB Color Palette Values</a:t>
                  </a:r>
                </a:p>
              </p:txBody>
            </p:sp>
            <p:sp>
              <p:nvSpPr>
                <p:cNvPr id="22" name="Rectangle 161"/>
                <p:cNvSpPr>
                  <a:spLocks noChangeArrowheads="1"/>
                </p:cNvSpPr>
                <p:nvPr/>
              </p:nvSpPr>
              <p:spPr bwMode="auto">
                <a:xfrm flipH="1">
                  <a:off x="5912" y="2303"/>
                  <a:ext cx="568" cy="233"/>
                </a:xfrm>
                <a:prstGeom prst="rect">
                  <a:avLst/>
                </a:prstGeom>
                <a:solidFill>
                  <a:srgbClr val="002E56"/>
                </a:solidFill>
                <a:ln w="3175">
                  <a:solidFill>
                    <a:srgbClr val="002E5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2D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6037" y="2371"/>
                  <a:ext cx="32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0/45/86</a:t>
                  </a:r>
                </a:p>
              </p:txBody>
            </p:sp>
            <p:sp>
              <p:nvSpPr>
                <p:cNvPr id="24" name="Rectangle 163"/>
                <p:cNvSpPr>
                  <a:spLocks noChangeArrowheads="1"/>
                </p:cNvSpPr>
                <p:nvPr userDrawn="1"/>
              </p:nvSpPr>
              <p:spPr bwMode="auto">
                <a:xfrm flipH="1">
                  <a:off x="5912" y="2650"/>
                  <a:ext cx="568" cy="233"/>
                </a:xfrm>
                <a:prstGeom prst="rect">
                  <a:avLst/>
                </a:prstGeom>
                <a:solidFill>
                  <a:srgbClr val="F898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5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5947" y="2718"/>
                  <a:ext cx="485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248/152/29</a:t>
                  </a:r>
                </a:p>
              </p:txBody>
            </p:sp>
            <p:sp>
              <p:nvSpPr>
                <p:cNvPr id="26" name="Rectangle 165"/>
                <p:cNvSpPr>
                  <a:spLocks noChangeArrowheads="1"/>
                </p:cNvSpPr>
                <p:nvPr/>
              </p:nvSpPr>
              <p:spPr bwMode="auto">
                <a:xfrm>
                  <a:off x="5912" y="2965"/>
                  <a:ext cx="576" cy="286"/>
                </a:xfrm>
                <a:prstGeom prst="rect">
                  <a:avLst/>
                </a:prstGeom>
                <a:solidFill>
                  <a:srgbClr val="00716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6014" y="3060"/>
                  <a:ext cx="377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0/113/97</a:t>
                  </a:r>
                </a:p>
              </p:txBody>
            </p:sp>
            <p:sp>
              <p:nvSpPr>
                <p:cNvPr id="28" name="Rectangle 167"/>
                <p:cNvSpPr>
                  <a:spLocks noChangeArrowheads="1"/>
                </p:cNvSpPr>
                <p:nvPr/>
              </p:nvSpPr>
              <p:spPr bwMode="auto">
                <a:xfrm>
                  <a:off x="5912" y="3327"/>
                  <a:ext cx="576" cy="286"/>
                </a:xfrm>
                <a:prstGeom prst="rect">
                  <a:avLst/>
                </a:prstGeom>
                <a:solidFill>
                  <a:srgbClr val="61116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5952" y="3422"/>
                  <a:ext cx="480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97/17/106</a:t>
                  </a:r>
                </a:p>
              </p:txBody>
            </p:sp>
            <p:sp>
              <p:nvSpPr>
                <p:cNvPr id="30" name="Rectangle 169"/>
                <p:cNvSpPr>
                  <a:spLocks noChangeArrowheads="1"/>
                </p:cNvSpPr>
                <p:nvPr/>
              </p:nvSpPr>
              <p:spPr bwMode="auto">
                <a:xfrm>
                  <a:off x="5912" y="3684"/>
                  <a:ext cx="576" cy="286"/>
                </a:xfrm>
                <a:prstGeom prst="rect">
                  <a:avLst/>
                </a:prstGeom>
                <a:solidFill>
                  <a:srgbClr val="8B8D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5938" y="3779"/>
                  <a:ext cx="494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139/141/9</a:t>
                  </a:r>
                </a:p>
              </p:txBody>
            </p:sp>
            <p:sp>
              <p:nvSpPr>
                <p:cNvPr id="32" name="Rectangle 171"/>
                <p:cNvSpPr>
                  <a:spLocks noChangeArrowheads="1"/>
                </p:cNvSpPr>
                <p:nvPr/>
              </p:nvSpPr>
              <p:spPr bwMode="auto">
                <a:xfrm>
                  <a:off x="5912" y="4047"/>
                  <a:ext cx="576" cy="28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919" y="4150"/>
                  <a:ext cx="546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211/18/69</a:t>
                  </a:r>
                </a:p>
              </p:txBody>
            </p:sp>
            <p:sp>
              <p:nvSpPr>
                <p:cNvPr id="34" name="Rectangle 173"/>
                <p:cNvSpPr>
                  <a:spLocks noChangeArrowheads="1"/>
                </p:cNvSpPr>
                <p:nvPr/>
              </p:nvSpPr>
              <p:spPr bwMode="auto">
                <a:xfrm>
                  <a:off x="6697" y="2278"/>
                  <a:ext cx="576" cy="2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5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6715" y="2373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43772"/>
                      </a:solidFill>
                      <a:latin typeface="Arial"/>
                      <a:ea typeface="ＭＳ Ｐゴシック" charset="0"/>
                      <a:cs typeface="Arial"/>
                    </a:rPr>
                    <a:t>255/255/255</a:t>
                  </a:r>
                </a:p>
              </p:txBody>
            </p:sp>
            <p:sp>
              <p:nvSpPr>
                <p:cNvPr id="36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6716" y="2720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176/183/188</a:t>
                  </a:r>
                </a:p>
              </p:txBody>
            </p:sp>
            <p:sp>
              <p:nvSpPr>
                <p:cNvPr id="37" name="Rectangle 176"/>
                <p:cNvSpPr>
                  <a:spLocks noChangeArrowheads="1"/>
                </p:cNvSpPr>
                <p:nvPr/>
              </p:nvSpPr>
              <p:spPr bwMode="auto">
                <a:xfrm>
                  <a:off x="6697" y="2967"/>
                  <a:ext cx="576" cy="286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8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6716" y="3062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01437"/>
                      </a:solidFill>
                      <a:latin typeface="Arial"/>
                      <a:ea typeface="ＭＳ Ｐゴシック" charset="0"/>
                      <a:cs typeface="Arial"/>
                    </a:rPr>
                    <a:t>176/203/234</a:t>
                  </a:r>
                </a:p>
              </p:txBody>
            </p:sp>
            <p:sp>
              <p:nvSpPr>
                <p:cNvPr id="39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5902" y="1599"/>
                  <a:ext cx="661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Accent Colors</a:t>
                  </a:r>
                </a:p>
              </p:txBody>
            </p:sp>
            <p:sp>
              <p:nvSpPr>
                <p:cNvPr id="40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6678" y="1599"/>
                  <a:ext cx="661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Neutral Colors</a:t>
                  </a:r>
                </a:p>
              </p:txBody>
            </p:sp>
            <p:sp>
              <p:nvSpPr>
                <p:cNvPr id="41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5902" y="1863"/>
                  <a:ext cx="136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(For charts, use colors in order of appearance.)</a:t>
                  </a:r>
                </a:p>
              </p:txBody>
            </p:sp>
            <p:sp>
              <p:nvSpPr>
                <p:cNvPr id="42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5902" y="335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Title Color</a:t>
                  </a:r>
                </a:p>
              </p:txBody>
            </p:sp>
            <p:sp>
              <p:nvSpPr>
                <p:cNvPr id="43" name="Rectangle 188"/>
                <p:cNvSpPr>
                  <a:spLocks noChangeArrowheads="1"/>
                </p:cNvSpPr>
                <p:nvPr/>
              </p:nvSpPr>
              <p:spPr bwMode="auto">
                <a:xfrm flipH="1">
                  <a:off x="5912" y="1085"/>
                  <a:ext cx="568" cy="233"/>
                </a:xfrm>
                <a:prstGeom prst="rect">
                  <a:avLst/>
                </a:prstGeom>
                <a:solidFill>
                  <a:srgbClr val="0053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338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4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5993" y="1145"/>
                  <a:ext cx="37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45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5902" y="887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Body Text Colors</a:t>
                  </a:r>
                </a:p>
              </p:txBody>
            </p:sp>
          </p:grpSp>
        </p:grpSp>
        <p:sp>
          <p:nvSpPr>
            <p:cNvPr id="15" name="Rectangle 188"/>
            <p:cNvSpPr>
              <a:spLocks noChangeArrowheads="1"/>
            </p:cNvSpPr>
            <p:nvPr userDrawn="1"/>
          </p:nvSpPr>
          <p:spPr bwMode="auto">
            <a:xfrm flipH="1">
              <a:off x="10663238" y="1720850"/>
              <a:ext cx="901700" cy="369888"/>
            </a:xfrm>
            <a:prstGeom prst="rect">
              <a:avLst/>
            </a:prstGeom>
            <a:solidFill>
              <a:srgbClr val="001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endParaRPr lang="en-US">
                <a:solidFill>
                  <a:srgbClr val="033873"/>
                </a:solidFill>
              </a:endParaRPr>
            </a:p>
          </p:txBody>
        </p:sp>
        <p:sp>
          <p:nvSpPr>
            <p:cNvPr id="16" name="Text Box 189"/>
            <p:cNvSpPr txBox="1">
              <a:spLocks noChangeArrowheads="1"/>
            </p:cNvSpPr>
            <p:nvPr userDrawn="1"/>
          </p:nvSpPr>
          <p:spPr bwMode="auto">
            <a:xfrm>
              <a:off x="10863263" y="1828800"/>
              <a:ext cx="5127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0/20/55</a:t>
              </a:r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52400"/>
            <a:ext cx="8915400" cy="6096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0106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9"/>
          <p:cNvSpPr txBox="1">
            <a:spLocks noChangeArrowheads="1"/>
          </p:cNvSpPr>
          <p:nvPr userDrawn="1"/>
        </p:nvSpPr>
        <p:spPr bwMode="auto">
          <a:xfrm>
            <a:off x="-2286000" y="5638800"/>
            <a:ext cx="19891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place slide content below this dotted line.</a:t>
            </a:r>
          </a:p>
        </p:txBody>
      </p:sp>
      <p:sp>
        <p:nvSpPr>
          <p:cNvPr id="6" name="Text Box 50"/>
          <p:cNvSpPr txBox="1">
            <a:spLocks noChangeArrowheads="1"/>
          </p:cNvSpPr>
          <p:nvPr userDrawn="1"/>
        </p:nvSpPr>
        <p:spPr bwMode="auto">
          <a:xfrm>
            <a:off x="-2209800" y="1143000"/>
            <a:ext cx="2014537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Photo content should go below this dotted line.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use clip art.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DO NOT insert additional text boxes or images</a:t>
            </a:r>
          </a:p>
        </p:txBody>
      </p:sp>
      <p:sp>
        <p:nvSpPr>
          <p:cNvPr id="7" name="Line 40"/>
          <p:cNvSpPr>
            <a:spLocks noChangeShapeType="1"/>
          </p:cNvSpPr>
          <p:nvPr userDrawn="1"/>
        </p:nvSpPr>
        <p:spPr bwMode="auto">
          <a:xfrm flipH="1">
            <a:off x="-2286000" y="62484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51"/>
          <p:cNvSpPr>
            <a:spLocks noChangeShapeType="1"/>
          </p:cNvSpPr>
          <p:nvPr userDrawn="1"/>
        </p:nvSpPr>
        <p:spPr bwMode="auto">
          <a:xfrm flipH="1">
            <a:off x="-2286000" y="990600"/>
            <a:ext cx="2143125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 Box 100"/>
          <p:cNvSpPr txBox="1">
            <a:spLocks noChangeArrowheads="1"/>
          </p:cNvSpPr>
          <p:nvPr userDrawn="1"/>
        </p:nvSpPr>
        <p:spPr bwMode="auto">
          <a:xfrm>
            <a:off x="-2209800" y="152400"/>
            <a:ext cx="20145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200" b="1">
                <a:solidFill>
                  <a:schemeClr val="bg1"/>
                </a:solidFill>
                <a:cs typeface="Arial" pitchFamily="34" charset="0"/>
              </a:rPr>
              <a:t>Section </a:t>
            </a:r>
            <a:r>
              <a:rPr lang="en-US" sz="1200" b="1">
                <a:solidFill>
                  <a:srgbClr val="FFFFFF"/>
                </a:solidFill>
                <a:cs typeface="Arial" pitchFamily="34" charset="0"/>
              </a:rPr>
              <a:t>Title Format</a:t>
            </a: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rgbClr val="FFFFFF"/>
                </a:solidFill>
                <a:cs typeface="Arial" pitchFamily="34" charset="0"/>
              </a:rPr>
              <a:t>Font: Arial</a:t>
            </a:r>
            <a:r>
              <a:rPr lang="en-US" sz="1200">
                <a:solidFill>
                  <a:srgbClr val="003874"/>
                </a:solidFill>
                <a:cs typeface="Arial" pitchFamily="34" charset="0"/>
              </a:rPr>
              <a:t> </a:t>
            </a:r>
            <a:r>
              <a:rPr lang="en-US" sz="1200">
                <a:solidFill>
                  <a:srgbClr val="FFFFFF"/>
                </a:solidFill>
              </a:rPr>
              <a:t>Bold</a:t>
            </a:r>
            <a:endParaRPr lang="en-US" sz="120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Size: 24 points</a:t>
            </a: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chemeClr val="bg1"/>
                </a:solidFill>
                <a:cs typeface="Arial" pitchFamily="34" charset="0"/>
              </a:rPr>
              <a:t>Before/After ¶ Space: 0</a:t>
            </a:r>
          </a:p>
        </p:txBody>
      </p:sp>
      <p:pic>
        <p:nvPicPr>
          <p:cNvPr id="10" name="Picture 8" descr="HID_logo_WE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2225"/>
            <a:ext cx="1517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0"/>
          <p:cNvGrpSpPr>
            <a:grpSpLocks/>
          </p:cNvGrpSpPr>
          <p:nvPr userDrawn="1"/>
        </p:nvGrpSpPr>
        <p:grpSpPr bwMode="auto">
          <a:xfrm>
            <a:off x="236538" y="6486525"/>
            <a:ext cx="3621087" cy="266700"/>
            <a:chOff x="236538" y="6486961"/>
            <a:chExt cx="3620375" cy="266264"/>
          </a:xfrm>
        </p:grpSpPr>
        <p:pic>
          <p:nvPicPr>
            <p:cNvPr id="12" name="Picture 7" descr="ASSAABLOY_neg-0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1" t="39323" r="26230" b="46667"/>
            <a:stretch>
              <a:fillRect/>
            </a:stretch>
          </p:blipFill>
          <p:spPr bwMode="auto">
            <a:xfrm>
              <a:off x="287338" y="6524625"/>
              <a:ext cx="7620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5"/>
            <p:cNvSpPr txBox="1">
              <a:spLocks noChangeArrowheads="1"/>
            </p:cNvSpPr>
            <p:nvPr userDrawn="1"/>
          </p:nvSpPr>
          <p:spPr bwMode="auto">
            <a:xfrm>
              <a:off x="236538" y="6601074"/>
              <a:ext cx="1447515" cy="15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An ASSA ABLOY Group brand</a:t>
              </a:r>
            </a:p>
          </p:txBody>
        </p:sp>
        <p:sp>
          <p:nvSpPr>
            <p:cNvPr id="14" name="Text Placeholder 13"/>
            <p:cNvSpPr txBox="1">
              <a:spLocks/>
            </p:cNvSpPr>
            <p:nvPr userDrawn="1"/>
          </p:nvSpPr>
          <p:spPr>
            <a:xfrm>
              <a:off x="1599932" y="6486961"/>
              <a:ext cx="2256981" cy="261510"/>
            </a:xfrm>
            <a:prstGeom prst="rect">
              <a:avLst/>
            </a:prstGeom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PROPRIETARY INFORMATION.  </a:t>
              </a:r>
            </a:p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© 2012 HID Global Corporation. All rights reserved.</a:t>
              </a:r>
            </a:p>
          </p:txBody>
        </p:sp>
      </p:grpSp>
      <p:sp>
        <p:nvSpPr>
          <p:cNvPr id="15" name="Content Placeholder 22"/>
          <p:cNvSpPr txBox="1">
            <a:spLocks/>
          </p:cNvSpPr>
          <p:nvPr userDrawn="1"/>
        </p:nvSpPr>
        <p:spPr>
          <a:xfrm>
            <a:off x="8534400" y="6477000"/>
            <a:ext cx="457200" cy="3810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33873"/>
              </a:buClr>
              <a:buFont typeface="Wingdings" pitchFamily="2" charset="2"/>
              <a:buNone/>
            </a:pPr>
            <a:fld id="{EC550845-7921-44DD-92E7-C83198302FF8}" type="slidenum">
              <a:rPr lang="en-US" sz="16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t>‹#›</a:t>
            </a:fld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67"/>
          <p:cNvGrpSpPr>
            <a:grpSpLocks/>
          </p:cNvGrpSpPr>
          <p:nvPr userDrawn="1"/>
        </p:nvGrpSpPr>
        <p:grpSpPr bwMode="auto">
          <a:xfrm>
            <a:off x="9369425" y="227013"/>
            <a:ext cx="2281238" cy="6651625"/>
            <a:chOff x="9369425" y="227013"/>
            <a:chExt cx="2281238" cy="6651625"/>
          </a:xfrm>
        </p:grpSpPr>
        <p:grpSp>
          <p:nvGrpSpPr>
            <p:cNvPr id="17" name="Group 68"/>
            <p:cNvGrpSpPr>
              <a:grpSpLocks/>
            </p:cNvGrpSpPr>
            <p:nvPr userDrawn="1"/>
          </p:nvGrpSpPr>
          <p:grpSpPr bwMode="auto">
            <a:xfrm>
              <a:off x="9369425" y="227013"/>
              <a:ext cx="2281238" cy="6651625"/>
              <a:chOff x="9369425" y="227013"/>
              <a:chExt cx="2281238" cy="6651625"/>
            </a:xfrm>
          </p:grpSpPr>
          <p:sp>
            <p:nvSpPr>
              <p:cNvPr id="20" name="Rectangle 188"/>
              <p:cNvSpPr>
                <a:spLocks noChangeArrowheads="1"/>
              </p:cNvSpPr>
              <p:nvPr userDrawn="1"/>
            </p:nvSpPr>
            <p:spPr bwMode="auto">
              <a:xfrm flipH="1">
                <a:off x="9372600" y="838200"/>
                <a:ext cx="901700" cy="3698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043772"/>
                  </a:solidFill>
                </a:endParaRPr>
              </a:p>
            </p:txBody>
          </p:sp>
          <p:grpSp>
            <p:nvGrpSpPr>
              <p:cNvPr id="21" name="Group 156"/>
              <p:cNvGrpSpPr>
                <a:grpSpLocks/>
              </p:cNvGrpSpPr>
              <p:nvPr userDrawn="1"/>
            </p:nvGrpSpPr>
            <p:grpSpPr bwMode="auto">
              <a:xfrm>
                <a:off x="9369425" y="227013"/>
                <a:ext cx="2281238" cy="6651625"/>
                <a:chOff x="5902" y="143"/>
                <a:chExt cx="1437" cy="4190"/>
              </a:xfrm>
            </p:grpSpPr>
            <p:sp>
              <p:nvSpPr>
                <p:cNvPr id="22" name="Rectangle 157"/>
                <p:cNvSpPr>
                  <a:spLocks noChangeArrowheads="1"/>
                </p:cNvSpPr>
                <p:nvPr/>
              </p:nvSpPr>
              <p:spPr bwMode="auto">
                <a:xfrm>
                  <a:off x="6697" y="2623"/>
                  <a:ext cx="576" cy="286"/>
                </a:xfrm>
                <a:prstGeom prst="rect">
                  <a:avLst/>
                </a:prstGeom>
                <a:solidFill>
                  <a:schemeClr val="bg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5945" y="586"/>
                  <a:ext cx="480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24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5902" y="143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sRGB Color Palette Values</a:t>
                  </a:r>
                </a:p>
              </p:txBody>
            </p:sp>
            <p:sp>
              <p:nvSpPr>
                <p:cNvPr id="25" name="Rectangle 161"/>
                <p:cNvSpPr>
                  <a:spLocks noChangeArrowheads="1"/>
                </p:cNvSpPr>
                <p:nvPr/>
              </p:nvSpPr>
              <p:spPr bwMode="auto">
                <a:xfrm flipH="1">
                  <a:off x="5912" y="2303"/>
                  <a:ext cx="568" cy="233"/>
                </a:xfrm>
                <a:prstGeom prst="rect">
                  <a:avLst/>
                </a:prstGeom>
                <a:solidFill>
                  <a:srgbClr val="002E56"/>
                </a:solidFill>
                <a:ln w="3175">
                  <a:solidFill>
                    <a:srgbClr val="002E5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2D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6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6037" y="2371"/>
                  <a:ext cx="32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0/45/86</a:t>
                  </a:r>
                </a:p>
              </p:txBody>
            </p:sp>
            <p:sp>
              <p:nvSpPr>
                <p:cNvPr id="27" name="Rectangle 163"/>
                <p:cNvSpPr>
                  <a:spLocks noChangeArrowheads="1"/>
                </p:cNvSpPr>
                <p:nvPr userDrawn="1"/>
              </p:nvSpPr>
              <p:spPr bwMode="auto">
                <a:xfrm flipH="1">
                  <a:off x="5912" y="2650"/>
                  <a:ext cx="568" cy="233"/>
                </a:xfrm>
                <a:prstGeom prst="rect">
                  <a:avLst/>
                </a:prstGeom>
                <a:solidFill>
                  <a:srgbClr val="F898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5947" y="2718"/>
                  <a:ext cx="485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248/152/29</a:t>
                  </a:r>
                </a:p>
              </p:txBody>
            </p:sp>
            <p:sp>
              <p:nvSpPr>
                <p:cNvPr id="29" name="Rectangle 165"/>
                <p:cNvSpPr>
                  <a:spLocks noChangeArrowheads="1"/>
                </p:cNvSpPr>
                <p:nvPr/>
              </p:nvSpPr>
              <p:spPr bwMode="auto">
                <a:xfrm>
                  <a:off x="5912" y="2965"/>
                  <a:ext cx="576" cy="286"/>
                </a:xfrm>
                <a:prstGeom prst="rect">
                  <a:avLst/>
                </a:prstGeom>
                <a:solidFill>
                  <a:srgbClr val="00716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6014" y="3060"/>
                  <a:ext cx="377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0/113/97</a:t>
                  </a:r>
                </a:p>
              </p:txBody>
            </p:sp>
            <p:sp>
              <p:nvSpPr>
                <p:cNvPr id="31" name="Rectangle 167"/>
                <p:cNvSpPr>
                  <a:spLocks noChangeArrowheads="1"/>
                </p:cNvSpPr>
                <p:nvPr/>
              </p:nvSpPr>
              <p:spPr bwMode="auto">
                <a:xfrm>
                  <a:off x="5912" y="3327"/>
                  <a:ext cx="576" cy="286"/>
                </a:xfrm>
                <a:prstGeom prst="rect">
                  <a:avLst/>
                </a:prstGeom>
                <a:solidFill>
                  <a:srgbClr val="61116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2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5952" y="3422"/>
                  <a:ext cx="480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97/17/106</a:t>
                  </a:r>
                </a:p>
              </p:txBody>
            </p:sp>
            <p:sp>
              <p:nvSpPr>
                <p:cNvPr id="33" name="Rectangle 169"/>
                <p:cNvSpPr>
                  <a:spLocks noChangeArrowheads="1"/>
                </p:cNvSpPr>
                <p:nvPr/>
              </p:nvSpPr>
              <p:spPr bwMode="auto">
                <a:xfrm>
                  <a:off x="5912" y="3684"/>
                  <a:ext cx="576" cy="286"/>
                </a:xfrm>
                <a:prstGeom prst="rect">
                  <a:avLst/>
                </a:prstGeom>
                <a:solidFill>
                  <a:srgbClr val="8B8D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4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5938" y="3779"/>
                  <a:ext cx="494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139/141/9</a:t>
                  </a:r>
                </a:p>
              </p:txBody>
            </p:sp>
            <p:sp>
              <p:nvSpPr>
                <p:cNvPr id="35" name="Rectangle 171"/>
                <p:cNvSpPr>
                  <a:spLocks noChangeArrowheads="1"/>
                </p:cNvSpPr>
                <p:nvPr/>
              </p:nvSpPr>
              <p:spPr bwMode="auto">
                <a:xfrm>
                  <a:off x="5912" y="4047"/>
                  <a:ext cx="576" cy="28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6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919" y="4150"/>
                  <a:ext cx="546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211/18/69</a:t>
                  </a:r>
                </a:p>
              </p:txBody>
            </p:sp>
            <p:sp>
              <p:nvSpPr>
                <p:cNvPr id="37" name="Rectangle 173"/>
                <p:cNvSpPr>
                  <a:spLocks noChangeArrowheads="1"/>
                </p:cNvSpPr>
                <p:nvPr/>
              </p:nvSpPr>
              <p:spPr bwMode="auto">
                <a:xfrm>
                  <a:off x="6697" y="2278"/>
                  <a:ext cx="576" cy="2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8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6715" y="2373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43772"/>
                      </a:solidFill>
                      <a:latin typeface="Arial"/>
                      <a:ea typeface="ＭＳ Ｐゴシック" charset="0"/>
                      <a:cs typeface="Arial"/>
                    </a:rPr>
                    <a:t>255/255/255</a:t>
                  </a:r>
                </a:p>
              </p:txBody>
            </p:sp>
            <p:sp>
              <p:nvSpPr>
                <p:cNvPr id="39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6716" y="2720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176/183/188</a:t>
                  </a:r>
                </a:p>
              </p:txBody>
            </p:sp>
            <p:sp>
              <p:nvSpPr>
                <p:cNvPr id="40" name="Rectangle 176"/>
                <p:cNvSpPr>
                  <a:spLocks noChangeArrowheads="1"/>
                </p:cNvSpPr>
                <p:nvPr/>
              </p:nvSpPr>
              <p:spPr bwMode="auto">
                <a:xfrm>
                  <a:off x="6697" y="2967"/>
                  <a:ext cx="576" cy="286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1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6716" y="3062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01437"/>
                      </a:solidFill>
                      <a:latin typeface="Arial"/>
                      <a:ea typeface="ＭＳ Ｐゴシック" charset="0"/>
                      <a:cs typeface="Arial"/>
                    </a:rPr>
                    <a:t>176/203/234</a:t>
                  </a:r>
                </a:p>
              </p:txBody>
            </p:sp>
            <p:sp>
              <p:nvSpPr>
                <p:cNvPr id="42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5902" y="1599"/>
                  <a:ext cx="661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Accent Colors</a:t>
                  </a:r>
                </a:p>
              </p:txBody>
            </p:sp>
            <p:sp>
              <p:nvSpPr>
                <p:cNvPr id="43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6678" y="1599"/>
                  <a:ext cx="661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Neutral Colors</a:t>
                  </a:r>
                </a:p>
              </p:txBody>
            </p:sp>
            <p:sp>
              <p:nvSpPr>
                <p:cNvPr id="44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5902" y="1863"/>
                  <a:ext cx="136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(For charts, use colors in order of appearance.)</a:t>
                  </a:r>
                </a:p>
              </p:txBody>
            </p:sp>
            <p:sp>
              <p:nvSpPr>
                <p:cNvPr id="45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5902" y="335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Title Color</a:t>
                  </a:r>
                </a:p>
              </p:txBody>
            </p:sp>
            <p:sp>
              <p:nvSpPr>
                <p:cNvPr id="46" name="Rectangle 188"/>
                <p:cNvSpPr>
                  <a:spLocks noChangeArrowheads="1"/>
                </p:cNvSpPr>
                <p:nvPr/>
              </p:nvSpPr>
              <p:spPr bwMode="auto">
                <a:xfrm flipH="1">
                  <a:off x="5912" y="1085"/>
                  <a:ext cx="568" cy="233"/>
                </a:xfrm>
                <a:prstGeom prst="rect">
                  <a:avLst/>
                </a:prstGeom>
                <a:solidFill>
                  <a:srgbClr val="0053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338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7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5993" y="1145"/>
                  <a:ext cx="37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48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5902" y="887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Body Text Colors</a:t>
                  </a:r>
                </a:p>
              </p:txBody>
            </p:sp>
          </p:grpSp>
        </p:grpSp>
        <p:sp>
          <p:nvSpPr>
            <p:cNvPr id="18" name="Rectangle 188"/>
            <p:cNvSpPr>
              <a:spLocks noChangeArrowheads="1"/>
            </p:cNvSpPr>
            <p:nvPr userDrawn="1"/>
          </p:nvSpPr>
          <p:spPr bwMode="auto">
            <a:xfrm flipH="1">
              <a:off x="10663238" y="1720850"/>
              <a:ext cx="901700" cy="369888"/>
            </a:xfrm>
            <a:prstGeom prst="rect">
              <a:avLst/>
            </a:prstGeom>
            <a:solidFill>
              <a:srgbClr val="001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endParaRPr lang="en-US">
                <a:solidFill>
                  <a:srgbClr val="033873"/>
                </a:solidFill>
              </a:endParaRPr>
            </a:p>
          </p:txBody>
        </p:sp>
        <p:sp>
          <p:nvSpPr>
            <p:cNvPr id="19" name="Text Box 189"/>
            <p:cNvSpPr txBox="1">
              <a:spLocks noChangeArrowheads="1"/>
            </p:cNvSpPr>
            <p:nvPr userDrawn="1"/>
          </p:nvSpPr>
          <p:spPr bwMode="auto">
            <a:xfrm>
              <a:off x="10863263" y="1828800"/>
              <a:ext cx="5127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0/20/55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990600"/>
            <a:ext cx="8915400" cy="52578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6082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6182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3"/>
          <p:cNvSpPr txBox="1">
            <a:spLocks noChangeArrowheads="1"/>
          </p:cNvSpPr>
          <p:nvPr userDrawn="1"/>
        </p:nvSpPr>
        <p:spPr bwMode="auto">
          <a:xfrm>
            <a:off x="-2289175" y="304800"/>
            <a:ext cx="21367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End Slide Format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DO NOT place photos or additional text boxes on this slide.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" name="Group 56"/>
          <p:cNvGrpSpPr>
            <a:grpSpLocks/>
          </p:cNvGrpSpPr>
          <p:nvPr userDrawn="1"/>
        </p:nvGrpSpPr>
        <p:grpSpPr bwMode="auto">
          <a:xfrm>
            <a:off x="236538" y="6486525"/>
            <a:ext cx="3621087" cy="266700"/>
            <a:chOff x="236538" y="6486961"/>
            <a:chExt cx="3620375" cy="266264"/>
          </a:xfrm>
        </p:grpSpPr>
        <p:pic>
          <p:nvPicPr>
            <p:cNvPr id="5" name="Picture 7" descr="ASSAABLOY_neg-0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1" t="39323" r="26230" b="46667"/>
            <a:stretch>
              <a:fillRect/>
            </a:stretch>
          </p:blipFill>
          <p:spPr bwMode="auto">
            <a:xfrm>
              <a:off x="287338" y="6524625"/>
              <a:ext cx="7620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 txBox="1">
              <a:spLocks noChangeArrowheads="1"/>
            </p:cNvSpPr>
            <p:nvPr userDrawn="1"/>
          </p:nvSpPr>
          <p:spPr bwMode="auto">
            <a:xfrm>
              <a:off x="236538" y="6601074"/>
              <a:ext cx="1447515" cy="15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An ASSA ABLOY Group brand</a:t>
              </a:r>
            </a:p>
          </p:txBody>
        </p:sp>
        <p:sp>
          <p:nvSpPr>
            <p:cNvPr id="7" name="Text Placeholder 13"/>
            <p:cNvSpPr txBox="1">
              <a:spLocks/>
            </p:cNvSpPr>
            <p:nvPr userDrawn="1"/>
          </p:nvSpPr>
          <p:spPr>
            <a:xfrm>
              <a:off x="1599932" y="6486961"/>
              <a:ext cx="2256981" cy="261510"/>
            </a:xfrm>
            <a:prstGeom prst="rect">
              <a:avLst/>
            </a:prstGeom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PROPRIETARY INFORMATION.  </a:t>
              </a:r>
            </a:p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© 2012 HID Global Corporation.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71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495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solidFill>
                  <a:srgbClr val="001437"/>
                </a:solidFill>
                <a:latin typeface="+mn-lt"/>
                <a:cs typeface="Arial"/>
              </a:defRPr>
            </a:lvl4pPr>
            <a:lvl5pPr>
              <a:defRPr>
                <a:solidFill>
                  <a:srgbClr val="001437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8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91000" cy="4495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495800"/>
          </a:xfrm>
        </p:spPr>
        <p:txBody>
          <a:bodyPr/>
          <a:lstStyle>
            <a:lvl1pPr>
              <a:defRPr sz="1600">
                <a:latin typeface="+mn-lt"/>
                <a:cs typeface="Arial"/>
              </a:defRPr>
            </a:lvl1pPr>
            <a:lvl2pPr>
              <a:defRPr sz="1600">
                <a:latin typeface="+mn-lt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055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191000" cy="3886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4114800" cy="3886200"/>
          </a:xfrm>
        </p:spPr>
        <p:txBody>
          <a:bodyPr/>
          <a:lstStyle>
            <a:lvl1pPr>
              <a:defRPr sz="1600">
                <a:latin typeface="+mn-lt"/>
                <a:cs typeface="Arial"/>
              </a:defRPr>
            </a:lvl1pPr>
            <a:lvl2pPr>
              <a:defRPr sz="1600">
                <a:latin typeface="+mn-lt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1600200"/>
            <a:ext cx="4191000" cy="6096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0" y="1600200"/>
            <a:ext cx="4114800" cy="6096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36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91000" cy="4495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2556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12579"/>
            <a:ext cx="4040188" cy="43735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41775" cy="441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836738" y="6497638"/>
            <a:ext cx="2286000" cy="2079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PROPRIETARY INFORMATION.  </a:t>
            </a:r>
          </a:p>
          <a:p>
            <a:r>
              <a:rPr lang="en-US"/>
              <a:t>© 2012 HID Global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3738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0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36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495800"/>
          </a:xfrm>
        </p:spPr>
        <p:txBody>
          <a:bodyPr/>
          <a:lstStyle>
            <a:lvl1pPr marL="0" indent="0" eaLnBrk="1" hangingPunct="1">
              <a:lnSpc>
                <a:spcPct val="120000"/>
              </a:lnSpc>
              <a:buFontTx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702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28" name="Picture 8" descr="HID_logo_WEB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2225"/>
            <a:ext cx="1517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-2289175" y="5481638"/>
            <a:ext cx="19891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DO NOT place slide content below this dotted line.</a:t>
            </a: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-2289175" y="1862138"/>
            <a:ext cx="2014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All slide content should go below this dotted line.</a:t>
            </a:r>
          </a:p>
          <a:p>
            <a:pPr eaLnBrk="0" hangingPunct="0">
              <a:lnSpc>
                <a:spcPts val="1500"/>
              </a:lnSpc>
              <a:defRPr/>
            </a:pPr>
            <a:endParaRPr lang="en-US" sz="12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DO NOT use clip art.</a:t>
            </a: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>
            <a:off x="-2286000" y="6096000"/>
            <a:ext cx="2143125" cy="0"/>
          </a:xfrm>
          <a:prstGeom prst="line">
            <a:avLst/>
          </a:prstGeom>
          <a:noFill/>
          <a:ln w="254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n>
                <a:solidFill>
                  <a:srgbClr val="FFFFFF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Line 52"/>
          <p:cNvSpPr>
            <a:spLocks noChangeShapeType="1"/>
          </p:cNvSpPr>
          <p:nvPr/>
        </p:nvSpPr>
        <p:spPr bwMode="auto">
          <a:xfrm>
            <a:off x="-549275" y="787400"/>
            <a:ext cx="354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n>
                <a:solidFill>
                  <a:srgbClr val="FFFFFF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-2289175" y="304800"/>
            <a:ext cx="190817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200" b="1">
                <a:solidFill>
                  <a:srgbClr val="FFFFFF"/>
                </a:solidFill>
                <a:cs typeface="Arial" pitchFamily="34" charset="0"/>
              </a:rPr>
              <a:t>Slide Title Format</a:t>
            </a: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rgbClr val="FFFFFF"/>
                </a:solidFill>
                <a:cs typeface="Arial" pitchFamily="34" charset="0"/>
              </a:rPr>
              <a:t>Two lines max.</a:t>
            </a: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rgbClr val="FFFFFF"/>
                </a:solidFill>
                <a:cs typeface="Arial" pitchFamily="34" charset="0"/>
              </a:rPr>
              <a:t>Font: Arial </a:t>
            </a:r>
            <a:r>
              <a:rPr lang="en-US" sz="1200">
                <a:solidFill>
                  <a:srgbClr val="FFFFFF"/>
                </a:solidFill>
              </a:rPr>
              <a:t>Bold</a:t>
            </a:r>
            <a:endParaRPr lang="en-US" sz="1200">
              <a:solidFill>
                <a:srgbClr val="FFFFFF"/>
              </a:solidFill>
              <a:cs typeface="Arial" pitchFamily="34" charset="0"/>
            </a:endParaRP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rgbClr val="FFFFFF"/>
                </a:solidFill>
                <a:cs typeface="Arial" pitchFamily="34" charset="0"/>
              </a:rPr>
              <a:t>Size: 24 points</a:t>
            </a:r>
          </a:p>
          <a:p>
            <a:pPr>
              <a:lnSpc>
                <a:spcPts val="1500"/>
              </a:lnSpc>
              <a:buFontTx/>
              <a:buChar char="•"/>
            </a:pPr>
            <a:r>
              <a:rPr lang="en-US" sz="1200">
                <a:solidFill>
                  <a:srgbClr val="FFFFFF"/>
                </a:solidFill>
                <a:cs typeface="Arial" pitchFamily="34" charset="0"/>
              </a:rPr>
              <a:t>Before/After ¶ Space: 0</a:t>
            </a:r>
          </a:p>
        </p:txBody>
      </p:sp>
      <p:sp>
        <p:nvSpPr>
          <p:cNvPr id="14" name="Line 55"/>
          <p:cNvSpPr>
            <a:spLocks noChangeShapeType="1"/>
          </p:cNvSpPr>
          <p:nvPr/>
        </p:nvSpPr>
        <p:spPr bwMode="auto">
          <a:xfrm>
            <a:off x="-549275" y="2974975"/>
            <a:ext cx="354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n>
                <a:solidFill>
                  <a:srgbClr val="FFFFFF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 Box 105"/>
          <p:cNvSpPr txBox="1">
            <a:spLocks noChangeArrowheads="1"/>
          </p:cNvSpPr>
          <p:nvPr/>
        </p:nvSpPr>
        <p:spPr bwMode="auto">
          <a:xfrm>
            <a:off x="-2289175" y="2870200"/>
            <a:ext cx="201453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Body Text Format</a:t>
            </a:r>
          </a:p>
          <a:p>
            <a:pPr eaLnBrk="0" hangingPunct="0">
              <a:lnSpc>
                <a:spcPts val="1500"/>
              </a:lnSpc>
              <a:buFontTx/>
              <a:buChar char="•"/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Font: Arial Regular</a:t>
            </a:r>
          </a:p>
          <a:p>
            <a:pPr eaLnBrk="0" hangingPunct="0">
              <a:lnSpc>
                <a:spcPts val="1500"/>
              </a:lnSpc>
              <a:buFontTx/>
              <a:buChar char="•"/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Size: 18 points</a:t>
            </a:r>
          </a:p>
          <a:p>
            <a:pPr eaLnBrk="0" hangingPunct="0">
              <a:lnSpc>
                <a:spcPts val="1500"/>
              </a:lnSpc>
              <a:buFontTx/>
              <a:buChar char="•"/>
              <a:defRPr/>
            </a:pP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Line Spacing for basic body style: 24 points</a:t>
            </a:r>
          </a:p>
        </p:txBody>
      </p:sp>
      <p:sp>
        <p:nvSpPr>
          <p:cNvPr id="16" name="Text Box 115"/>
          <p:cNvSpPr txBox="1">
            <a:spLocks noChangeArrowheads="1"/>
          </p:cNvSpPr>
          <p:nvPr/>
        </p:nvSpPr>
        <p:spPr bwMode="auto">
          <a:xfrm>
            <a:off x="-2289175" y="4114800"/>
            <a:ext cx="201453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NOTE: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Body, Bulleted, Table, and Graph text size may vary depending upon the amount of text on the slide, e.g., reduce font size if there is a large amount of text.</a:t>
            </a:r>
          </a:p>
        </p:txBody>
      </p:sp>
      <p:sp>
        <p:nvSpPr>
          <p:cNvPr id="18" name="Line 51"/>
          <p:cNvSpPr>
            <a:spLocks noChangeShapeType="1"/>
          </p:cNvSpPr>
          <p:nvPr/>
        </p:nvSpPr>
        <p:spPr bwMode="auto">
          <a:xfrm flipH="1">
            <a:off x="-2286000" y="1600200"/>
            <a:ext cx="2143125" cy="0"/>
          </a:xfrm>
          <a:prstGeom prst="line">
            <a:avLst/>
          </a:prstGeom>
          <a:noFill/>
          <a:ln w="254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n>
                <a:solidFill>
                  <a:srgbClr val="FFFFFF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38" name="Group 3"/>
          <p:cNvGrpSpPr>
            <a:grpSpLocks/>
          </p:cNvGrpSpPr>
          <p:nvPr/>
        </p:nvGrpSpPr>
        <p:grpSpPr bwMode="auto">
          <a:xfrm>
            <a:off x="9369425" y="227013"/>
            <a:ext cx="2281238" cy="6651625"/>
            <a:chOff x="9369425" y="227013"/>
            <a:chExt cx="2281238" cy="6651625"/>
          </a:xfrm>
        </p:grpSpPr>
        <p:grpSp>
          <p:nvGrpSpPr>
            <p:cNvPr id="1044" name="Group 2"/>
            <p:cNvGrpSpPr>
              <a:grpSpLocks/>
            </p:cNvGrpSpPr>
            <p:nvPr userDrawn="1"/>
          </p:nvGrpSpPr>
          <p:grpSpPr bwMode="auto">
            <a:xfrm>
              <a:off x="9369425" y="227013"/>
              <a:ext cx="2281238" cy="6651625"/>
              <a:chOff x="9369425" y="227013"/>
              <a:chExt cx="2281238" cy="6651625"/>
            </a:xfrm>
          </p:grpSpPr>
          <p:sp>
            <p:nvSpPr>
              <p:cNvPr id="1047" name="Rectangle 188"/>
              <p:cNvSpPr>
                <a:spLocks noChangeArrowheads="1"/>
              </p:cNvSpPr>
              <p:nvPr userDrawn="1"/>
            </p:nvSpPr>
            <p:spPr bwMode="auto">
              <a:xfrm flipH="1">
                <a:off x="9372600" y="838200"/>
                <a:ext cx="901700" cy="3698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eaLnBrk="0" hangingPunct="0"/>
                <a:endParaRPr lang="en-US">
                  <a:solidFill>
                    <a:srgbClr val="043772"/>
                  </a:solidFill>
                </a:endParaRPr>
              </a:p>
            </p:txBody>
          </p:sp>
          <p:grpSp>
            <p:nvGrpSpPr>
              <p:cNvPr id="1048" name="Group 156"/>
              <p:cNvGrpSpPr>
                <a:grpSpLocks/>
              </p:cNvGrpSpPr>
              <p:nvPr userDrawn="1"/>
            </p:nvGrpSpPr>
            <p:grpSpPr bwMode="auto">
              <a:xfrm>
                <a:off x="9369425" y="227013"/>
                <a:ext cx="2281238" cy="6651625"/>
                <a:chOff x="5902" y="143"/>
                <a:chExt cx="1437" cy="4190"/>
              </a:xfrm>
            </p:grpSpPr>
            <p:sp>
              <p:nvSpPr>
                <p:cNvPr id="20" name="Rectangle 157"/>
                <p:cNvSpPr>
                  <a:spLocks noChangeArrowheads="1"/>
                </p:cNvSpPr>
                <p:nvPr/>
              </p:nvSpPr>
              <p:spPr bwMode="auto">
                <a:xfrm>
                  <a:off x="6697" y="2623"/>
                  <a:ext cx="576" cy="286"/>
                </a:xfrm>
                <a:prstGeom prst="rect">
                  <a:avLst/>
                </a:prstGeom>
                <a:solidFill>
                  <a:schemeClr val="bg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5945" y="586"/>
                  <a:ext cx="480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23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5902" y="143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sRGB Color Palette Values</a:t>
                  </a:r>
                </a:p>
              </p:txBody>
            </p:sp>
            <p:sp>
              <p:nvSpPr>
                <p:cNvPr id="24" name="Rectangle 161"/>
                <p:cNvSpPr>
                  <a:spLocks noChangeArrowheads="1"/>
                </p:cNvSpPr>
                <p:nvPr/>
              </p:nvSpPr>
              <p:spPr bwMode="auto">
                <a:xfrm flipH="1">
                  <a:off x="5912" y="2303"/>
                  <a:ext cx="568" cy="233"/>
                </a:xfrm>
                <a:prstGeom prst="rect">
                  <a:avLst/>
                </a:prstGeom>
                <a:solidFill>
                  <a:srgbClr val="002E56"/>
                </a:solidFill>
                <a:ln w="3175">
                  <a:solidFill>
                    <a:srgbClr val="002E5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2D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5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6037" y="2371"/>
                  <a:ext cx="32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0/45/86</a:t>
                  </a:r>
                </a:p>
              </p:txBody>
            </p:sp>
            <p:sp>
              <p:nvSpPr>
                <p:cNvPr id="26" name="Rectangle 163"/>
                <p:cNvSpPr>
                  <a:spLocks noChangeArrowheads="1"/>
                </p:cNvSpPr>
                <p:nvPr userDrawn="1"/>
              </p:nvSpPr>
              <p:spPr bwMode="auto">
                <a:xfrm flipH="1">
                  <a:off x="5912" y="2650"/>
                  <a:ext cx="568" cy="233"/>
                </a:xfrm>
                <a:prstGeom prst="rect">
                  <a:avLst/>
                </a:prstGeom>
                <a:solidFill>
                  <a:srgbClr val="F898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5947" y="2718"/>
                  <a:ext cx="485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248/152/29</a:t>
                  </a:r>
                </a:p>
              </p:txBody>
            </p:sp>
            <p:sp>
              <p:nvSpPr>
                <p:cNvPr id="28" name="Rectangle 165"/>
                <p:cNvSpPr>
                  <a:spLocks noChangeArrowheads="1"/>
                </p:cNvSpPr>
                <p:nvPr/>
              </p:nvSpPr>
              <p:spPr bwMode="auto">
                <a:xfrm>
                  <a:off x="5912" y="2965"/>
                  <a:ext cx="576" cy="286"/>
                </a:xfrm>
                <a:prstGeom prst="rect">
                  <a:avLst/>
                </a:prstGeom>
                <a:solidFill>
                  <a:srgbClr val="00716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6014" y="3060"/>
                  <a:ext cx="377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0/113/97</a:t>
                  </a:r>
                </a:p>
              </p:txBody>
            </p:sp>
            <p:sp>
              <p:nvSpPr>
                <p:cNvPr id="30" name="Rectangle 167"/>
                <p:cNvSpPr>
                  <a:spLocks noChangeArrowheads="1"/>
                </p:cNvSpPr>
                <p:nvPr/>
              </p:nvSpPr>
              <p:spPr bwMode="auto">
                <a:xfrm>
                  <a:off x="5912" y="3327"/>
                  <a:ext cx="576" cy="286"/>
                </a:xfrm>
                <a:prstGeom prst="rect">
                  <a:avLst/>
                </a:prstGeom>
                <a:solidFill>
                  <a:srgbClr val="61116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5952" y="3422"/>
                  <a:ext cx="480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97/17/106</a:t>
                  </a:r>
                </a:p>
              </p:txBody>
            </p:sp>
            <p:sp>
              <p:nvSpPr>
                <p:cNvPr id="32" name="Rectangle 169"/>
                <p:cNvSpPr>
                  <a:spLocks noChangeArrowheads="1"/>
                </p:cNvSpPr>
                <p:nvPr/>
              </p:nvSpPr>
              <p:spPr bwMode="auto">
                <a:xfrm>
                  <a:off x="5912" y="3684"/>
                  <a:ext cx="576" cy="286"/>
                </a:xfrm>
                <a:prstGeom prst="rect">
                  <a:avLst/>
                </a:prstGeom>
                <a:solidFill>
                  <a:srgbClr val="8B8D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5938" y="3779"/>
                  <a:ext cx="494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139/141/9</a:t>
                  </a:r>
                </a:p>
              </p:txBody>
            </p:sp>
            <p:sp>
              <p:nvSpPr>
                <p:cNvPr id="34" name="Rectangle 171"/>
                <p:cNvSpPr>
                  <a:spLocks noChangeArrowheads="1"/>
                </p:cNvSpPr>
                <p:nvPr/>
              </p:nvSpPr>
              <p:spPr bwMode="auto">
                <a:xfrm>
                  <a:off x="5912" y="4047"/>
                  <a:ext cx="576" cy="28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5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919" y="4150"/>
                  <a:ext cx="546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211/18/69</a:t>
                  </a:r>
                </a:p>
              </p:txBody>
            </p:sp>
            <p:sp>
              <p:nvSpPr>
                <p:cNvPr id="36" name="Rectangle 173"/>
                <p:cNvSpPr>
                  <a:spLocks noChangeArrowheads="1"/>
                </p:cNvSpPr>
                <p:nvPr/>
              </p:nvSpPr>
              <p:spPr bwMode="auto">
                <a:xfrm>
                  <a:off x="6697" y="2278"/>
                  <a:ext cx="576" cy="2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7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6715" y="2373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43772"/>
                      </a:solidFill>
                      <a:latin typeface="Arial"/>
                      <a:ea typeface="ＭＳ Ｐゴシック" charset="0"/>
                      <a:cs typeface="Arial"/>
                    </a:rPr>
                    <a:t>255/255/255</a:t>
                  </a:r>
                </a:p>
              </p:txBody>
            </p:sp>
            <p:sp>
              <p:nvSpPr>
                <p:cNvPr id="38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6716" y="2720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176/183/188</a:t>
                  </a:r>
                </a:p>
              </p:txBody>
            </p:sp>
            <p:sp>
              <p:nvSpPr>
                <p:cNvPr id="39" name="Rectangle 176"/>
                <p:cNvSpPr>
                  <a:spLocks noChangeArrowheads="1"/>
                </p:cNvSpPr>
                <p:nvPr/>
              </p:nvSpPr>
              <p:spPr bwMode="auto">
                <a:xfrm>
                  <a:off x="6697" y="2967"/>
                  <a:ext cx="576" cy="286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0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6716" y="3062"/>
                  <a:ext cx="539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200"/>
                    </a:lnSpc>
                    <a:defRPr/>
                  </a:pPr>
                  <a:r>
                    <a:rPr lang="en-US" sz="1200" dirty="0">
                      <a:solidFill>
                        <a:srgbClr val="001437"/>
                      </a:solidFill>
                      <a:latin typeface="Arial"/>
                      <a:ea typeface="ＭＳ Ｐゴシック" charset="0"/>
                      <a:cs typeface="Arial"/>
                    </a:rPr>
                    <a:t>176/203/234</a:t>
                  </a:r>
                </a:p>
              </p:txBody>
            </p:sp>
            <p:sp>
              <p:nvSpPr>
                <p:cNvPr id="47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5902" y="1599"/>
                  <a:ext cx="661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Accent Colors</a:t>
                  </a:r>
                </a:p>
              </p:txBody>
            </p:sp>
            <p:sp>
              <p:nvSpPr>
                <p:cNvPr id="48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6678" y="1599"/>
                  <a:ext cx="661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Chart Neutral Colors</a:t>
                  </a:r>
                </a:p>
              </p:txBody>
            </p:sp>
            <p:sp>
              <p:nvSpPr>
                <p:cNvPr id="49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5902" y="1863"/>
                  <a:ext cx="136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(For charts, use colors in order of appearance.)</a:t>
                  </a:r>
                </a:p>
              </p:txBody>
            </p:sp>
            <p:sp>
              <p:nvSpPr>
                <p:cNvPr id="50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5902" y="335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Title Color</a:t>
                  </a:r>
                </a:p>
              </p:txBody>
            </p:sp>
            <p:sp>
              <p:nvSpPr>
                <p:cNvPr id="51" name="Rectangle 188"/>
                <p:cNvSpPr>
                  <a:spLocks noChangeArrowheads="1"/>
                </p:cNvSpPr>
                <p:nvPr/>
              </p:nvSpPr>
              <p:spPr bwMode="auto">
                <a:xfrm flipH="1">
                  <a:off x="5912" y="1085"/>
                  <a:ext cx="568" cy="233"/>
                </a:xfrm>
                <a:prstGeom prst="rect">
                  <a:avLst/>
                </a:prstGeom>
                <a:solidFill>
                  <a:srgbClr val="00539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33873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2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5993" y="1145"/>
                  <a:ext cx="37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0/83/155</a:t>
                  </a:r>
                </a:p>
              </p:txBody>
            </p:sp>
            <p:sp>
              <p:nvSpPr>
                <p:cNvPr id="53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5902" y="887"/>
                  <a:ext cx="1253" cy="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>
                    <a:lnSpc>
                      <a:spcPts val="1500"/>
                    </a:lnSpc>
                    <a:defRPr/>
                  </a:pPr>
                  <a:r>
                    <a:rPr lang="en-US" sz="1200" dirty="0">
                      <a:solidFill>
                        <a:srgbClr val="FFFFFF"/>
                      </a:solidFill>
                      <a:latin typeface="Arial"/>
                      <a:ea typeface="ＭＳ Ｐゴシック" charset="0"/>
                      <a:cs typeface="Arial"/>
                    </a:rPr>
                    <a:t>Body Text Colors</a:t>
                  </a:r>
                </a:p>
              </p:txBody>
            </p:sp>
          </p:grpSp>
        </p:grpSp>
        <p:sp>
          <p:nvSpPr>
            <p:cNvPr id="1045" name="Rectangle 188"/>
            <p:cNvSpPr>
              <a:spLocks noChangeArrowheads="1"/>
            </p:cNvSpPr>
            <p:nvPr userDrawn="1"/>
          </p:nvSpPr>
          <p:spPr bwMode="auto">
            <a:xfrm flipH="1">
              <a:off x="10663238" y="1720850"/>
              <a:ext cx="901700" cy="369888"/>
            </a:xfrm>
            <a:prstGeom prst="rect">
              <a:avLst/>
            </a:prstGeom>
            <a:solidFill>
              <a:srgbClr val="001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endParaRPr lang="en-US">
                <a:solidFill>
                  <a:srgbClr val="033873"/>
                </a:solidFill>
              </a:endParaRPr>
            </a:p>
          </p:txBody>
        </p:sp>
        <p:sp>
          <p:nvSpPr>
            <p:cNvPr id="66" name="Text Box 189"/>
            <p:cNvSpPr txBox="1">
              <a:spLocks noChangeArrowheads="1"/>
            </p:cNvSpPr>
            <p:nvPr userDrawn="1"/>
          </p:nvSpPr>
          <p:spPr bwMode="auto">
            <a:xfrm>
              <a:off x="10863263" y="1828800"/>
              <a:ext cx="5127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0/20/55</a:t>
              </a:r>
            </a:p>
          </p:txBody>
        </p:sp>
      </p:grpSp>
      <p:sp>
        <p:nvSpPr>
          <p:cNvPr id="74" name="Content Placeholder 22"/>
          <p:cNvSpPr txBox="1">
            <a:spLocks/>
          </p:cNvSpPr>
          <p:nvPr/>
        </p:nvSpPr>
        <p:spPr>
          <a:xfrm>
            <a:off x="8534400" y="6477000"/>
            <a:ext cx="457200" cy="3810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33873"/>
              </a:buClr>
              <a:buFont typeface="Wingdings" pitchFamily="2" charset="2"/>
              <a:buNone/>
            </a:pPr>
            <a:fld id="{36EBEECF-EADB-413E-8762-90282F08FB36}" type="slidenum">
              <a:rPr lang="en-US" sz="16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t>‹#›</a:t>
            </a:fld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40" name="Group 1"/>
          <p:cNvGrpSpPr>
            <a:grpSpLocks/>
          </p:cNvGrpSpPr>
          <p:nvPr/>
        </p:nvGrpSpPr>
        <p:grpSpPr bwMode="auto">
          <a:xfrm>
            <a:off x="236538" y="6486525"/>
            <a:ext cx="3621087" cy="266700"/>
            <a:chOff x="236538" y="6486961"/>
            <a:chExt cx="3620375" cy="266264"/>
          </a:xfrm>
        </p:grpSpPr>
        <p:pic>
          <p:nvPicPr>
            <p:cNvPr id="1041" name="Picture 7" descr="ASSAABLOY_neg-01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1" t="39323" r="26230" b="46667"/>
            <a:stretch>
              <a:fillRect/>
            </a:stretch>
          </p:blipFill>
          <p:spPr bwMode="auto">
            <a:xfrm>
              <a:off x="287338" y="6524625"/>
              <a:ext cx="7620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5"/>
            <p:cNvSpPr txBox="1">
              <a:spLocks noChangeArrowheads="1"/>
            </p:cNvSpPr>
            <p:nvPr userDrawn="1"/>
          </p:nvSpPr>
          <p:spPr bwMode="auto">
            <a:xfrm>
              <a:off x="236538" y="6601074"/>
              <a:ext cx="1447515" cy="15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An ASSA ABLOY Group brand</a:t>
              </a:r>
            </a:p>
          </p:txBody>
        </p:sp>
        <p:sp>
          <p:nvSpPr>
            <p:cNvPr id="55" name="Text Placeholder 13"/>
            <p:cNvSpPr txBox="1">
              <a:spLocks/>
            </p:cNvSpPr>
            <p:nvPr userDrawn="1"/>
          </p:nvSpPr>
          <p:spPr>
            <a:xfrm>
              <a:off x="1599932" y="6486961"/>
              <a:ext cx="2256981" cy="261510"/>
            </a:xfrm>
            <a:prstGeom prst="rect">
              <a:avLst/>
            </a:prstGeom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PROPRIETARY INFORMATION.  </a:t>
              </a:r>
            </a:p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© 2012 HID Global Corporation. All rights reserved.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09" r:id="rId2"/>
    <p:sldLayoutId id="2147484010" r:id="rId3"/>
    <p:sldLayoutId id="2147484011" r:id="rId4"/>
    <p:sldLayoutId id="2147484012" r:id="rId5"/>
    <p:sldLayoutId id="2147484017" r:id="rId6"/>
    <p:sldLayoutId id="2147484013" r:id="rId7"/>
    <p:sldLayoutId id="2147484014" r:id="rId8"/>
    <p:sldLayoutId id="2147484015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3873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3873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3873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3873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3873"/>
        </a:buClr>
        <a:buFont typeface="Wingdings" pitchFamily="2" charset="2"/>
        <a:buChar char=""/>
        <a:defRPr>
          <a:solidFill>
            <a:srgbClr val="001437"/>
          </a:solidFill>
          <a:latin typeface="+mn-lt"/>
          <a:ea typeface="MS PGothic" pitchFamily="34" charset="-128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1437"/>
          </a:solidFill>
          <a:latin typeface="+mn-lt"/>
          <a:ea typeface="MS PGothic" pitchFamily="34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1437"/>
          </a:solidFill>
          <a:latin typeface="+mn-lt"/>
          <a:ea typeface="MS PGothic" pitchFamily="34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Gotham Book"/>
          <a:ea typeface="MS PGothic" pitchFamily="34" charset="-128"/>
          <a:cs typeface="Gotham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Gotham Book"/>
          <a:ea typeface="Gotham Book" charset="0"/>
          <a:cs typeface="Gotham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scdp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ff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152400"/>
            <a:ext cx="217646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538" y="1752600"/>
            <a:ext cx="7696200" cy="16764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539C"/>
                </a:solidFill>
                <a:latin typeface="Arial" pitchFamily="34" charset="0"/>
              </a:rPr>
              <a:t>Proposal for the support of connected and proximity crypto HW in browsers</a:t>
            </a:r>
            <a:endParaRPr lang="en-US" dirty="0" smtClean="0">
              <a:solidFill>
                <a:srgbClr val="00539C"/>
              </a:solidFill>
              <a:latin typeface="Arial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43400"/>
            <a:ext cx="4724400" cy="609600"/>
          </a:xfrm>
        </p:spPr>
        <p:txBody>
          <a:bodyPr/>
          <a:lstStyle/>
          <a:p>
            <a:pPr algn="l" eaLnBrk="1" hangingPunct="1"/>
            <a:r>
              <a:rPr lang="en-US" sz="1600" dirty="0" smtClean="0">
                <a:solidFill>
                  <a:srgbClr val="233F68"/>
                </a:solidFill>
                <a:latin typeface="Arial" pitchFamily="34" charset="0"/>
              </a:rPr>
              <a:t>Philip Hoyer – Director Strategic Innovation</a:t>
            </a:r>
            <a:endParaRPr lang="en-US" altLang="ja-JP" sz="1600" dirty="0" smtClean="0">
              <a:solidFill>
                <a:srgbClr val="233F68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600" dirty="0" smtClean="0">
                <a:solidFill>
                  <a:srgbClr val="233F68"/>
                </a:solidFill>
                <a:latin typeface="Arial" pitchFamily="34" charset="0"/>
              </a:rPr>
              <a:t>January 2015</a:t>
            </a:r>
            <a:endParaRPr lang="en-US" sz="2400" dirty="0" smtClean="0">
              <a:solidFill>
                <a:srgbClr val="233F68"/>
              </a:solidFill>
              <a:latin typeface="Arial" pitchFamily="34" charset="0"/>
            </a:endParaRP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152400" y="-685800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b="1" i="1">
                <a:solidFill>
                  <a:srgbClr val="FFFFFF"/>
                </a:solidFill>
              </a:rPr>
              <a:t>Presentation Title Slide</a:t>
            </a:r>
          </a:p>
        </p:txBody>
      </p:sp>
      <p:pic>
        <p:nvPicPr>
          <p:cNvPr id="15369" name="Picture 2" descr="HID_logo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5388"/>
            <a:ext cx="302895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 18"/>
          <p:cNvGrpSpPr>
            <a:grpSpLocks/>
          </p:cNvGrpSpPr>
          <p:nvPr/>
        </p:nvGrpSpPr>
        <p:grpSpPr bwMode="auto">
          <a:xfrm>
            <a:off x="236538" y="6486525"/>
            <a:ext cx="3621087" cy="266700"/>
            <a:chOff x="236538" y="6486961"/>
            <a:chExt cx="3620375" cy="266264"/>
          </a:xfrm>
        </p:grpSpPr>
        <p:pic>
          <p:nvPicPr>
            <p:cNvPr id="15371" name="Picture 7" descr="ASSAABLOY_neg-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1" t="39323" r="26230" b="46667"/>
            <a:stretch>
              <a:fillRect/>
            </a:stretch>
          </p:blipFill>
          <p:spPr bwMode="auto">
            <a:xfrm>
              <a:off x="287338" y="6524625"/>
              <a:ext cx="76200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Rectangle 5"/>
            <p:cNvSpPr txBox="1">
              <a:spLocks noChangeArrowheads="1"/>
            </p:cNvSpPr>
            <p:nvPr/>
          </p:nvSpPr>
          <p:spPr bwMode="auto">
            <a:xfrm>
              <a:off x="236538" y="6600825"/>
              <a:ext cx="1447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700">
                  <a:solidFill>
                    <a:schemeClr val="bg1"/>
                  </a:solidFill>
                </a:rPr>
                <a:t>An ASSA ABLOY Group brand</a:t>
              </a:r>
            </a:p>
          </p:txBody>
        </p:sp>
        <p:sp>
          <p:nvSpPr>
            <p:cNvPr id="15373" name="Text Placeholder 13"/>
            <p:cNvSpPr txBox="1">
              <a:spLocks/>
            </p:cNvSpPr>
            <p:nvPr/>
          </p:nvSpPr>
          <p:spPr bwMode="auto">
            <a:xfrm>
              <a:off x="1600200" y="6486961"/>
              <a:ext cx="2256713" cy="26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PROPRIETARY INFORMATION.  </a:t>
              </a:r>
            </a:p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700">
                  <a:solidFill>
                    <a:schemeClr val="bg1"/>
                  </a:solidFill>
                  <a:cs typeface="Arial" pitchFamily="34" charset="0"/>
                </a:rPr>
                <a:t>© 2012 HID Global Corporation. All rights reserved.</a:t>
              </a:r>
            </a:p>
          </p:txBody>
        </p:sp>
      </p:grpSp>
      <p:pic>
        <p:nvPicPr>
          <p:cNvPr id="1026" name="Picture 2" descr="W3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2" y="244474"/>
            <a:ext cx="146208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Consensus of W3C crypto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replace passwords as quick as possible</a:t>
            </a:r>
          </a:p>
          <a:p>
            <a:pPr lvl="0"/>
            <a:r>
              <a:rPr lang="en-GB" dirty="0"/>
              <a:t>Allow web application in the browser to access an API that would allow the proof of possessions of keys that are also held on hardware devices</a:t>
            </a:r>
          </a:p>
          <a:p>
            <a:pPr lvl="0"/>
            <a:r>
              <a:rPr lang="en-GB" dirty="0"/>
              <a:t>Giving direct access to the APDU / </a:t>
            </a:r>
            <a:r>
              <a:rPr lang="en-GB" dirty="0" err="1"/>
              <a:t>comms</a:t>
            </a:r>
            <a:r>
              <a:rPr lang="en-GB" dirty="0"/>
              <a:t> is a bad idea (like giving raw socket access to a web page).  One of the main concern was privacy (being able to track people by tracking Ids or PIIs on the cards)</a:t>
            </a:r>
          </a:p>
          <a:p>
            <a:pPr lvl="0"/>
            <a:r>
              <a:rPr lang="en-GB" dirty="0"/>
              <a:t> Browser extensions are going so there needs to be a solution to use existing credentials</a:t>
            </a:r>
          </a:p>
          <a:p>
            <a:pPr lvl="0"/>
            <a:r>
              <a:rPr lang="en-GB" dirty="0"/>
              <a:t>The level of abstraction is still unclear but the web app should have access to a similar level than the current web crypto API (sign, encrypt, decrypt,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33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HID proposal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Requirements:</a:t>
            </a:r>
          </a:p>
          <a:p>
            <a:pPr lvl="1"/>
            <a:r>
              <a:rPr lang="en-GB" dirty="0" smtClean="0"/>
              <a:t>Very important to be able to support the millions of centrally issued IDs capable of being used for multiple origins / </a:t>
            </a:r>
            <a:r>
              <a:rPr lang="en-GB" dirty="0" err="1" smtClean="0"/>
              <a:t>GlobalPlatform</a:t>
            </a:r>
            <a:r>
              <a:rPr lang="en-GB" dirty="0" smtClean="0"/>
              <a:t> APDU based</a:t>
            </a:r>
          </a:p>
          <a:p>
            <a:pPr lvl="1"/>
            <a:r>
              <a:rPr lang="en-GB" dirty="0" smtClean="0"/>
              <a:t>Important to support SOP based HW tokens – FIDO (also APDU based on low layer)</a:t>
            </a:r>
          </a:p>
          <a:p>
            <a:pPr lvl="1"/>
            <a:r>
              <a:rPr lang="en-GB" dirty="0" smtClean="0"/>
              <a:t>Support for connected </a:t>
            </a:r>
            <a:r>
              <a:rPr lang="en-GB" dirty="0"/>
              <a:t>(SC, SIM, </a:t>
            </a:r>
            <a:r>
              <a:rPr lang="en-GB" dirty="0" err="1"/>
              <a:t>eSE</a:t>
            </a:r>
            <a:r>
              <a:rPr lang="en-GB" dirty="0"/>
              <a:t>, smart </a:t>
            </a:r>
            <a:r>
              <a:rPr lang="en-GB" dirty="0" err="1"/>
              <a:t>MicroSD</a:t>
            </a:r>
            <a:r>
              <a:rPr lang="en-GB" dirty="0"/>
              <a:t>, TEE) security tokens and </a:t>
            </a:r>
            <a:r>
              <a:rPr lang="en-GB" dirty="0" smtClean="0"/>
              <a:t>tokens </a:t>
            </a:r>
            <a:r>
              <a:rPr lang="en-GB" dirty="0"/>
              <a:t>connected </a:t>
            </a:r>
            <a:r>
              <a:rPr lang="en-GB" dirty="0" smtClean="0"/>
              <a:t>via NFC / BLE</a:t>
            </a:r>
            <a:endParaRPr lang="en-GB" dirty="0"/>
          </a:p>
          <a:p>
            <a:pPr lvl="1"/>
            <a:r>
              <a:rPr lang="en-GB" dirty="0" smtClean="0"/>
              <a:t>No APDU channel based exposure to web app</a:t>
            </a:r>
          </a:p>
          <a:p>
            <a:pPr lvl="1"/>
            <a:r>
              <a:rPr lang="en-GB" dirty="0" smtClean="0"/>
              <a:t>Web app has access to discover and connect to tokens and communicate at high level API based on </a:t>
            </a:r>
            <a:r>
              <a:rPr lang="en-GB" dirty="0" err="1" smtClean="0"/>
              <a:t>Webcrypto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Support for use cases beyond direct authentication (</a:t>
            </a:r>
            <a:r>
              <a:rPr lang="en-GB" dirty="0" err="1" smtClean="0"/>
              <a:t>posession</a:t>
            </a:r>
            <a:r>
              <a:rPr lang="en-GB" dirty="0" smtClean="0"/>
              <a:t> of key)</a:t>
            </a:r>
          </a:p>
          <a:p>
            <a:pPr lvl="1"/>
            <a:r>
              <a:rPr lang="en-GB" dirty="0" smtClean="0"/>
              <a:t>Sign, encrypt, potentially store and retrieve secure data, user approval (Out of band or approve / deny signing)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68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– </a:t>
            </a:r>
            <a:r>
              <a:rPr lang="en-GB" dirty="0" smtClean="0"/>
              <a:t>HW token </a:t>
            </a:r>
            <a:r>
              <a:rPr lang="en-GB" dirty="0" smtClean="0"/>
              <a:t>API: </a:t>
            </a:r>
            <a:r>
              <a:rPr lang="en-GB" dirty="0" smtClean="0"/>
              <a:t>three layers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495800"/>
          </a:xfrm>
        </p:spPr>
        <p:txBody>
          <a:bodyPr/>
          <a:lstStyle/>
          <a:p>
            <a:r>
              <a:rPr lang="en-GB" b="1" dirty="0"/>
              <a:t>HW token API </a:t>
            </a:r>
            <a:r>
              <a:rPr lang="en-GB" dirty="0"/>
              <a:t>- Higher level  API (uses </a:t>
            </a:r>
            <a:r>
              <a:rPr lang="en-GB" dirty="0" err="1"/>
              <a:t>Comm</a:t>
            </a:r>
            <a:r>
              <a:rPr lang="en-GB" dirty="0"/>
              <a:t> API) :</a:t>
            </a:r>
          </a:p>
          <a:p>
            <a:pPr lvl="1"/>
            <a:r>
              <a:rPr lang="en-GB" b="1" i="1" dirty="0"/>
              <a:t>Discovery / Connection </a:t>
            </a:r>
            <a:r>
              <a:rPr lang="en-GB" dirty="0"/>
              <a:t>and listing of known </a:t>
            </a:r>
            <a:r>
              <a:rPr lang="en-GB" dirty="0" smtClean="0"/>
              <a:t>Security tokens independent </a:t>
            </a:r>
            <a:r>
              <a:rPr lang="en-GB" dirty="0"/>
              <a:t>of transport (abstract </a:t>
            </a:r>
            <a:r>
              <a:rPr lang="en-GB" dirty="0" smtClean="0"/>
              <a:t>connected vs NFC </a:t>
            </a:r>
            <a:r>
              <a:rPr lang="en-GB" dirty="0"/>
              <a:t>/ BLE, </a:t>
            </a:r>
            <a:r>
              <a:rPr lang="en-GB" dirty="0" err="1"/>
              <a:t>etc</a:t>
            </a:r>
            <a:r>
              <a:rPr lang="en-GB" dirty="0"/>
              <a:t> as much as possible)</a:t>
            </a:r>
          </a:p>
          <a:p>
            <a:pPr lvl="1"/>
            <a:r>
              <a:rPr lang="en-GB" b="1" i="1" dirty="0"/>
              <a:t>Retrieval of the security capabilities</a:t>
            </a:r>
            <a:r>
              <a:rPr lang="en-GB" dirty="0"/>
              <a:t> of known </a:t>
            </a:r>
            <a:r>
              <a:rPr lang="en-GB" dirty="0" smtClean="0"/>
              <a:t>Security tokens</a:t>
            </a:r>
            <a:endParaRPr lang="en-GB" dirty="0"/>
          </a:p>
          <a:p>
            <a:pPr lvl="1"/>
            <a:r>
              <a:rPr lang="en-GB" b="1" i="1" dirty="0"/>
              <a:t>Connection API</a:t>
            </a:r>
            <a:r>
              <a:rPr lang="en-GB" dirty="0"/>
              <a:t> to the security devices at an abstraction level that would then map it to the existing W3C Crypto API Level (e.g. ability to retrieve a handle to a </a:t>
            </a:r>
            <a:r>
              <a:rPr lang="en-GB" dirty="0" err="1"/>
              <a:t>SubtleCrypto</a:t>
            </a:r>
            <a:r>
              <a:rPr lang="en-GB" dirty="0"/>
              <a:t> interface from a connected device handle</a:t>
            </a:r>
            <a:r>
              <a:rPr lang="en-GB" dirty="0" smtClean="0"/>
              <a:t>)</a:t>
            </a:r>
            <a:endParaRPr lang="en-GB" b="1" dirty="0" smtClean="0"/>
          </a:p>
          <a:p>
            <a:r>
              <a:rPr lang="en-GB" b="1" dirty="0" smtClean="0"/>
              <a:t>Token API translation layer </a:t>
            </a:r>
            <a:r>
              <a:rPr lang="en-GB" dirty="0" smtClean="0"/>
              <a:t>based on secure JS scripts run in browser sandbox retrieved from central trusted source by identifying the token / Application (using answer to reset / AIDs / FIDO attestation certificates …)</a:t>
            </a:r>
          </a:p>
          <a:p>
            <a:pPr lvl="1"/>
            <a:r>
              <a:rPr lang="en-GB" dirty="0"/>
              <a:t>Potentially take as base: </a:t>
            </a:r>
            <a:r>
              <a:rPr lang="en-GB" dirty="0">
                <a:hlinkClick r:id="rId2"/>
              </a:rPr>
              <a:t>http://www.openscdp.org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b="1" dirty="0"/>
          </a:p>
          <a:p>
            <a:pPr lvl="0"/>
            <a:r>
              <a:rPr lang="en-GB" b="1" dirty="0" smtClean="0"/>
              <a:t>Communication </a:t>
            </a:r>
            <a:r>
              <a:rPr lang="en-GB" b="1" dirty="0"/>
              <a:t>oriented API</a:t>
            </a:r>
            <a:r>
              <a:rPr lang="en-GB" dirty="0"/>
              <a:t>, to be able to communicate with the </a:t>
            </a:r>
            <a:r>
              <a:rPr lang="en-GB" dirty="0" smtClean="0"/>
              <a:t>HW token device </a:t>
            </a:r>
            <a:r>
              <a:rPr lang="en-GB" dirty="0"/>
              <a:t>from </a:t>
            </a:r>
            <a:r>
              <a:rPr lang="en-GB" dirty="0" smtClean="0"/>
              <a:t>the translation script</a:t>
            </a:r>
          </a:p>
          <a:p>
            <a:pPr lvl="1"/>
            <a:r>
              <a:rPr lang="en-GB" b="1" i="1" dirty="0" smtClean="0"/>
              <a:t>Connected tokens – USB, </a:t>
            </a:r>
            <a:r>
              <a:rPr lang="en-GB" b="1" i="1" dirty="0" err="1" smtClean="0"/>
              <a:t>SIMAlliance</a:t>
            </a:r>
            <a:r>
              <a:rPr lang="en-GB" b="1" i="1" dirty="0" smtClean="0"/>
              <a:t> (SIM, </a:t>
            </a:r>
            <a:r>
              <a:rPr lang="en-GB" b="1" i="1" dirty="0" err="1" smtClean="0"/>
              <a:t>eSE</a:t>
            </a:r>
            <a:r>
              <a:rPr lang="en-GB" b="1" i="1" dirty="0" smtClean="0"/>
              <a:t>, Smart </a:t>
            </a:r>
            <a:r>
              <a:rPr lang="en-GB" b="1" i="1" dirty="0" err="1" smtClean="0"/>
              <a:t>MicroSD</a:t>
            </a:r>
            <a:r>
              <a:rPr lang="en-GB" b="1" i="1" dirty="0" smtClean="0"/>
              <a:t>)</a:t>
            </a:r>
            <a:endParaRPr lang="en-GB" b="1" i="1" dirty="0"/>
          </a:p>
          <a:p>
            <a:pPr lvl="1"/>
            <a:r>
              <a:rPr lang="en-GB" b="1" i="1" dirty="0" smtClean="0"/>
              <a:t>NFC</a:t>
            </a:r>
            <a:r>
              <a:rPr lang="en-GB" dirty="0" smtClean="0"/>
              <a:t> / </a:t>
            </a:r>
            <a:r>
              <a:rPr lang="en-GB" b="1" dirty="0" smtClean="0"/>
              <a:t>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84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6248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5" y="685800"/>
            <a:ext cx="7472362" cy="576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267200" cy="1143000"/>
          </a:xfrm>
        </p:spPr>
        <p:txBody>
          <a:bodyPr/>
          <a:lstStyle/>
          <a:p>
            <a:r>
              <a:rPr lang="en-GB" dirty="0" smtClean="0"/>
              <a:t>Layer diagram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05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explored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Privacy</a:t>
            </a:r>
          </a:p>
          <a:p>
            <a:pPr lvl="1"/>
            <a:r>
              <a:rPr lang="en-GB" dirty="0" smtClean="0"/>
              <a:t>Can we restrict which web app has access to which keys / token identifiers so not to track users across origins</a:t>
            </a:r>
          </a:p>
          <a:p>
            <a:pPr lvl="1"/>
            <a:r>
              <a:rPr lang="en-GB" b="1" dirty="0" smtClean="0"/>
              <a:t>NOTE: </a:t>
            </a:r>
            <a:r>
              <a:rPr lang="en-GB" dirty="0" smtClean="0"/>
              <a:t>some centrally issued cross origin </a:t>
            </a:r>
            <a:r>
              <a:rPr lang="en-GB" dirty="0" err="1" smtClean="0"/>
              <a:t>eIDs</a:t>
            </a:r>
            <a:r>
              <a:rPr lang="en-GB" dirty="0" smtClean="0"/>
              <a:t> already have privacy features (e.g. German </a:t>
            </a:r>
            <a:r>
              <a:rPr lang="en-GB" dirty="0" err="1" smtClean="0"/>
              <a:t>eID</a:t>
            </a:r>
            <a:r>
              <a:rPr lang="en-GB" dirty="0" smtClean="0"/>
              <a:t> card, HID </a:t>
            </a:r>
            <a:r>
              <a:rPr lang="en-GB" dirty="0" err="1" smtClean="0"/>
              <a:t>Seos</a:t>
            </a:r>
            <a:r>
              <a:rPr lang="en-GB" dirty="0" smtClean="0"/>
              <a:t> card,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By scoping the access of the API to the token itself the browser could prompt the user “www.acme.com wants to use your “Smart Card” token (not ideal)</a:t>
            </a:r>
          </a:p>
          <a:p>
            <a:pPr lvl="1"/>
            <a:r>
              <a:rPr lang="en-GB" dirty="0" smtClean="0"/>
              <a:t>Do we propose a CORS like standard to be put on the tokens/ devices?</a:t>
            </a:r>
            <a:endParaRPr lang="en-GB" dirty="0"/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48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Placeholder 6" descr="hand_card_color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1617" r="42226" b="10181"/>
          <a:stretch>
            <a:fillRect/>
          </a:stretch>
        </p:blipFill>
        <p:spPr/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152400" y="-685800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b="1" i="1">
                <a:solidFill>
                  <a:srgbClr val="FFFFFF"/>
                </a:solidFill>
              </a:rPr>
              <a:t>Thank You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D Global Template 2012">
  <a:themeElements>
    <a:clrScheme name="Custom 8">
      <a:dk1>
        <a:srgbClr val="00539C"/>
      </a:dk1>
      <a:lt1>
        <a:srgbClr val="FFFFFF"/>
      </a:lt1>
      <a:dk2>
        <a:srgbClr val="B0CBEA"/>
      </a:dk2>
      <a:lt2>
        <a:srgbClr val="B0B7BC"/>
      </a:lt2>
      <a:accent1>
        <a:srgbClr val="002E56"/>
      </a:accent1>
      <a:accent2>
        <a:srgbClr val="D31245"/>
      </a:accent2>
      <a:accent3>
        <a:srgbClr val="F9981C"/>
      </a:accent3>
      <a:accent4>
        <a:srgbClr val="007161"/>
      </a:accent4>
      <a:accent5>
        <a:srgbClr val="61116A"/>
      </a:accent5>
      <a:accent6>
        <a:srgbClr val="8B8D09"/>
      </a:accent6>
      <a:hlink>
        <a:srgbClr val="F8981D"/>
      </a:hlink>
      <a:folHlink>
        <a:srgbClr val="F9C5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HID Global Template 2012.potx</Template>
  <TotalTime>23275</TotalTime>
  <Words>584</Words>
  <Application>Microsoft Office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HID Global Template 2012</vt:lpstr>
      <vt:lpstr>Proposal for the support of connected and proximity crypto HW in browsers</vt:lpstr>
      <vt:lpstr>Consensus of W3C crypto workshop</vt:lpstr>
      <vt:lpstr>HID proposal</vt:lpstr>
      <vt:lpstr>Proposal – HW token API: three layers</vt:lpstr>
      <vt:lpstr>Architecture</vt:lpstr>
      <vt:lpstr>Layer diagram</vt:lpstr>
      <vt:lpstr>To be explored</vt:lpstr>
      <vt:lpstr>PowerPoint Presentation</vt:lpstr>
    </vt:vector>
  </TitlesOfParts>
  <Company>HID Global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Alliances Update</dc:title>
  <dc:creator>phoyer@actividentity.com</dc:creator>
  <cp:lastModifiedBy>Philip Hoyer</cp:lastModifiedBy>
  <cp:revision>164</cp:revision>
  <cp:lastPrinted>2010-07-26T21:50:26Z</cp:lastPrinted>
  <dcterms:created xsi:type="dcterms:W3CDTF">2012-07-25T16:32:31Z</dcterms:created>
  <dcterms:modified xsi:type="dcterms:W3CDTF">2015-01-30T18:09:40Z</dcterms:modified>
</cp:coreProperties>
</file>