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4EEAAB-C48A-428E-8E31-7B1826F86DA8}" type="datetimeFigureOut">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184031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EEAAB-C48A-428E-8E31-7B1826F86DA8}" type="datetimeFigureOut">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3633191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EEAAB-C48A-428E-8E31-7B1826F86DA8}" type="datetimeFigureOut">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76803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EEAAB-C48A-428E-8E31-7B1826F86DA8}" type="datetimeFigureOut">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3136760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EEAAB-C48A-428E-8E31-7B1826F86DA8}" type="datetimeFigureOut">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296400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4EEAAB-C48A-428E-8E31-7B1826F86DA8}" type="datetimeFigureOut">
              <a:rPr lang="en-US" smtClean="0"/>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68820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4EEAAB-C48A-428E-8E31-7B1826F86DA8}" type="datetimeFigureOut">
              <a:rPr lang="en-US" smtClean="0"/>
              <a:t>6/23/2015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8626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4EEAAB-C48A-428E-8E31-7B1826F86DA8}" type="datetimeFigureOut">
              <a:rPr lang="en-US" smtClean="0"/>
              <a:t>6/23/2015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189915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EEAAB-C48A-428E-8E31-7B1826F86DA8}" type="datetimeFigureOut">
              <a:rPr lang="en-US" smtClean="0"/>
              <a:t>6/23/2015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32214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EEAAB-C48A-428E-8E31-7B1826F86DA8}" type="datetimeFigureOut">
              <a:rPr lang="en-US" smtClean="0"/>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85915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EEAAB-C48A-428E-8E31-7B1826F86DA8}" type="datetimeFigureOut">
              <a:rPr lang="en-US" smtClean="0"/>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922F4-952D-4958-8914-3EBE867ADD31}" type="slidenum">
              <a:rPr lang="en-US" smtClean="0"/>
              <a:t>‹#›</a:t>
            </a:fld>
            <a:endParaRPr lang="en-US"/>
          </a:p>
        </p:txBody>
      </p:sp>
    </p:spTree>
    <p:extLst>
      <p:ext uri="{BB962C8B-B14F-4D97-AF65-F5344CB8AC3E}">
        <p14:creationId xmlns:p14="http://schemas.microsoft.com/office/powerpoint/2010/main" val="3260242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EEAAB-C48A-428E-8E31-7B1826F86DA8}" type="datetimeFigureOut">
              <a:rPr lang="en-US" smtClean="0"/>
              <a:t>6/23/2015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922F4-952D-4958-8914-3EBE867ADD31}" type="slidenum">
              <a:rPr lang="en-US" smtClean="0"/>
              <a:t>‹#›</a:t>
            </a:fld>
            <a:endParaRPr lang="en-US"/>
          </a:p>
        </p:txBody>
      </p:sp>
    </p:spTree>
    <p:extLst>
      <p:ext uri="{BB962C8B-B14F-4D97-AF65-F5344CB8AC3E}">
        <p14:creationId xmlns:p14="http://schemas.microsoft.com/office/powerpoint/2010/main" val="850917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rfc-editor.org/rfc/rfc7548.txt" TargetMode="External"/><Relationship Id="rId2" Type="http://schemas.openxmlformats.org/officeDocument/2006/relationships/hyperlink" Target="http://www.rfc-editor.org/rfc/rfc7547.tx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rfc-editor.org/rfc/rfc7228.txt"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Management of Networks with Constrained Devices: Use Cases</a:t>
            </a:r>
            <a:endParaRPr lang="en-US" dirty="0"/>
          </a:p>
        </p:txBody>
      </p:sp>
      <p:sp>
        <p:nvSpPr>
          <p:cNvPr id="3" name="Subtitle 2"/>
          <p:cNvSpPr>
            <a:spLocks noGrp="1"/>
          </p:cNvSpPr>
          <p:nvPr>
            <p:ph type="subTitle" idx="1"/>
          </p:nvPr>
        </p:nvSpPr>
        <p:spPr/>
        <p:txBody>
          <a:bodyPr/>
          <a:lstStyle/>
          <a:p>
            <a:r>
              <a:rPr lang="en-US" dirty="0" smtClean="0"/>
              <a:t>Dan Romascanu</a:t>
            </a:r>
          </a:p>
          <a:p>
            <a:r>
              <a:rPr lang="en-US" dirty="0" smtClean="0"/>
              <a:t>dromasca@avaya.com</a:t>
            </a:r>
            <a:endParaRPr lang="en-US" dirty="0"/>
          </a:p>
        </p:txBody>
      </p:sp>
    </p:spTree>
    <p:extLst>
      <p:ext uri="{BB962C8B-B14F-4D97-AF65-F5344CB8AC3E}">
        <p14:creationId xmlns:p14="http://schemas.microsoft.com/office/powerpoint/2010/main" val="340471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IETF non-WG activity focused on Management of Networks with Constrained Devices</a:t>
            </a:r>
          </a:p>
          <a:p>
            <a:pPr lvl="1"/>
            <a:r>
              <a:rPr lang="en-US" dirty="0" smtClean="0"/>
              <a:t>Active 2011-2014 as a non-WG team</a:t>
            </a:r>
          </a:p>
          <a:p>
            <a:pPr lvl="1"/>
            <a:r>
              <a:rPr lang="en-US" dirty="0" smtClean="0"/>
              <a:t>Final phase of work in the OPSAWG for broader community exposure</a:t>
            </a:r>
          </a:p>
          <a:p>
            <a:pPr lvl="1"/>
            <a:r>
              <a:rPr lang="en-US" dirty="0" smtClean="0"/>
              <a:t>Two RFCs: </a:t>
            </a:r>
          </a:p>
          <a:p>
            <a:pPr lvl="2"/>
            <a:r>
              <a:rPr lang="en-US" dirty="0" smtClean="0"/>
              <a:t>Management of Networks with Constrained Devices: Problem Statement and Requirements - </a:t>
            </a:r>
            <a:r>
              <a:rPr lang="en-US" dirty="0" smtClean="0">
                <a:hlinkClick r:id="rId2"/>
              </a:rPr>
              <a:t>http://www.rfc-editor.org/rfc/rfc7547.txt</a:t>
            </a:r>
            <a:endParaRPr lang="en-US" dirty="0" smtClean="0"/>
          </a:p>
          <a:p>
            <a:pPr lvl="2"/>
            <a:r>
              <a:rPr lang="en-US" dirty="0" smtClean="0"/>
              <a:t>Management of Networks with Constrained Devices: Use Cases - </a:t>
            </a:r>
            <a:r>
              <a:rPr lang="en-US" dirty="0" smtClean="0">
                <a:hlinkClick r:id="rId3"/>
              </a:rPr>
              <a:t>http://www.rfc-editor.org/rfc/rfc7548.txt</a:t>
            </a:r>
            <a:r>
              <a:rPr lang="en-US" dirty="0" smtClean="0"/>
              <a:t> </a:t>
            </a:r>
          </a:p>
          <a:p>
            <a:pPr lvl="1"/>
            <a:endParaRPr lang="en-US" dirty="0"/>
          </a:p>
        </p:txBody>
      </p:sp>
    </p:spTree>
    <p:extLst>
      <p:ext uri="{BB962C8B-B14F-4D97-AF65-F5344CB8AC3E}">
        <p14:creationId xmlns:p14="http://schemas.microsoft.com/office/powerpoint/2010/main" val="407495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RFC 7547</a:t>
            </a:r>
            <a:endParaRPr lang="en-US" dirty="0"/>
          </a:p>
        </p:txBody>
      </p:sp>
      <p:sp>
        <p:nvSpPr>
          <p:cNvPr id="3" name="Content Placeholder 2"/>
          <p:cNvSpPr>
            <a:spLocks noGrp="1"/>
          </p:cNvSpPr>
          <p:nvPr>
            <p:ph sz="half" idx="1"/>
          </p:nvPr>
        </p:nvSpPr>
        <p:spPr>
          <a:xfrm>
            <a:off x="457200" y="1600200"/>
            <a:ext cx="4038600" cy="4925144"/>
          </a:xfrm>
        </p:spPr>
        <p:txBody>
          <a:bodyPr>
            <a:normAutofit fontScale="55000" lnSpcReduction="20000"/>
          </a:bodyPr>
          <a:lstStyle/>
          <a:p>
            <a:r>
              <a:rPr lang="en-US" dirty="0" smtClean="0"/>
              <a:t>The definition of ‘constrained devices’ is taken by reference from RFC 7228 ‘Terminology for Constrained-Node Networks’ - </a:t>
            </a:r>
            <a:r>
              <a:rPr lang="en-US" dirty="0" smtClean="0">
                <a:hlinkClick r:id="rId2"/>
              </a:rPr>
              <a:t>http://www.rfc-editor.org/rfc/rfc7228.txt</a:t>
            </a:r>
            <a:endParaRPr lang="en-US" dirty="0" smtClean="0"/>
          </a:p>
          <a:p>
            <a:pPr lvl="1"/>
            <a:r>
              <a:rPr lang="en-US" dirty="0" smtClean="0"/>
              <a:t>‘Small devices with limited CPU, memory, and power resources, so- called "constrained devices" (often used as sensors/actuators, smart objects, or smart devices) can form a network, becoming "constrained nodes" in that network. Such a network may itself exhibit constraints, e.g., with unreliable or </a:t>
            </a:r>
            <a:r>
              <a:rPr lang="en-US" dirty="0" err="1" smtClean="0"/>
              <a:t>lossy</a:t>
            </a:r>
            <a:r>
              <a:rPr lang="en-US" dirty="0" smtClean="0"/>
              <a:t> channels, limited and unpredictable bandwidth, and a highly dynamic topology.’</a:t>
            </a:r>
          </a:p>
          <a:p>
            <a:r>
              <a:rPr lang="en-US" dirty="0" smtClean="0"/>
              <a:t>Also from RFC 7228 – definitions of classes of constrained devices</a:t>
            </a:r>
          </a:p>
          <a:p>
            <a:pPr lvl="1"/>
            <a:r>
              <a:rPr lang="en-US" dirty="0" smtClean="0"/>
              <a:t>C0: data size (e.g., RAM) &lt;&lt; 10 </a:t>
            </a:r>
            <a:r>
              <a:rPr lang="en-US" dirty="0" err="1" smtClean="0"/>
              <a:t>KiB</a:t>
            </a:r>
            <a:r>
              <a:rPr lang="en-US" dirty="0" smtClean="0"/>
              <a:t>; code size (e.g., Flash) &lt;&lt; 100 </a:t>
            </a:r>
            <a:r>
              <a:rPr lang="en-US" dirty="0" err="1" smtClean="0"/>
              <a:t>KiB</a:t>
            </a:r>
            <a:r>
              <a:rPr lang="en-US" dirty="0" smtClean="0"/>
              <a:t> </a:t>
            </a:r>
          </a:p>
          <a:p>
            <a:pPr lvl="1"/>
            <a:r>
              <a:rPr lang="en-US" dirty="0" smtClean="0"/>
              <a:t>C1: </a:t>
            </a:r>
            <a:r>
              <a:rPr lang="en-US" dirty="0" smtClean="0"/>
              <a:t>data size (e.g., RAM) </a:t>
            </a:r>
            <a:r>
              <a:rPr lang="en-US" dirty="0" smtClean="0"/>
              <a:t>~ 10 </a:t>
            </a:r>
            <a:r>
              <a:rPr lang="en-US" dirty="0" err="1" smtClean="0"/>
              <a:t>KiB</a:t>
            </a:r>
            <a:r>
              <a:rPr lang="en-US" dirty="0" smtClean="0"/>
              <a:t> </a:t>
            </a:r>
            <a:r>
              <a:rPr lang="en-US" dirty="0" smtClean="0"/>
              <a:t>; code size (e.g., Flash) </a:t>
            </a:r>
            <a:r>
              <a:rPr lang="en-US" dirty="0" smtClean="0"/>
              <a:t>~ 100 </a:t>
            </a:r>
            <a:r>
              <a:rPr lang="en-US" dirty="0" err="1" smtClean="0"/>
              <a:t>KiB</a:t>
            </a:r>
            <a:r>
              <a:rPr lang="en-US" dirty="0" smtClean="0"/>
              <a:t> </a:t>
            </a:r>
            <a:endParaRPr lang="en-US" dirty="0" smtClean="0"/>
          </a:p>
          <a:p>
            <a:pPr lvl="1"/>
            <a:r>
              <a:rPr lang="en-US" dirty="0" smtClean="0"/>
              <a:t>C2: </a:t>
            </a:r>
            <a:r>
              <a:rPr lang="en-US" dirty="0" smtClean="0"/>
              <a:t>data size (e.g., RAM) </a:t>
            </a:r>
            <a:r>
              <a:rPr lang="en-US" dirty="0" smtClean="0"/>
              <a:t>~ 50 </a:t>
            </a:r>
            <a:r>
              <a:rPr lang="en-US" dirty="0" err="1" smtClean="0"/>
              <a:t>KiB</a:t>
            </a:r>
            <a:r>
              <a:rPr lang="en-US" dirty="0" smtClean="0"/>
              <a:t>; code size (e.g., Flash) </a:t>
            </a:r>
            <a:r>
              <a:rPr lang="en-US" dirty="0" smtClean="0"/>
              <a:t>~ 250 </a:t>
            </a:r>
            <a:r>
              <a:rPr lang="en-US" dirty="0" err="1" smtClean="0"/>
              <a:t>KiB</a:t>
            </a:r>
            <a:endParaRPr lang="en-US" dirty="0" smtClean="0"/>
          </a:p>
          <a:p>
            <a:r>
              <a:rPr lang="en-US" dirty="0" smtClean="0"/>
              <a:t>Introduces 7 classes of Configuration Management and 4 classes of Monitoring Support</a:t>
            </a:r>
          </a:p>
          <a:p>
            <a:pPr marL="457200" lvl="1" indent="0">
              <a:buNone/>
            </a:pPr>
            <a:endParaRPr lang="en-US" dirty="0" smtClean="0"/>
          </a:p>
          <a:p>
            <a:pPr lvl="1"/>
            <a:endParaRPr lang="en-US" dirty="0"/>
          </a:p>
        </p:txBody>
      </p:sp>
      <p:sp>
        <p:nvSpPr>
          <p:cNvPr id="4" name="Content Placeholder 3"/>
          <p:cNvSpPr>
            <a:spLocks noGrp="1"/>
          </p:cNvSpPr>
          <p:nvPr>
            <p:ph sz="half" idx="2"/>
          </p:nvPr>
        </p:nvSpPr>
        <p:spPr>
          <a:xfrm>
            <a:off x="4648200" y="1600200"/>
            <a:ext cx="4038600" cy="5069160"/>
          </a:xfrm>
        </p:spPr>
        <p:txBody>
          <a:bodyPr>
            <a:normAutofit fontScale="55000" lnSpcReduction="20000"/>
          </a:bodyPr>
          <a:lstStyle/>
          <a:p>
            <a:r>
              <a:rPr lang="en-US" dirty="0" smtClean="0"/>
              <a:t>Problem Statement: answer the ‘need to reconsider the network management mechanisms based on the new, changed, and reduced requirements coming from smart devices and the network of such constrained devices…the management of a network with constrained devices is necessarily designed in a simplified and less complex manner.’</a:t>
            </a:r>
          </a:p>
          <a:p>
            <a:r>
              <a:rPr lang="en-US" dirty="0" smtClean="0"/>
              <a:t>Requirements for: </a:t>
            </a:r>
          </a:p>
          <a:p>
            <a:pPr lvl="1"/>
            <a:r>
              <a:rPr lang="en-US" dirty="0" smtClean="0"/>
              <a:t>Management Architecture/System</a:t>
            </a:r>
          </a:p>
          <a:p>
            <a:pPr lvl="1"/>
            <a:r>
              <a:rPr lang="en-US" dirty="0" smtClean="0"/>
              <a:t>Management Protocols and Data Models</a:t>
            </a:r>
          </a:p>
          <a:p>
            <a:pPr lvl="1"/>
            <a:r>
              <a:rPr lang="en-US" dirty="0" smtClean="0"/>
              <a:t>Configuration Management</a:t>
            </a:r>
          </a:p>
          <a:p>
            <a:pPr lvl="1"/>
            <a:r>
              <a:rPr lang="en-US" dirty="0" smtClean="0"/>
              <a:t>Monitoring Functionality </a:t>
            </a:r>
          </a:p>
          <a:p>
            <a:pPr lvl="1"/>
            <a:r>
              <a:rPr lang="en-US" dirty="0" smtClean="0"/>
              <a:t>Self-Management</a:t>
            </a:r>
          </a:p>
          <a:p>
            <a:pPr lvl="1"/>
            <a:r>
              <a:rPr lang="en-US" dirty="0" smtClean="0"/>
              <a:t>Security and Access Control</a:t>
            </a:r>
          </a:p>
          <a:p>
            <a:pPr lvl="1"/>
            <a:r>
              <a:rPr lang="en-US" dirty="0" smtClean="0"/>
              <a:t>Energy Management</a:t>
            </a:r>
          </a:p>
          <a:p>
            <a:pPr lvl="1"/>
            <a:r>
              <a:rPr lang="en-US" dirty="0" smtClean="0"/>
              <a:t>Software Distribution</a:t>
            </a:r>
          </a:p>
          <a:p>
            <a:pPr lvl="1"/>
            <a:r>
              <a:rPr lang="en-US" dirty="0" smtClean="0"/>
              <a:t>Traffic Management</a:t>
            </a:r>
          </a:p>
          <a:p>
            <a:pPr lvl="1"/>
            <a:r>
              <a:rPr lang="en-US" dirty="0" smtClean="0"/>
              <a:t>Transport Layer</a:t>
            </a:r>
          </a:p>
          <a:p>
            <a:pPr lvl="1"/>
            <a:r>
              <a:rPr lang="en-US" dirty="0" smtClean="0"/>
              <a:t>Implementation Requirements</a:t>
            </a:r>
          </a:p>
          <a:p>
            <a:endParaRPr lang="en-US" dirty="0"/>
          </a:p>
        </p:txBody>
      </p:sp>
    </p:spTree>
    <p:extLst>
      <p:ext uri="{BB962C8B-B14F-4D97-AF65-F5344CB8AC3E}">
        <p14:creationId xmlns:p14="http://schemas.microsoft.com/office/powerpoint/2010/main" val="80923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RFC 7548 – Use Cases (1)</a:t>
            </a:r>
            <a:endParaRPr lang="en-US" dirty="0"/>
          </a:p>
        </p:txBody>
      </p:sp>
      <p:sp>
        <p:nvSpPr>
          <p:cNvPr id="5" name="Content Placeholder 4"/>
          <p:cNvSpPr>
            <a:spLocks noGrp="1"/>
          </p:cNvSpPr>
          <p:nvPr>
            <p:ph idx="1"/>
          </p:nvPr>
        </p:nvSpPr>
        <p:spPr>
          <a:xfrm>
            <a:off x="457200" y="1600200"/>
            <a:ext cx="8229600" cy="5141168"/>
          </a:xfrm>
        </p:spPr>
        <p:txBody>
          <a:bodyPr>
            <a:normAutofit fontScale="55000" lnSpcReduction="20000"/>
          </a:bodyPr>
          <a:lstStyle/>
          <a:p>
            <a:r>
              <a:rPr lang="en-US" dirty="0" smtClean="0"/>
              <a:t>Environmental Monitoring</a:t>
            </a:r>
          </a:p>
          <a:p>
            <a:pPr lvl="1"/>
            <a:r>
              <a:rPr lang="en-US" dirty="0" smtClean="0"/>
              <a:t>Environmental monitoring applications are characterized by the deployment of a number of sensors to monitor emissions, water quality, or even the movements and habits of wildlife. Other applications in this category include earthquake or tsunami early- warning systems. The sensors often span a large geographic area; they can be mobile; and they are often difficult to replace. Furthermore, the sensors are usually not protected against tampering.</a:t>
            </a:r>
          </a:p>
          <a:p>
            <a:pPr lvl="1"/>
            <a:r>
              <a:rPr lang="en-US" dirty="0" smtClean="0"/>
              <a:t>Management of environmental-monitoring applications is largely concerned with monitoring whether the system is still functional and the roll out of new constrained devices in case the system loses too much of its structure. </a:t>
            </a:r>
          </a:p>
          <a:p>
            <a:r>
              <a:rPr lang="en-US" dirty="0" smtClean="0"/>
              <a:t>Infrastructure Monitoring</a:t>
            </a:r>
          </a:p>
          <a:p>
            <a:pPr lvl="1"/>
            <a:r>
              <a:rPr lang="en-US" dirty="0" smtClean="0"/>
              <a:t>Infrastructure monitoring is concerned with the monitoring of infrastructures such as bridges, railway tracks, or (offshore) windmills. The primary goal is usually to detect any events or changes of the structural conditions that can impact the risk and safety of the infrastructure being monitored. Another secondary goal is to schedule repair and maintenance activities in a cost-effective manner. </a:t>
            </a:r>
          </a:p>
          <a:p>
            <a:pPr lvl="1"/>
            <a:r>
              <a:rPr lang="en-US" dirty="0" smtClean="0"/>
              <a:t>The management of infrastructure monitoring applications is primarily concerned with the monitoring of the functioning of the system. Infrastructure monitoring devices are typically rolled out and installed by dedicated experts, and updates are rare since the infrastructure itself does not change often. However, monitoring devices are often deployed in unsupervised environments; hence, special attention must be given to protecting the devices from being modified.</a:t>
            </a:r>
          </a:p>
          <a:p>
            <a:pPr lvl="1"/>
            <a:endParaRPr lang="en-US" dirty="0"/>
          </a:p>
        </p:txBody>
      </p:sp>
    </p:spTree>
    <p:extLst>
      <p:ext uri="{BB962C8B-B14F-4D97-AF65-F5344CB8AC3E}">
        <p14:creationId xmlns:p14="http://schemas.microsoft.com/office/powerpoint/2010/main" val="293228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RFC 7548 – Use Cases (2)</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Industrial Applications</a:t>
            </a:r>
          </a:p>
          <a:p>
            <a:pPr lvl="1"/>
            <a:r>
              <a:rPr lang="en-US" dirty="0" smtClean="0"/>
              <a:t>Industrial Applications and smart manufacturing refer to tasks such as networked control and monitoring of manufacturing equipment, asset and situation management, or manufacturing process control. … Potential industrial applications (e.g., for smart factories and smart manufacturing) are:</a:t>
            </a:r>
          </a:p>
          <a:p>
            <a:pPr lvl="2"/>
            <a:r>
              <a:rPr lang="en-US" dirty="0" smtClean="0"/>
              <a:t>Digital control systems with embedded, automated process controls; operator tools; and service information systems optimizing plant operations and safety. </a:t>
            </a:r>
          </a:p>
          <a:p>
            <a:pPr lvl="2"/>
            <a:r>
              <a:rPr lang="en-US" dirty="0" smtClean="0"/>
              <a:t>Asset management using predictive maintenance tools, statistical evaluation, and measurements maximizing plant reliability. </a:t>
            </a:r>
          </a:p>
          <a:p>
            <a:pPr lvl="2"/>
            <a:r>
              <a:rPr lang="en-US" dirty="0" smtClean="0"/>
              <a:t>Smart sensors detecting anomalies to avoid abnormal or catastrophic events. </a:t>
            </a:r>
          </a:p>
          <a:p>
            <a:pPr lvl="2"/>
            <a:r>
              <a:rPr lang="en-US" dirty="0" smtClean="0"/>
              <a:t>Smart systems integrated within the industrial energy-management system and externally with the smart grid enabling real-time energy optimization. </a:t>
            </a:r>
          </a:p>
          <a:p>
            <a:pPr lvl="1"/>
            <a:r>
              <a:rPr lang="en-US" dirty="0" smtClean="0"/>
              <a:t>Management of industrial and factory applications is largely focused on monitoring whether the system is still functional, real-time continuous performance monitoring, and optimization as necessary. The factory network might be part of a campus network or connected to the Internet. The constrained devices in such a network need to be able to establish configuration themselves (</a:t>
            </a:r>
            <a:r>
              <a:rPr lang="en-US" dirty="0" err="1" smtClean="0"/>
              <a:t>autoconfiguration</a:t>
            </a:r>
            <a:r>
              <a:rPr lang="en-US" dirty="0" smtClean="0"/>
              <a:t>) and might need to deal with error conditions as much as possible locally. Access control has to be provided with multi-level administrative access and security. Support and diagnostics can be provided through remote monitoring access centralized outside of the factory.</a:t>
            </a:r>
            <a:endParaRPr lang="en-US" dirty="0"/>
          </a:p>
          <a:p>
            <a:r>
              <a:rPr lang="en-US" dirty="0" smtClean="0"/>
              <a:t>Energy Management</a:t>
            </a:r>
          </a:p>
          <a:p>
            <a:pPr lvl="1"/>
            <a:r>
              <a:rPr lang="en-US" dirty="0" smtClean="0"/>
              <a:t>Another IETF WG (EMAN) developed an energy-management framework [RFC7326]</a:t>
            </a:r>
          </a:p>
          <a:p>
            <a:pPr lvl="1"/>
            <a:r>
              <a:rPr lang="en-US" dirty="0" smtClean="0"/>
              <a:t>a power distribution network is responsible for the supply of energy to various devices and components, while a separate communication network is typically used to monitor and control the power distribution network. Devices in the context of energy management can be monitored for parameters like power, energy, demand and power quality. If a device contains batteries, they can be also monitored and managed.</a:t>
            </a:r>
          </a:p>
          <a:p>
            <a:pPr lvl="1"/>
            <a:r>
              <a:rPr lang="en-US" dirty="0" smtClean="0"/>
              <a:t>Smart Grid - an electrical grid that uses data networks to gather and act on energy and power-related information in an automated fashion with the goal to improve the efficiency, reliability, economics, and sustainability of the production and distribution of electricity. </a:t>
            </a:r>
            <a:endParaRPr lang="en-US" dirty="0"/>
          </a:p>
          <a:p>
            <a:pPr lvl="2"/>
            <a:r>
              <a:rPr lang="en-US" dirty="0" smtClean="0"/>
              <a:t>Smart Metering </a:t>
            </a:r>
          </a:p>
          <a:p>
            <a:pPr lvl="2"/>
            <a:r>
              <a:rPr lang="en-US" dirty="0" smtClean="0"/>
              <a:t>An Advanced Metering Infrastructure (AMI) network enables an electric utility to retrieve frequent electric usage data from each electric meter installed at a customer's home or business.</a:t>
            </a:r>
            <a:endParaRPr lang="en-US" dirty="0"/>
          </a:p>
        </p:txBody>
      </p:sp>
    </p:spTree>
    <p:extLst>
      <p:ext uri="{BB962C8B-B14F-4D97-AF65-F5344CB8AC3E}">
        <p14:creationId xmlns:p14="http://schemas.microsoft.com/office/powerpoint/2010/main" val="175197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RFC 7548 – Use Cases (3)</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Medical Applications</a:t>
            </a:r>
          </a:p>
          <a:p>
            <a:pPr lvl="1"/>
            <a:r>
              <a:rPr lang="en-US" dirty="0" smtClean="0"/>
              <a:t>remote health-monitoring and emergency- notification systems</a:t>
            </a:r>
          </a:p>
          <a:p>
            <a:pPr lvl="1"/>
            <a:r>
              <a:rPr lang="en-US" dirty="0"/>
              <a:t>m</a:t>
            </a:r>
            <a:r>
              <a:rPr lang="en-US" dirty="0" smtClean="0"/>
              <a:t>edical sensors attached to human bodies, or installed in the infrastructure used by humans</a:t>
            </a:r>
          </a:p>
          <a:p>
            <a:pPr lvl="1"/>
            <a:r>
              <a:rPr lang="en-US" dirty="0"/>
              <a:t>n</a:t>
            </a:r>
            <a:r>
              <a:rPr lang="en-US" dirty="0" smtClean="0"/>
              <a:t>eed to protect the safety and privacy of the people who use medical devices</a:t>
            </a:r>
          </a:p>
          <a:p>
            <a:pPr lvl="1"/>
            <a:r>
              <a:rPr lang="en-US" dirty="0"/>
              <a:t>t</a:t>
            </a:r>
            <a:r>
              <a:rPr lang="en-US" dirty="0" smtClean="0"/>
              <a:t>imely delivery of data</a:t>
            </a:r>
          </a:p>
          <a:p>
            <a:pPr lvl="1"/>
            <a:r>
              <a:rPr lang="en-US" dirty="0" smtClean="0"/>
              <a:t>fault detection of the communication network or the constrained devices</a:t>
            </a:r>
          </a:p>
          <a:p>
            <a:r>
              <a:rPr lang="en-US" dirty="0" smtClean="0"/>
              <a:t>Building Automation</a:t>
            </a:r>
          </a:p>
          <a:p>
            <a:pPr lvl="1"/>
            <a:r>
              <a:rPr lang="en-US" dirty="0" smtClean="0"/>
              <a:t>the distributed systems designed and deployed to monitor and control the mechanical, electrical, and electronic systems inside buildings with various destinations … Advanced Building Automation Systems (BASs) may be deployed concentrating the various functions of safety, environmental control, occupancy, and security. </a:t>
            </a:r>
          </a:p>
          <a:p>
            <a:pPr lvl="1"/>
            <a:r>
              <a:rPr lang="en-US" dirty="0" smtClean="0"/>
              <a:t>High priority on safety and security. Management systems must be resilient to events like loss of power or security attacks, must be able to deal with unintentional segmentation of networks due to power loss or channel unavailability, and must also be able to detect security events.</a:t>
            </a:r>
            <a:endParaRPr lang="en-US" dirty="0"/>
          </a:p>
        </p:txBody>
      </p:sp>
    </p:spTree>
    <p:extLst>
      <p:ext uri="{BB962C8B-B14F-4D97-AF65-F5344CB8AC3E}">
        <p14:creationId xmlns:p14="http://schemas.microsoft.com/office/powerpoint/2010/main" val="185754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RFC 7548 (4)</a:t>
            </a:r>
            <a:endParaRPr lang="en-US" dirty="0"/>
          </a:p>
        </p:txBody>
      </p:sp>
      <p:sp>
        <p:nvSpPr>
          <p:cNvPr id="3" name="Content Placeholder 2"/>
          <p:cNvSpPr>
            <a:spLocks noGrp="1"/>
          </p:cNvSpPr>
          <p:nvPr>
            <p:ph idx="1"/>
          </p:nvPr>
        </p:nvSpPr>
        <p:spPr/>
        <p:txBody>
          <a:bodyPr>
            <a:normAutofit fontScale="55000" lnSpcReduction="20000"/>
          </a:bodyPr>
          <a:lstStyle/>
          <a:p>
            <a:r>
              <a:rPr lang="en-US" sz="3600" dirty="0" smtClean="0"/>
              <a:t>Home Automation</a:t>
            </a:r>
          </a:p>
          <a:p>
            <a:pPr lvl="1"/>
            <a:r>
              <a:rPr lang="en-US" sz="2900" dirty="0" smtClean="0"/>
              <a:t>includes the control of lighting, heating, ventilation, air conditioning, appliances, entertainment and home security devices to improve convenience, comfort, energy efficiency, and safety. It can be seen as a residential extension of building automation … operated in a considerably more ad hoc manner.</a:t>
            </a:r>
          </a:p>
          <a:p>
            <a:pPr lvl="1"/>
            <a:r>
              <a:rPr lang="en-US" sz="2900" dirty="0" smtClean="0"/>
              <a:t>The management responsibility either lies with the residents or is outsourced to electricians and/or third parties providing management of home-automation solutions as a service … The time scale for failure detection and resolution is, in many cases, likely counted in hours to days.</a:t>
            </a:r>
          </a:p>
          <a:p>
            <a:r>
              <a:rPr lang="en-US" sz="3600" dirty="0" smtClean="0"/>
              <a:t>Transport Applications</a:t>
            </a:r>
          </a:p>
          <a:p>
            <a:pPr lvl="1"/>
            <a:r>
              <a:rPr lang="en-US" sz="2900" dirty="0" smtClean="0"/>
              <a:t>generic term for the integrated application of communications, control, and information processing in a transportation system</a:t>
            </a:r>
          </a:p>
          <a:p>
            <a:pPr lvl="2"/>
            <a:r>
              <a:rPr lang="en-US" sz="2500" dirty="0" smtClean="0"/>
              <a:t>inter- and intra-vehicular communication, smart traffic control, smart parking, electronic toll-collection systems, logistic and fleet management, vehicle control, and safety and roadside assistance.</a:t>
            </a:r>
          </a:p>
          <a:p>
            <a:pPr lvl="1"/>
            <a:r>
              <a:rPr lang="en-US" sz="2900" dirty="0" smtClean="0"/>
              <a:t>High distribution and mobility of the devices</a:t>
            </a:r>
          </a:p>
          <a:p>
            <a:pPr lvl="1"/>
            <a:r>
              <a:rPr lang="en-US" sz="2900" dirty="0" smtClean="0"/>
              <a:t>High priority on safety</a:t>
            </a:r>
          </a:p>
          <a:p>
            <a:pPr lvl="1"/>
            <a:r>
              <a:rPr lang="en-US" sz="2900" dirty="0" smtClean="0"/>
              <a:t>High availability and self-repair capabilities</a:t>
            </a:r>
          </a:p>
          <a:p>
            <a:pPr lvl="1"/>
            <a:endParaRPr lang="en-US" sz="2900" dirty="0" smtClean="0"/>
          </a:p>
          <a:p>
            <a:pPr lvl="1"/>
            <a:endParaRPr lang="en-US" dirty="0"/>
          </a:p>
        </p:txBody>
      </p:sp>
    </p:spTree>
    <p:extLst>
      <p:ext uri="{BB962C8B-B14F-4D97-AF65-F5344CB8AC3E}">
        <p14:creationId xmlns:p14="http://schemas.microsoft.com/office/powerpoint/2010/main" val="1444482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RFC 7548 (5)</a:t>
            </a:r>
            <a:endParaRPr lang="en-US" dirty="0"/>
          </a:p>
        </p:txBody>
      </p:sp>
      <p:sp>
        <p:nvSpPr>
          <p:cNvPr id="3" name="Content Placeholder 2"/>
          <p:cNvSpPr>
            <a:spLocks noGrp="1"/>
          </p:cNvSpPr>
          <p:nvPr>
            <p:ph idx="1"/>
          </p:nvPr>
        </p:nvSpPr>
        <p:spPr/>
        <p:txBody>
          <a:bodyPr>
            <a:noAutofit/>
          </a:bodyPr>
          <a:lstStyle/>
          <a:p>
            <a:r>
              <a:rPr lang="en-US" sz="2000" dirty="0" smtClean="0"/>
              <a:t>Community Network Applications</a:t>
            </a:r>
          </a:p>
          <a:p>
            <a:pPr lvl="1"/>
            <a:r>
              <a:rPr lang="en-US" sz="1600" dirty="0" smtClean="0"/>
              <a:t>constrained routers in a multi- hop mesh topology, communicating over </a:t>
            </a:r>
            <a:r>
              <a:rPr lang="en-US" sz="1600" dirty="0" err="1" smtClean="0"/>
              <a:t>lossy</a:t>
            </a:r>
            <a:r>
              <a:rPr lang="en-US" sz="1600" dirty="0" smtClean="0"/>
              <a:t>, and often wireless, channels. While the routers are mostly non-mobile, the topology may be very dynamic because of fluctuations in link quality of the (wireless) channel. Used for various applications like location-based services, free Internet access, file sharing between users, distributed chat services, social networking, video sharing, etc.</a:t>
            </a:r>
          </a:p>
          <a:p>
            <a:pPr lvl="1"/>
            <a:r>
              <a:rPr lang="en-US" sz="1600" dirty="0" smtClean="0"/>
              <a:t>require an ad hoc routing protocol that allows for quick convergence to reflect the effective topology of the network</a:t>
            </a:r>
          </a:p>
          <a:p>
            <a:pPr lvl="2"/>
            <a:r>
              <a:rPr lang="en-US" sz="1400" dirty="0" smtClean="0"/>
              <a:t>No human intervention is required, however, external management and monitoring of an ad hoc routing protocol may be desirable to optimize parameters of the routing protocol.</a:t>
            </a:r>
          </a:p>
          <a:p>
            <a:r>
              <a:rPr lang="en-US" sz="2000" dirty="0" smtClean="0"/>
              <a:t>Field Operations</a:t>
            </a:r>
          </a:p>
          <a:p>
            <a:pPr lvl="1"/>
            <a:r>
              <a:rPr lang="en-US" sz="1600" dirty="0"/>
              <a:t>m</a:t>
            </a:r>
            <a:r>
              <a:rPr lang="en-US" sz="1600" dirty="0" smtClean="0"/>
              <a:t>ission-critical networks operated in the field by rescue and security agencies</a:t>
            </a:r>
          </a:p>
          <a:p>
            <a:pPr lvl="1"/>
            <a:r>
              <a:rPr lang="en-US" sz="1600" dirty="0" smtClean="0"/>
              <a:t>fixed NOC, pre-configured devices, configuration changes required would need to be appropriately encrypted and authenticated to prevent unauthorized access.</a:t>
            </a:r>
          </a:p>
          <a:p>
            <a:pPr lvl="1"/>
            <a:r>
              <a:rPr lang="en-US" sz="1600" dirty="0" smtClean="0"/>
              <a:t>hostile environments, a high failure and disconnection rate should be tolerated by the NMS, which must also be able to deal with multiple gateways and disjoint management protocols.</a:t>
            </a:r>
          </a:p>
        </p:txBody>
      </p:sp>
    </p:spTree>
    <p:extLst>
      <p:ext uri="{BB962C8B-B14F-4D97-AF65-F5344CB8AC3E}">
        <p14:creationId xmlns:p14="http://schemas.microsoft.com/office/powerpoint/2010/main" val="202467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1521</Words>
  <Application>Microsoft Office PowerPoint</Application>
  <PresentationFormat>On-screen Show (4:3)</PresentationFormat>
  <Paragraphs>81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Management of Networks with Constrained Devices: Use Cases</vt:lpstr>
      <vt:lpstr>What is COMAN</vt:lpstr>
      <vt:lpstr>RFC 7547</vt:lpstr>
      <vt:lpstr>RFC 7548 – Use Cases (1)</vt:lpstr>
      <vt:lpstr>RFC 7548 – Use Cases (2)</vt:lpstr>
      <vt:lpstr>RFC 7548 – Use Cases (3)</vt:lpstr>
      <vt:lpstr>RFC 7548 (4)</vt:lpstr>
      <vt:lpstr>RFC 7548 (5)</vt:lpstr>
    </vt:vector>
  </TitlesOfParts>
  <Company>Avaya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Networks with Constrained Devices: Use Cases</dc:title>
  <dc:creator>Windows SOE Manager</dc:creator>
  <cp:lastModifiedBy>Windows SOE Manager</cp:lastModifiedBy>
  <cp:revision>11</cp:revision>
  <dcterms:created xsi:type="dcterms:W3CDTF">2015-06-23T08:34:04Z</dcterms:created>
  <dcterms:modified xsi:type="dcterms:W3CDTF">2015-06-23T11:01:45Z</dcterms:modified>
</cp:coreProperties>
</file>