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9" r:id="rId2"/>
    <p:sldId id="260" r:id="rId3"/>
    <p:sldId id="275" r:id="rId4"/>
    <p:sldId id="273" r:id="rId5"/>
    <p:sldId id="278" r:id="rId6"/>
    <p:sldId id="267" r:id="rId7"/>
    <p:sldId id="268" r:id="rId8"/>
    <p:sldId id="269" r:id="rId9"/>
    <p:sldId id="262" r:id="rId10"/>
    <p:sldId id="263" r:id="rId11"/>
    <p:sldId id="264" r:id="rId12"/>
    <p:sldId id="265" r:id="rId13"/>
    <p:sldId id="266" r:id="rId14"/>
    <p:sldId id="279" r:id="rId15"/>
    <p:sldId id="270" r:id="rId16"/>
    <p:sldId id="271" r:id="rId17"/>
    <p:sldId id="272" r:id="rId18"/>
    <p:sldId id="276" r:id="rId19"/>
    <p:sldId id="277" r:id="rId20"/>
    <p:sldId id="274" r:id="rId21"/>
    <p:sldId id="256" r:id="rId22"/>
    <p:sldId id="257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66FF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817D66-4CEF-4F6C-B74D-BE2CA4C7D6D6}" type="datetimeFigureOut">
              <a:rPr lang="en-US" smtClean="0"/>
              <a:pPr/>
              <a:t>5/11/2012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C0983A-C24D-4190-BD0A-0D2CE97E148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1B79D6-8E94-4999-8D18-3F2E125F2DA0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1B79D6-8E94-4999-8D18-3F2E125F2DA0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1B79D6-8E94-4999-8D18-3F2E125F2DA0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1B79D6-8E94-4999-8D18-3F2E125F2DA0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1B79D6-8E94-4999-8D18-3F2E125F2DA0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1B79D6-8E94-4999-8D18-3F2E125F2DA0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5F022-CC29-4490-9793-5B82B55DB2B6}" type="datetimeFigureOut">
              <a:rPr lang="en-US" smtClean="0"/>
              <a:pPr/>
              <a:t>5/11/2012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C4A46-0864-4F80-936C-A5C13A1172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5F022-CC29-4490-9793-5B82B55DB2B6}" type="datetimeFigureOut">
              <a:rPr lang="en-US" smtClean="0"/>
              <a:pPr/>
              <a:t>5/11/2012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C4A46-0864-4F80-936C-A5C13A1172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5F022-CC29-4490-9793-5B82B55DB2B6}" type="datetimeFigureOut">
              <a:rPr lang="en-US" smtClean="0"/>
              <a:pPr/>
              <a:t>5/11/2012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C4A46-0864-4F80-936C-A5C13A1172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5F022-CC29-4490-9793-5B82B55DB2B6}" type="datetimeFigureOut">
              <a:rPr lang="en-US" smtClean="0"/>
              <a:pPr/>
              <a:t>5/11/2012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C4A46-0864-4F80-936C-A5C13A1172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5F022-CC29-4490-9793-5B82B55DB2B6}" type="datetimeFigureOut">
              <a:rPr lang="en-US" smtClean="0"/>
              <a:pPr/>
              <a:t>5/11/2012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C4A46-0864-4F80-936C-A5C13A1172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5F022-CC29-4490-9793-5B82B55DB2B6}" type="datetimeFigureOut">
              <a:rPr lang="en-US" smtClean="0"/>
              <a:pPr/>
              <a:t>5/11/2012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C4A46-0864-4F80-936C-A5C13A1172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5F022-CC29-4490-9793-5B82B55DB2B6}" type="datetimeFigureOut">
              <a:rPr lang="en-US" smtClean="0"/>
              <a:pPr/>
              <a:t>5/11/2012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C4A46-0864-4F80-936C-A5C13A1172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5F022-CC29-4490-9793-5B82B55DB2B6}" type="datetimeFigureOut">
              <a:rPr lang="en-US" smtClean="0"/>
              <a:pPr/>
              <a:t>5/11/2012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C4A46-0864-4F80-936C-A5C13A1172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5F022-CC29-4490-9793-5B82B55DB2B6}" type="datetimeFigureOut">
              <a:rPr lang="en-US" smtClean="0"/>
              <a:pPr/>
              <a:t>5/11/2012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C4A46-0864-4F80-936C-A5C13A1172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5F022-CC29-4490-9793-5B82B55DB2B6}" type="datetimeFigureOut">
              <a:rPr lang="en-US" smtClean="0"/>
              <a:pPr/>
              <a:t>5/11/2012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C4A46-0864-4F80-936C-A5C13A1172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5F022-CC29-4490-9793-5B82B55DB2B6}" type="datetimeFigureOut">
              <a:rPr lang="en-US" smtClean="0"/>
              <a:pPr/>
              <a:t>5/11/2012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C4A46-0864-4F80-936C-A5C13A1172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15F022-CC29-4490-9793-5B82B55DB2B6}" type="datetimeFigureOut">
              <a:rPr lang="en-US" smtClean="0"/>
              <a:pPr/>
              <a:t>5/11/2012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AC4A46-0864-4F80-936C-A5C13A11723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3.org/wiki/SocialWebHeadlightsTaskForce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3998" cy="685799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945308" y="655470"/>
            <a:ext cx="390434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LeagueGothic"/>
                <a:cs typeface="LeagueGothic"/>
              </a:rPr>
              <a:t>Social headlights task force:</a:t>
            </a:r>
          </a:p>
          <a:p>
            <a:endParaRPr lang="en-US" sz="3600" dirty="0">
              <a:solidFill>
                <a:schemeClr val="bg1"/>
              </a:solidFill>
              <a:latin typeface="LeagueGothic"/>
              <a:cs typeface="LeagueGothic"/>
            </a:endParaRPr>
          </a:p>
          <a:p>
            <a:r>
              <a:rPr lang="en-US" sz="3600" dirty="0" smtClean="0">
                <a:solidFill>
                  <a:schemeClr val="bg1"/>
                </a:solidFill>
                <a:latin typeface="LeagueGothic"/>
                <a:cs typeface="LeagueGothic"/>
              </a:rPr>
              <a:t>DIAGRAMS, SCENARIOS, ...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945308" y="4950623"/>
            <a:ext cx="327053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4480"/>
                </a:solidFill>
                <a:latin typeface="LeagueGothic"/>
                <a:cs typeface="LeagueGothic"/>
              </a:rPr>
              <a:t>Ann Bassetti</a:t>
            </a:r>
          </a:p>
          <a:p>
            <a:r>
              <a:rPr lang="en-US" sz="1600" i="1" dirty="0" smtClean="0">
                <a:solidFill>
                  <a:srgbClr val="004480"/>
                </a:solidFill>
                <a:latin typeface="Georgia"/>
                <a:cs typeface="Georgia"/>
              </a:rPr>
              <a:t>14  May 2012</a:t>
            </a:r>
            <a:endParaRPr lang="en-US" sz="1600" i="1" dirty="0">
              <a:solidFill>
                <a:srgbClr val="004480"/>
              </a:solidFill>
              <a:latin typeface="Georgia"/>
              <a:cs typeface="Georgia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144000" y="2598057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965371" y="174171"/>
            <a:ext cx="957943" cy="377372"/>
          </a:xfrm>
          <a:prstGeom prst="rect">
            <a:avLst/>
          </a:prstGeom>
          <a:solidFill>
            <a:srgbClr val="FFFF9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DRAFT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77331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Picture 7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79667" b="71111"/>
          <a:stretch>
            <a:fillRect/>
          </a:stretch>
        </p:blipFill>
        <p:spPr>
          <a:xfrm>
            <a:off x="30480" y="30480"/>
            <a:ext cx="901035" cy="960119"/>
          </a:xfrm>
          <a:prstGeom prst="rect">
            <a:avLst/>
          </a:prstGeom>
        </p:spPr>
      </p:pic>
      <p:grpSp>
        <p:nvGrpSpPr>
          <p:cNvPr id="84" name="Group 83"/>
          <p:cNvGrpSpPr/>
          <p:nvPr/>
        </p:nvGrpSpPr>
        <p:grpSpPr>
          <a:xfrm>
            <a:off x="7197325" y="1294453"/>
            <a:ext cx="1772502" cy="1669775"/>
            <a:chOff x="7225845" y="975139"/>
            <a:chExt cx="1772502" cy="1669775"/>
          </a:xfrm>
        </p:grpSpPr>
        <p:sp>
          <p:nvSpPr>
            <p:cNvPr id="186" name="Rectangle 185"/>
            <p:cNvSpPr/>
            <p:nvPr/>
          </p:nvSpPr>
          <p:spPr>
            <a:xfrm>
              <a:off x="7254736" y="2061250"/>
              <a:ext cx="1708031" cy="134483"/>
            </a:xfrm>
            <a:prstGeom prst="rect">
              <a:avLst/>
            </a:prstGeom>
            <a:solidFill>
              <a:srgbClr val="FF6699">
                <a:alpha val="69804"/>
              </a:srgbClr>
            </a:solidFill>
            <a:ln w="95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7" name="Rectangle 186"/>
            <p:cNvSpPr/>
            <p:nvPr/>
          </p:nvSpPr>
          <p:spPr>
            <a:xfrm>
              <a:off x="7254736" y="1889395"/>
              <a:ext cx="1708031" cy="134483"/>
            </a:xfrm>
            <a:prstGeom prst="rect">
              <a:avLst/>
            </a:prstGeom>
            <a:solidFill>
              <a:srgbClr val="CC66FF">
                <a:alpha val="69804"/>
              </a:srgbClr>
            </a:solidFill>
            <a:ln w="95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8" name="Rectangle 187"/>
            <p:cNvSpPr/>
            <p:nvPr/>
          </p:nvSpPr>
          <p:spPr>
            <a:xfrm>
              <a:off x="7254736" y="1527760"/>
              <a:ext cx="1708031" cy="134483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9" name="Rectangle 188"/>
            <p:cNvSpPr/>
            <p:nvPr/>
          </p:nvSpPr>
          <p:spPr>
            <a:xfrm>
              <a:off x="7254736" y="1707752"/>
              <a:ext cx="1708031" cy="134483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0" name="Rectangle 189"/>
            <p:cNvSpPr/>
            <p:nvPr/>
          </p:nvSpPr>
          <p:spPr>
            <a:xfrm>
              <a:off x="7254736" y="2238783"/>
              <a:ext cx="1708031" cy="134483"/>
            </a:xfrm>
            <a:prstGeom prst="rect">
              <a:avLst/>
            </a:prstGeom>
            <a:solidFill>
              <a:srgbClr val="FFFF66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1" name="Rectangle 190"/>
            <p:cNvSpPr/>
            <p:nvPr/>
          </p:nvSpPr>
          <p:spPr>
            <a:xfrm>
              <a:off x="7254736" y="2417931"/>
              <a:ext cx="1708031" cy="134483"/>
            </a:xfrm>
            <a:prstGeom prst="rect">
              <a:avLst/>
            </a:prstGeom>
            <a:solidFill>
              <a:srgbClr val="FF6600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2" name="Rectangle 191"/>
            <p:cNvSpPr/>
            <p:nvPr/>
          </p:nvSpPr>
          <p:spPr>
            <a:xfrm>
              <a:off x="7254736" y="1177504"/>
              <a:ext cx="1708031" cy="134483"/>
            </a:xfrm>
            <a:prstGeom prst="rect">
              <a:avLst/>
            </a:prstGeom>
            <a:solidFill>
              <a:srgbClr val="33CC33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3" name="Rectangle 192"/>
            <p:cNvSpPr/>
            <p:nvPr/>
          </p:nvSpPr>
          <p:spPr>
            <a:xfrm>
              <a:off x="7254736" y="1352632"/>
              <a:ext cx="1708031" cy="134483"/>
            </a:xfrm>
            <a:prstGeom prst="rect">
              <a:avLst/>
            </a:prstGeom>
            <a:solidFill>
              <a:srgbClr val="33CC33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4" name="Rectangle 193"/>
            <p:cNvSpPr/>
            <p:nvPr/>
          </p:nvSpPr>
          <p:spPr>
            <a:xfrm>
              <a:off x="7225845" y="975139"/>
              <a:ext cx="1772502" cy="1669775"/>
            </a:xfrm>
            <a:prstGeom prst="rect">
              <a:avLst/>
            </a:prstGeom>
            <a:noFill/>
            <a:ln w="12700"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tIns="9144" rtlCol="0" anchor="t">
              <a:noAutofit/>
            </a:bodyPr>
            <a:lstStyle/>
            <a:p>
              <a:pPr>
                <a:spcAft>
                  <a:spcPts val="200"/>
                </a:spcAft>
              </a:pPr>
              <a:r>
                <a:rPr lang="en-US" sz="1000" dirty="0" smtClean="0">
                  <a:solidFill>
                    <a:schemeClr val="tx1"/>
                  </a:solidFill>
                </a:rPr>
                <a:t>Key</a:t>
              </a:r>
            </a:p>
            <a:p>
              <a:pPr marL="58738" indent="-58738">
                <a:spcAft>
                  <a:spcPts val="200"/>
                </a:spcAft>
              </a:pPr>
              <a:r>
                <a:rPr lang="en-US" sz="1000" dirty="0" smtClean="0">
                  <a:solidFill>
                    <a:schemeClr val="tx1"/>
                  </a:solidFill>
                </a:rPr>
                <a:t>Standardized at W3C</a:t>
              </a:r>
            </a:p>
            <a:p>
              <a:pPr marL="58738" indent="-58738">
                <a:spcAft>
                  <a:spcPts val="200"/>
                </a:spcAft>
              </a:pPr>
              <a:r>
                <a:rPr lang="en-US" sz="1000" dirty="0" smtClean="0">
                  <a:solidFill>
                    <a:schemeClr val="tx1"/>
                  </a:solidFill>
                </a:rPr>
                <a:t>W3C Community Group</a:t>
              </a:r>
            </a:p>
            <a:p>
              <a:pPr marL="58738" indent="-58738">
                <a:spcAft>
                  <a:spcPts val="200"/>
                </a:spcAft>
              </a:pPr>
              <a:r>
                <a:rPr lang="en-US" sz="1000" dirty="0" smtClean="0">
                  <a:solidFill>
                    <a:schemeClr val="tx1"/>
                  </a:solidFill>
                </a:rPr>
                <a:t>Standardized at another body</a:t>
              </a:r>
            </a:p>
            <a:p>
              <a:pPr marL="58738" indent="-58738">
                <a:spcAft>
                  <a:spcPts val="200"/>
                </a:spcAft>
              </a:pPr>
              <a:r>
                <a:rPr lang="en-US" sz="1000" dirty="0" smtClean="0">
                  <a:solidFill>
                    <a:schemeClr val="tx1"/>
                  </a:solidFill>
                </a:rPr>
                <a:t>Standardization candidate</a:t>
              </a:r>
            </a:p>
            <a:p>
              <a:pPr marL="58738" indent="-58738">
                <a:spcAft>
                  <a:spcPts val="200"/>
                </a:spcAft>
              </a:pPr>
              <a:r>
                <a:rPr lang="en-US" sz="1000" dirty="0" smtClean="0">
                  <a:solidFill>
                    <a:schemeClr val="tx1"/>
                  </a:solidFill>
                </a:rPr>
                <a:t>Independent standard group</a:t>
              </a:r>
            </a:p>
            <a:p>
              <a:pPr marL="58738" indent="-58738">
                <a:spcAft>
                  <a:spcPts val="200"/>
                </a:spcAft>
              </a:pPr>
              <a:r>
                <a:rPr lang="en-US" sz="1000" dirty="0" smtClean="0">
                  <a:solidFill>
                    <a:schemeClr val="tx1"/>
                  </a:solidFill>
                </a:rPr>
                <a:t>Public standard</a:t>
              </a:r>
            </a:p>
            <a:p>
              <a:pPr marL="58738" indent="-58738">
                <a:spcAft>
                  <a:spcPts val="200"/>
                </a:spcAft>
              </a:pPr>
              <a:r>
                <a:rPr lang="en-US" sz="1000" dirty="0" smtClean="0">
                  <a:solidFill>
                    <a:schemeClr val="tx1"/>
                  </a:solidFill>
                </a:rPr>
                <a:t>No standards body</a:t>
              </a:r>
            </a:p>
            <a:p>
              <a:pPr marL="58738" indent="-58738">
                <a:spcAft>
                  <a:spcPts val="200"/>
                </a:spcAft>
              </a:pPr>
              <a:r>
                <a:rPr lang="en-US" sz="1000" dirty="0" smtClean="0">
                  <a:solidFill>
                    <a:schemeClr val="tx1"/>
                  </a:solidFill>
                </a:rPr>
                <a:t>Known IP issues</a:t>
              </a:r>
            </a:p>
            <a:p>
              <a:endParaRPr lang="en-US" sz="1050" dirty="0" smtClean="0">
                <a:solidFill>
                  <a:schemeClr val="tx1"/>
                </a:solidFill>
              </a:endParaRPr>
            </a:p>
          </p:txBody>
        </p:sp>
      </p:grpSp>
      <p:grpSp>
        <p:nvGrpSpPr>
          <p:cNvPr id="83" name="Group 82"/>
          <p:cNvGrpSpPr/>
          <p:nvPr/>
        </p:nvGrpSpPr>
        <p:grpSpPr>
          <a:xfrm>
            <a:off x="754742" y="1035502"/>
            <a:ext cx="6273406" cy="5528827"/>
            <a:chOff x="58056" y="658131"/>
            <a:chExt cx="6273406" cy="5528827"/>
          </a:xfrm>
        </p:grpSpPr>
        <p:sp>
          <p:nvSpPr>
            <p:cNvPr id="101" name="Freeform 100"/>
            <p:cNvSpPr/>
            <p:nvPr/>
          </p:nvSpPr>
          <p:spPr>
            <a:xfrm>
              <a:off x="58056" y="962699"/>
              <a:ext cx="6273406" cy="5224259"/>
            </a:xfrm>
            <a:custGeom>
              <a:avLst/>
              <a:gdLst>
                <a:gd name="connsiteX0" fmla="*/ 0 w 6255658"/>
                <a:gd name="connsiteY0" fmla="*/ 0 h 4325489"/>
                <a:gd name="connsiteX1" fmla="*/ 6255658 w 6255658"/>
                <a:gd name="connsiteY1" fmla="*/ 0 h 4325489"/>
                <a:gd name="connsiteX2" fmla="*/ 6255658 w 6255658"/>
                <a:gd name="connsiteY2" fmla="*/ 4325489 h 4325489"/>
                <a:gd name="connsiteX3" fmla="*/ 0 w 6255658"/>
                <a:gd name="connsiteY3" fmla="*/ 4325489 h 4325489"/>
                <a:gd name="connsiteX4" fmla="*/ 0 w 6255658"/>
                <a:gd name="connsiteY4" fmla="*/ 0 h 4325489"/>
                <a:gd name="connsiteX0" fmla="*/ 0 w 6255658"/>
                <a:gd name="connsiteY0" fmla="*/ 0 h 4325490"/>
                <a:gd name="connsiteX1" fmla="*/ 6255658 w 6255658"/>
                <a:gd name="connsiteY1" fmla="*/ 0 h 4325490"/>
                <a:gd name="connsiteX2" fmla="*/ 6255658 w 6255658"/>
                <a:gd name="connsiteY2" fmla="*/ 4325489 h 4325490"/>
                <a:gd name="connsiteX3" fmla="*/ 2351315 w 6255658"/>
                <a:gd name="connsiteY3" fmla="*/ 4325490 h 4325490"/>
                <a:gd name="connsiteX4" fmla="*/ 0 w 6255658"/>
                <a:gd name="connsiteY4" fmla="*/ 4325489 h 4325490"/>
                <a:gd name="connsiteX5" fmla="*/ 0 w 6255658"/>
                <a:gd name="connsiteY5" fmla="*/ 0 h 4325490"/>
                <a:gd name="connsiteX0" fmla="*/ 0 w 6255658"/>
                <a:gd name="connsiteY0" fmla="*/ 0 h 4329823"/>
                <a:gd name="connsiteX1" fmla="*/ 6255658 w 6255658"/>
                <a:gd name="connsiteY1" fmla="*/ 0 h 4329823"/>
                <a:gd name="connsiteX2" fmla="*/ 6255658 w 6255658"/>
                <a:gd name="connsiteY2" fmla="*/ 4325489 h 4329823"/>
                <a:gd name="connsiteX3" fmla="*/ 2450989 w 6255658"/>
                <a:gd name="connsiteY3" fmla="*/ 4329823 h 4329823"/>
                <a:gd name="connsiteX4" fmla="*/ 0 w 6255658"/>
                <a:gd name="connsiteY4" fmla="*/ 4325489 h 4329823"/>
                <a:gd name="connsiteX5" fmla="*/ 0 w 6255658"/>
                <a:gd name="connsiteY5" fmla="*/ 0 h 4329823"/>
                <a:gd name="connsiteX0" fmla="*/ 0 w 6255658"/>
                <a:gd name="connsiteY0" fmla="*/ 0 h 4329823"/>
                <a:gd name="connsiteX1" fmla="*/ 6255658 w 6255658"/>
                <a:gd name="connsiteY1" fmla="*/ 0 h 4329823"/>
                <a:gd name="connsiteX2" fmla="*/ 6255658 w 6255658"/>
                <a:gd name="connsiteY2" fmla="*/ 4325489 h 4329823"/>
                <a:gd name="connsiteX3" fmla="*/ 2472657 w 6255658"/>
                <a:gd name="connsiteY3" fmla="*/ 4329823 h 4329823"/>
                <a:gd name="connsiteX4" fmla="*/ 0 w 6255658"/>
                <a:gd name="connsiteY4" fmla="*/ 4325489 h 4329823"/>
                <a:gd name="connsiteX5" fmla="*/ 0 w 6255658"/>
                <a:gd name="connsiteY5" fmla="*/ 0 h 4329823"/>
                <a:gd name="connsiteX0" fmla="*/ 0 w 6255658"/>
                <a:gd name="connsiteY0" fmla="*/ 0 h 4329823"/>
                <a:gd name="connsiteX1" fmla="*/ 6255658 w 6255658"/>
                <a:gd name="connsiteY1" fmla="*/ 0 h 4329823"/>
                <a:gd name="connsiteX2" fmla="*/ 6255658 w 6255658"/>
                <a:gd name="connsiteY2" fmla="*/ 4325489 h 4329823"/>
                <a:gd name="connsiteX3" fmla="*/ 2485658 w 6255658"/>
                <a:gd name="connsiteY3" fmla="*/ 4329823 h 4329823"/>
                <a:gd name="connsiteX4" fmla="*/ 0 w 6255658"/>
                <a:gd name="connsiteY4" fmla="*/ 4325489 h 4329823"/>
                <a:gd name="connsiteX5" fmla="*/ 0 w 6255658"/>
                <a:gd name="connsiteY5" fmla="*/ 0 h 4329823"/>
                <a:gd name="connsiteX0" fmla="*/ 0 w 6255658"/>
                <a:gd name="connsiteY0" fmla="*/ 0 h 4329823"/>
                <a:gd name="connsiteX1" fmla="*/ 6255658 w 6255658"/>
                <a:gd name="connsiteY1" fmla="*/ 0 h 4329823"/>
                <a:gd name="connsiteX2" fmla="*/ 6255658 w 6255658"/>
                <a:gd name="connsiteY2" fmla="*/ 4325489 h 4329823"/>
                <a:gd name="connsiteX3" fmla="*/ 3846562 w 6255658"/>
                <a:gd name="connsiteY3" fmla="*/ 4322050 h 4329823"/>
                <a:gd name="connsiteX4" fmla="*/ 2485658 w 6255658"/>
                <a:gd name="connsiteY4" fmla="*/ 4329823 h 4329823"/>
                <a:gd name="connsiteX5" fmla="*/ 0 w 6255658"/>
                <a:gd name="connsiteY5" fmla="*/ 4325489 h 4329823"/>
                <a:gd name="connsiteX6" fmla="*/ 0 w 6255658"/>
                <a:gd name="connsiteY6" fmla="*/ 0 h 4329823"/>
                <a:gd name="connsiteX0" fmla="*/ 0 w 6255658"/>
                <a:gd name="connsiteY0" fmla="*/ 0 h 4329823"/>
                <a:gd name="connsiteX1" fmla="*/ 6255658 w 6255658"/>
                <a:gd name="connsiteY1" fmla="*/ 0 h 4329823"/>
                <a:gd name="connsiteX2" fmla="*/ 6255658 w 6255658"/>
                <a:gd name="connsiteY2" fmla="*/ 4325489 h 4329823"/>
                <a:gd name="connsiteX3" fmla="*/ 2485796 w 6255658"/>
                <a:gd name="connsiteY3" fmla="*/ 2649261 h 4329823"/>
                <a:gd name="connsiteX4" fmla="*/ 2485658 w 6255658"/>
                <a:gd name="connsiteY4" fmla="*/ 4329823 h 4329823"/>
                <a:gd name="connsiteX5" fmla="*/ 0 w 6255658"/>
                <a:gd name="connsiteY5" fmla="*/ 4325489 h 4329823"/>
                <a:gd name="connsiteX6" fmla="*/ 0 w 6255658"/>
                <a:gd name="connsiteY6" fmla="*/ 0 h 4329823"/>
                <a:gd name="connsiteX0" fmla="*/ 0 w 6255658"/>
                <a:gd name="connsiteY0" fmla="*/ 0 h 4329823"/>
                <a:gd name="connsiteX1" fmla="*/ 6255658 w 6255658"/>
                <a:gd name="connsiteY1" fmla="*/ 0 h 4329823"/>
                <a:gd name="connsiteX2" fmla="*/ 6255658 w 6255658"/>
                <a:gd name="connsiteY2" fmla="*/ 4325489 h 4329823"/>
                <a:gd name="connsiteX3" fmla="*/ 4154251 w 6255658"/>
                <a:gd name="connsiteY3" fmla="*/ 3398983 h 4329823"/>
                <a:gd name="connsiteX4" fmla="*/ 2485796 w 6255658"/>
                <a:gd name="connsiteY4" fmla="*/ 2649261 h 4329823"/>
                <a:gd name="connsiteX5" fmla="*/ 2485658 w 6255658"/>
                <a:gd name="connsiteY5" fmla="*/ 4329823 h 4329823"/>
                <a:gd name="connsiteX6" fmla="*/ 0 w 6255658"/>
                <a:gd name="connsiteY6" fmla="*/ 4325489 h 4329823"/>
                <a:gd name="connsiteX7" fmla="*/ 0 w 6255658"/>
                <a:gd name="connsiteY7" fmla="*/ 0 h 4329823"/>
                <a:gd name="connsiteX0" fmla="*/ 0 w 6255658"/>
                <a:gd name="connsiteY0" fmla="*/ 0 h 4329823"/>
                <a:gd name="connsiteX1" fmla="*/ 6255658 w 6255658"/>
                <a:gd name="connsiteY1" fmla="*/ 0 h 4329823"/>
                <a:gd name="connsiteX2" fmla="*/ 6255658 w 6255658"/>
                <a:gd name="connsiteY2" fmla="*/ 4325489 h 4329823"/>
                <a:gd name="connsiteX3" fmla="*/ 4981978 w 6255658"/>
                <a:gd name="connsiteY3" fmla="*/ 2653595 h 4329823"/>
                <a:gd name="connsiteX4" fmla="*/ 2485796 w 6255658"/>
                <a:gd name="connsiteY4" fmla="*/ 2649261 h 4329823"/>
                <a:gd name="connsiteX5" fmla="*/ 2485658 w 6255658"/>
                <a:gd name="connsiteY5" fmla="*/ 4329823 h 4329823"/>
                <a:gd name="connsiteX6" fmla="*/ 0 w 6255658"/>
                <a:gd name="connsiteY6" fmla="*/ 4325489 h 4329823"/>
                <a:gd name="connsiteX7" fmla="*/ 0 w 6255658"/>
                <a:gd name="connsiteY7" fmla="*/ 0 h 4329823"/>
                <a:gd name="connsiteX0" fmla="*/ 0 w 6255658"/>
                <a:gd name="connsiteY0" fmla="*/ 0 h 4329823"/>
                <a:gd name="connsiteX1" fmla="*/ 6255658 w 6255658"/>
                <a:gd name="connsiteY1" fmla="*/ 0 h 4329823"/>
                <a:gd name="connsiteX2" fmla="*/ 4990232 w 6255658"/>
                <a:gd name="connsiteY2" fmla="*/ 2228002 h 4329823"/>
                <a:gd name="connsiteX3" fmla="*/ 4981978 w 6255658"/>
                <a:gd name="connsiteY3" fmla="*/ 2653595 h 4329823"/>
                <a:gd name="connsiteX4" fmla="*/ 2485796 w 6255658"/>
                <a:gd name="connsiteY4" fmla="*/ 2649261 h 4329823"/>
                <a:gd name="connsiteX5" fmla="*/ 2485658 w 6255658"/>
                <a:gd name="connsiteY5" fmla="*/ 4329823 h 4329823"/>
                <a:gd name="connsiteX6" fmla="*/ 0 w 6255658"/>
                <a:gd name="connsiteY6" fmla="*/ 4325489 h 4329823"/>
                <a:gd name="connsiteX7" fmla="*/ 0 w 6255658"/>
                <a:gd name="connsiteY7" fmla="*/ 0 h 4329823"/>
                <a:gd name="connsiteX0" fmla="*/ 0 w 6255658"/>
                <a:gd name="connsiteY0" fmla="*/ 0 h 4329823"/>
                <a:gd name="connsiteX1" fmla="*/ 6255658 w 6255658"/>
                <a:gd name="connsiteY1" fmla="*/ 0 h 4329823"/>
                <a:gd name="connsiteX2" fmla="*/ 5454346 w 6255658"/>
                <a:gd name="connsiteY2" fmla="*/ 1405504 h 4329823"/>
                <a:gd name="connsiteX3" fmla="*/ 4990232 w 6255658"/>
                <a:gd name="connsiteY3" fmla="*/ 2228002 h 4329823"/>
                <a:gd name="connsiteX4" fmla="*/ 4981978 w 6255658"/>
                <a:gd name="connsiteY4" fmla="*/ 2653595 h 4329823"/>
                <a:gd name="connsiteX5" fmla="*/ 2485796 w 6255658"/>
                <a:gd name="connsiteY5" fmla="*/ 2649261 h 4329823"/>
                <a:gd name="connsiteX6" fmla="*/ 2485658 w 6255658"/>
                <a:gd name="connsiteY6" fmla="*/ 4329823 h 4329823"/>
                <a:gd name="connsiteX7" fmla="*/ 0 w 6255658"/>
                <a:gd name="connsiteY7" fmla="*/ 4325489 h 4329823"/>
                <a:gd name="connsiteX8" fmla="*/ 0 w 6255658"/>
                <a:gd name="connsiteY8" fmla="*/ 0 h 4329823"/>
                <a:gd name="connsiteX0" fmla="*/ 0 w 6273406"/>
                <a:gd name="connsiteY0" fmla="*/ 0 h 4329823"/>
                <a:gd name="connsiteX1" fmla="*/ 6255658 w 6273406"/>
                <a:gd name="connsiteY1" fmla="*/ 0 h 4329823"/>
                <a:gd name="connsiteX2" fmla="*/ 6273406 w 6273406"/>
                <a:gd name="connsiteY2" fmla="*/ 2220230 h 4329823"/>
                <a:gd name="connsiteX3" fmla="*/ 4990232 w 6273406"/>
                <a:gd name="connsiteY3" fmla="*/ 2228002 h 4329823"/>
                <a:gd name="connsiteX4" fmla="*/ 4981978 w 6273406"/>
                <a:gd name="connsiteY4" fmla="*/ 2653595 h 4329823"/>
                <a:gd name="connsiteX5" fmla="*/ 2485796 w 6273406"/>
                <a:gd name="connsiteY5" fmla="*/ 2649261 h 4329823"/>
                <a:gd name="connsiteX6" fmla="*/ 2485658 w 6273406"/>
                <a:gd name="connsiteY6" fmla="*/ 4329823 h 4329823"/>
                <a:gd name="connsiteX7" fmla="*/ 0 w 6273406"/>
                <a:gd name="connsiteY7" fmla="*/ 4325489 h 4329823"/>
                <a:gd name="connsiteX8" fmla="*/ 0 w 6273406"/>
                <a:gd name="connsiteY8" fmla="*/ 0 h 4329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73406" h="4329823">
                  <a:moveTo>
                    <a:pt x="0" y="0"/>
                  </a:moveTo>
                  <a:lnTo>
                    <a:pt x="6255658" y="0"/>
                  </a:lnTo>
                  <a:lnTo>
                    <a:pt x="6273406" y="2220230"/>
                  </a:lnTo>
                  <a:lnTo>
                    <a:pt x="4990232" y="2228002"/>
                  </a:lnTo>
                  <a:lnTo>
                    <a:pt x="4981978" y="2653595"/>
                  </a:lnTo>
                  <a:lnTo>
                    <a:pt x="2485796" y="2649261"/>
                  </a:lnTo>
                  <a:lnTo>
                    <a:pt x="2485658" y="4329823"/>
                  </a:lnTo>
                  <a:lnTo>
                    <a:pt x="0" y="43254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 w="19050">
              <a:solidFill>
                <a:schemeClr val="accent3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tIns="9144" rtlCol="0" anchor="t"/>
            <a:lstStyle/>
            <a:p>
              <a:endParaRPr lang="en-US" sz="10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161" name="Rectangle 160"/>
            <p:cNvSpPr/>
            <p:nvPr/>
          </p:nvSpPr>
          <p:spPr>
            <a:xfrm>
              <a:off x="5136102" y="1432502"/>
              <a:ext cx="931653" cy="129396"/>
            </a:xfrm>
            <a:prstGeom prst="rect">
              <a:avLst/>
            </a:prstGeom>
            <a:solidFill>
              <a:srgbClr val="FFFF66">
                <a:alpha val="69804"/>
              </a:srgb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5" name="Rectangle 154"/>
            <p:cNvSpPr/>
            <p:nvPr/>
          </p:nvSpPr>
          <p:spPr>
            <a:xfrm>
              <a:off x="3894491" y="1597925"/>
              <a:ext cx="931653" cy="129396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7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6" name="Rectangle 155"/>
            <p:cNvSpPr/>
            <p:nvPr/>
          </p:nvSpPr>
          <p:spPr>
            <a:xfrm>
              <a:off x="3894491" y="1743597"/>
              <a:ext cx="931653" cy="129396"/>
            </a:xfrm>
            <a:prstGeom prst="rect">
              <a:avLst/>
            </a:prstGeom>
            <a:solidFill>
              <a:srgbClr val="FFFF66">
                <a:alpha val="69804"/>
              </a:srgb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7" name="Rectangle 156"/>
            <p:cNvSpPr/>
            <p:nvPr/>
          </p:nvSpPr>
          <p:spPr>
            <a:xfrm>
              <a:off x="3898971" y="1883660"/>
              <a:ext cx="931653" cy="129396"/>
            </a:xfrm>
            <a:prstGeom prst="rect">
              <a:avLst/>
            </a:prstGeom>
            <a:solidFill>
              <a:srgbClr val="CC66FF">
                <a:alpha val="69804"/>
              </a:srgb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8" name="Rectangle 157"/>
            <p:cNvSpPr/>
            <p:nvPr/>
          </p:nvSpPr>
          <p:spPr>
            <a:xfrm>
              <a:off x="3896729" y="2428416"/>
              <a:ext cx="931653" cy="129396"/>
            </a:xfrm>
            <a:prstGeom prst="rect">
              <a:avLst/>
            </a:prstGeom>
            <a:solidFill>
              <a:srgbClr val="33CC33">
                <a:alpha val="69804"/>
              </a:srgb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9" name="Rectangle 158"/>
            <p:cNvSpPr/>
            <p:nvPr/>
          </p:nvSpPr>
          <p:spPr>
            <a:xfrm>
              <a:off x="3894487" y="2849756"/>
              <a:ext cx="931653" cy="129396"/>
            </a:xfrm>
            <a:prstGeom prst="rect">
              <a:avLst/>
            </a:prstGeom>
            <a:solidFill>
              <a:srgbClr val="FFFF66">
                <a:alpha val="69804"/>
              </a:srgb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0" name="Rectangle 159"/>
            <p:cNvSpPr/>
            <p:nvPr/>
          </p:nvSpPr>
          <p:spPr>
            <a:xfrm>
              <a:off x="3892245" y="2998133"/>
              <a:ext cx="931653" cy="276962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7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0" name="Rectangle 149"/>
            <p:cNvSpPr/>
            <p:nvPr/>
          </p:nvSpPr>
          <p:spPr>
            <a:xfrm>
              <a:off x="1409026" y="1428029"/>
              <a:ext cx="931653" cy="129396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7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1" name="Rectangle 150"/>
            <p:cNvSpPr/>
            <p:nvPr/>
          </p:nvSpPr>
          <p:spPr>
            <a:xfrm>
              <a:off x="1409026" y="2400696"/>
              <a:ext cx="931653" cy="129396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7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2" name="Rectangle 151"/>
            <p:cNvSpPr/>
            <p:nvPr/>
          </p:nvSpPr>
          <p:spPr>
            <a:xfrm>
              <a:off x="1409026" y="2546368"/>
              <a:ext cx="931653" cy="129396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7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3" name="Rectangle 152"/>
            <p:cNvSpPr/>
            <p:nvPr/>
          </p:nvSpPr>
          <p:spPr>
            <a:xfrm>
              <a:off x="1406782" y="2969408"/>
              <a:ext cx="931653" cy="129396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7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4" name="Rectangle 153"/>
            <p:cNvSpPr/>
            <p:nvPr/>
          </p:nvSpPr>
          <p:spPr>
            <a:xfrm>
              <a:off x="1406782" y="3122550"/>
              <a:ext cx="931653" cy="129396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7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111265" y="1032486"/>
              <a:ext cx="1132114" cy="5079109"/>
            </a:xfrm>
            <a:prstGeom prst="rect">
              <a:avLst/>
            </a:prstGeom>
            <a:noFill/>
            <a:ln w="19050">
              <a:solidFill>
                <a:schemeClr val="accent3">
                  <a:lumMod val="7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tIns="9144" rtlCol="0" anchor="t"/>
            <a:lstStyle/>
            <a:p>
              <a:r>
                <a:rPr lang="en-US" sz="1000" dirty="0" smtClean="0">
                  <a:solidFill>
                    <a:schemeClr val="tx1"/>
                  </a:solidFill>
                </a:rPr>
                <a:t>Sharing</a:t>
              </a:r>
              <a:r>
                <a:rPr lang="en-US" sz="1000" dirty="0" smtClean="0">
                  <a:solidFill>
                    <a:srgbClr val="FF0000"/>
                  </a:solidFill>
                </a:rPr>
                <a:t> / Collaboration</a:t>
              </a:r>
              <a:endParaRPr lang="en-US" sz="1000" dirty="0">
                <a:solidFill>
                  <a:srgbClr val="FF0000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84169" y="2535485"/>
              <a:ext cx="980237" cy="230832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txBody>
            <a:bodyPr wrap="square" lIns="27432" rIns="18288" rtlCol="0">
              <a:spAutoFit/>
            </a:bodyPr>
            <a:lstStyle/>
            <a:p>
              <a:r>
                <a:rPr lang="en-US" sz="900" dirty="0" smtClean="0"/>
                <a:t>Images</a:t>
              </a:r>
            </a:p>
          </p:txBody>
        </p:sp>
        <p:grpSp>
          <p:nvGrpSpPr>
            <p:cNvPr id="2" name="Group 78"/>
            <p:cNvGrpSpPr/>
            <p:nvPr/>
          </p:nvGrpSpPr>
          <p:grpSpPr>
            <a:xfrm>
              <a:off x="184169" y="2117922"/>
              <a:ext cx="980237" cy="369332"/>
              <a:chOff x="184169" y="1517847"/>
              <a:chExt cx="980237" cy="369332"/>
            </a:xfrm>
          </p:grpSpPr>
          <p:sp>
            <p:nvSpPr>
              <p:cNvPr id="162" name="Rectangle 161"/>
              <p:cNvSpPr/>
              <p:nvPr/>
            </p:nvSpPr>
            <p:spPr>
              <a:xfrm>
                <a:off x="205516" y="1708191"/>
                <a:ext cx="931653" cy="125864"/>
              </a:xfrm>
              <a:prstGeom prst="rect">
                <a:avLst/>
              </a:prstGeom>
              <a:solidFill>
                <a:srgbClr val="FFFF66">
                  <a:alpha val="69804"/>
                </a:srgbClr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184169" y="1517847"/>
                <a:ext cx="980237" cy="36933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</a:ln>
            </p:spPr>
            <p:txBody>
              <a:bodyPr wrap="square" lIns="27432" rIns="18288" rtlCol="0">
                <a:spAutoFit/>
              </a:bodyPr>
              <a:lstStyle/>
              <a:p>
                <a:r>
                  <a:rPr lang="en-US" sz="900" dirty="0" smtClean="0"/>
                  <a:t>Links</a:t>
                </a:r>
              </a:p>
              <a:p>
                <a:pPr marL="58738" indent="-58738">
                  <a:buFont typeface="Arial" pitchFamily="34" charset="0"/>
                  <a:buChar char="•"/>
                </a:pPr>
                <a:r>
                  <a:rPr lang="en-US" sz="900" i="1" dirty="0" smtClean="0"/>
                  <a:t>OExchange</a:t>
                </a:r>
                <a:endParaRPr lang="en-US" sz="900" i="1" dirty="0"/>
              </a:p>
            </p:txBody>
          </p:sp>
        </p:grpSp>
        <p:sp>
          <p:nvSpPr>
            <p:cNvPr id="25" name="TextBox 24"/>
            <p:cNvSpPr txBox="1"/>
            <p:nvPr/>
          </p:nvSpPr>
          <p:spPr>
            <a:xfrm>
              <a:off x="184169" y="2814548"/>
              <a:ext cx="980237" cy="230832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txBody>
            <a:bodyPr wrap="square" lIns="27432" rIns="18288" rtlCol="0">
              <a:spAutoFit/>
            </a:bodyPr>
            <a:lstStyle/>
            <a:p>
              <a:r>
                <a:rPr lang="en-US" sz="900" dirty="0" smtClean="0"/>
                <a:t>Video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84169" y="3093611"/>
              <a:ext cx="980237" cy="230832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txBody>
            <a:bodyPr wrap="square" lIns="27432" rIns="18288" rtlCol="0">
              <a:spAutoFit/>
            </a:bodyPr>
            <a:lstStyle/>
            <a:p>
              <a:r>
                <a:rPr lang="en-US" sz="900" dirty="0" smtClean="0"/>
                <a:t>Audio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84169" y="1424331"/>
              <a:ext cx="980237" cy="230832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txBody>
            <a:bodyPr wrap="square" lIns="27432" rIns="18288" rtlCol="0">
              <a:spAutoFit/>
            </a:bodyPr>
            <a:lstStyle/>
            <a:p>
              <a:r>
                <a:rPr lang="en-US" sz="900" dirty="0" smtClean="0"/>
                <a:t>Text</a:t>
              </a:r>
              <a:r>
                <a:rPr lang="en-US" sz="900" dirty="0" smtClean="0">
                  <a:solidFill>
                    <a:srgbClr val="FF0000"/>
                  </a:solidFill>
                </a:rPr>
                <a:t> </a:t>
              </a:r>
              <a:endParaRPr lang="en-US" sz="900" dirty="0" smtClean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84169" y="3372674"/>
              <a:ext cx="980237" cy="230832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txBody>
            <a:bodyPr wrap="square" lIns="27432" rIns="18288" rtlCol="0">
              <a:spAutoFit/>
            </a:bodyPr>
            <a:lstStyle/>
            <a:p>
              <a:r>
                <a:rPr lang="en-US" sz="900" dirty="0" smtClean="0"/>
                <a:t>Tasks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84169" y="3651737"/>
              <a:ext cx="980237" cy="230832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txBody>
            <a:bodyPr wrap="square" lIns="27432" rIns="18288" rtlCol="0">
              <a:spAutoFit/>
            </a:bodyPr>
            <a:lstStyle/>
            <a:p>
              <a:r>
                <a:rPr lang="en-US" sz="900" dirty="0" smtClean="0"/>
                <a:t>Events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84169" y="3930800"/>
              <a:ext cx="980237" cy="507831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txBody>
            <a:bodyPr wrap="square" lIns="27432" rIns="18288" rtlCol="0">
              <a:spAutoFit/>
            </a:bodyPr>
            <a:lstStyle/>
            <a:p>
              <a:r>
                <a:rPr lang="en-US" sz="900" dirty="0" smtClean="0"/>
                <a:t>Workflow</a:t>
              </a:r>
            </a:p>
            <a:p>
              <a:pPr marL="60325" indent="-52388">
                <a:buFont typeface="Arial" pitchFamily="34" charset="0"/>
                <a:buChar char="•"/>
              </a:pPr>
              <a:r>
                <a:rPr lang="en-US" sz="900" dirty="0" smtClean="0"/>
                <a:t>Routing</a:t>
              </a:r>
            </a:p>
            <a:p>
              <a:pPr marL="60325" indent="-52388">
                <a:buFont typeface="Arial" pitchFamily="34" charset="0"/>
                <a:buChar char="•"/>
              </a:pPr>
              <a:r>
                <a:rPr lang="en-US" sz="900" dirty="0" smtClean="0"/>
                <a:t>Signatures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84169" y="4486862"/>
              <a:ext cx="980237" cy="230832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txBody>
            <a:bodyPr wrap="square" lIns="27432" rIns="18288" rtlCol="0">
              <a:spAutoFit/>
            </a:bodyPr>
            <a:lstStyle/>
            <a:p>
              <a:r>
                <a:rPr lang="en-US" sz="900" dirty="0" smtClean="0"/>
                <a:t>Location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84169" y="4765925"/>
              <a:ext cx="980237" cy="230832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txBody>
            <a:bodyPr wrap="square" lIns="27432" rIns="18288" rtlCol="0">
              <a:spAutoFit/>
            </a:bodyPr>
            <a:lstStyle/>
            <a:p>
              <a:r>
                <a:rPr lang="en-US" sz="900" dirty="0" smtClean="0"/>
                <a:t>Bookmarks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184169" y="5039082"/>
              <a:ext cx="980237" cy="507831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txBody>
            <a:bodyPr wrap="square" lIns="27432" rIns="18288" rtlCol="0">
              <a:spAutoFit/>
            </a:bodyPr>
            <a:lstStyle/>
            <a:p>
              <a:r>
                <a:rPr lang="en-US" sz="900" dirty="0" smtClean="0"/>
                <a:t>Status</a:t>
              </a:r>
            </a:p>
            <a:p>
              <a:pPr marL="60325" indent="-52388">
                <a:buFont typeface="Arial" pitchFamily="34" charset="0"/>
                <a:buChar char="•"/>
              </a:pPr>
              <a:r>
                <a:rPr lang="en-US" sz="900" dirty="0" smtClean="0"/>
                <a:t>Presence</a:t>
              </a:r>
            </a:p>
            <a:p>
              <a:pPr marL="60325" indent="-52388">
                <a:buFont typeface="Arial" pitchFamily="34" charset="0"/>
                <a:buChar char="•"/>
              </a:pPr>
              <a:r>
                <a:rPr lang="en-US" sz="900" dirty="0" smtClean="0"/>
                <a:t>Microblog</a:t>
              </a: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5058991" y="1047477"/>
              <a:ext cx="1132114" cy="2067638"/>
            </a:xfrm>
            <a:prstGeom prst="rect">
              <a:avLst/>
            </a:prstGeom>
            <a:noFill/>
            <a:ln w="19050">
              <a:solidFill>
                <a:schemeClr val="accent3">
                  <a:lumMod val="7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tIns="9144" rtlCol="0" anchor="t"/>
            <a:lstStyle/>
            <a:p>
              <a:r>
                <a:rPr lang="en-US" sz="1000" dirty="0" smtClean="0">
                  <a:solidFill>
                    <a:schemeClr val="tx1"/>
                  </a:solidFill>
                </a:rPr>
                <a:t>Reactions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5115680" y="1747851"/>
              <a:ext cx="980237" cy="230832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txBody>
            <a:bodyPr wrap="square" lIns="27432" rIns="18288" rtlCol="0">
              <a:spAutoFit/>
            </a:bodyPr>
            <a:lstStyle/>
            <a:p>
              <a:r>
                <a:rPr lang="en-US" sz="900" dirty="0" smtClean="0"/>
                <a:t>Re-share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5115680" y="1249209"/>
              <a:ext cx="980237" cy="369332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txBody>
            <a:bodyPr wrap="square" lIns="27432" rIns="18288" rtlCol="0">
              <a:spAutoFit/>
            </a:bodyPr>
            <a:lstStyle/>
            <a:p>
              <a:r>
                <a:rPr lang="en-US" sz="900" dirty="0" smtClean="0"/>
                <a:t>Comments</a:t>
              </a:r>
            </a:p>
            <a:p>
              <a:pPr marL="58738" indent="-58738">
                <a:buFont typeface="Arial" pitchFamily="34" charset="0"/>
                <a:buChar char="•"/>
              </a:pPr>
              <a:r>
                <a:rPr lang="en-US" sz="900" i="1" dirty="0" smtClean="0"/>
                <a:t>Salmon</a:t>
              </a:r>
              <a:endParaRPr lang="en-US" sz="900" i="1" dirty="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5115680" y="2083327"/>
              <a:ext cx="980237" cy="230832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txBody>
            <a:bodyPr wrap="square" lIns="27432" rIns="18288" rtlCol="0">
              <a:spAutoFit/>
            </a:bodyPr>
            <a:lstStyle/>
            <a:p>
              <a:r>
                <a:rPr lang="en-US" sz="900" dirty="0" smtClean="0"/>
                <a:t>Like / rating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5115680" y="2418803"/>
              <a:ext cx="980237" cy="230832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txBody>
            <a:bodyPr wrap="square" lIns="27432" rIns="18288" rtlCol="0">
              <a:spAutoFit/>
            </a:bodyPr>
            <a:lstStyle/>
            <a:p>
              <a:r>
                <a:rPr lang="en-US" sz="900" dirty="0" smtClean="0"/>
                <a:t>Recommendations</a:t>
              </a: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1324981" y="1032486"/>
              <a:ext cx="1132114" cy="5079109"/>
            </a:xfrm>
            <a:prstGeom prst="rect">
              <a:avLst/>
            </a:prstGeom>
            <a:noFill/>
            <a:ln w="19050">
              <a:solidFill>
                <a:schemeClr val="accent3">
                  <a:lumMod val="7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tIns="9144" rtlCol="0" anchor="t"/>
            <a:lstStyle/>
            <a:p>
              <a:r>
                <a:rPr lang="en-US" sz="1000" dirty="0" smtClean="0">
                  <a:solidFill>
                    <a:schemeClr val="tx1"/>
                  </a:solidFill>
                </a:rPr>
                <a:t>Messaging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383556" y="1665369"/>
              <a:ext cx="980237" cy="1061829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txBody>
            <a:bodyPr wrap="square" lIns="27432" rIns="18288" rtlCol="0">
              <a:spAutoFit/>
            </a:bodyPr>
            <a:lstStyle/>
            <a:p>
              <a:r>
                <a:rPr lang="en-US" sz="900" dirty="0" smtClean="0"/>
                <a:t>Text chat</a:t>
              </a:r>
              <a:r>
                <a:rPr lang="en-US" sz="900" i="1" dirty="0" smtClean="0"/>
                <a:t> (includes 1:1 and 1:multiple; also "Live Chat" such as with Helpline person)</a:t>
              </a:r>
            </a:p>
            <a:p>
              <a:pPr marL="63500" indent="-55563">
                <a:buFont typeface="Arial" pitchFamily="34" charset="0"/>
                <a:buChar char="•"/>
              </a:pPr>
              <a:r>
                <a:rPr lang="en-US" sz="900" i="1" dirty="0" smtClean="0"/>
                <a:t>XMPP</a:t>
              </a:r>
            </a:p>
            <a:p>
              <a:pPr marL="63500" indent="-55563">
                <a:buFont typeface="Arial" pitchFamily="34" charset="0"/>
                <a:buChar char="•"/>
              </a:pPr>
              <a:r>
                <a:rPr lang="en-US" sz="900" i="1" dirty="0" smtClean="0"/>
                <a:t>IRC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383556" y="1237268"/>
              <a:ext cx="980237" cy="369332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txBody>
            <a:bodyPr wrap="square" lIns="27432" rIns="18288" rtlCol="0">
              <a:spAutoFit/>
            </a:bodyPr>
            <a:lstStyle/>
            <a:p>
              <a:r>
                <a:rPr lang="en-US" sz="900" dirty="0" smtClean="0"/>
                <a:t>E-mail  like</a:t>
              </a:r>
            </a:p>
            <a:p>
              <a:pPr marL="58738" indent="-58738">
                <a:buFont typeface="Arial" pitchFamily="34" charset="0"/>
                <a:buChar char="•"/>
              </a:pPr>
              <a:r>
                <a:rPr lang="en-US" sz="900" i="1" dirty="0" smtClean="0"/>
                <a:t>SMTP</a:t>
              </a:r>
              <a:endParaRPr lang="en-US" sz="900" i="1" dirty="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1383556" y="2785967"/>
              <a:ext cx="980237" cy="507831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txBody>
            <a:bodyPr wrap="square" lIns="27432" rIns="18288" rtlCol="0">
              <a:spAutoFit/>
            </a:bodyPr>
            <a:lstStyle/>
            <a:p>
              <a:r>
                <a:rPr lang="en-US" sz="900" dirty="0" smtClean="0"/>
                <a:t>Voice chat</a:t>
              </a:r>
            </a:p>
            <a:p>
              <a:pPr marL="57150" indent="-57150">
                <a:buFont typeface="Arial" pitchFamily="34" charset="0"/>
                <a:buChar char="•"/>
              </a:pPr>
              <a:r>
                <a:rPr lang="en-US" sz="900" i="1" dirty="0" smtClean="0"/>
                <a:t>Jingle</a:t>
              </a:r>
            </a:p>
            <a:p>
              <a:pPr marL="57150" indent="-57150">
                <a:buFont typeface="Arial" pitchFamily="34" charset="0"/>
                <a:buChar char="•"/>
              </a:pPr>
              <a:r>
                <a:rPr lang="en-US" sz="900" i="1" dirty="0" smtClean="0"/>
                <a:t>STP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1383556" y="3352567"/>
              <a:ext cx="980237" cy="230832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txBody>
            <a:bodyPr wrap="square" lIns="27432" rIns="18288" rtlCol="0">
              <a:spAutoFit/>
            </a:bodyPr>
            <a:lstStyle/>
            <a:p>
              <a:r>
                <a:rPr lang="en-US" sz="900" dirty="0" smtClean="0"/>
                <a:t>Video chat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1383556" y="3642168"/>
              <a:ext cx="980237" cy="646331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txBody>
            <a:bodyPr wrap="square" lIns="27432" rIns="18288" rtlCol="0">
              <a:spAutoFit/>
            </a:bodyPr>
            <a:lstStyle/>
            <a:p>
              <a:r>
                <a:rPr lang="en-US" sz="900" dirty="0" smtClean="0"/>
                <a:t>Forward / reply (might be part of others or part of 'Sharing")</a:t>
              </a: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1383556" y="4347269"/>
              <a:ext cx="980237" cy="784830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txBody>
            <a:bodyPr wrap="square" lIns="27432" rIns="18288" rtlCol="0">
              <a:spAutoFit/>
            </a:bodyPr>
            <a:lstStyle/>
            <a:p>
              <a:r>
                <a:rPr lang="en-US" sz="900" dirty="0" smtClean="0"/>
                <a:t>Threaded discussions (e.g., bulletin board; includes "Idea Generation / Jam")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3872896" y="3360694"/>
              <a:ext cx="980237" cy="369332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txBody>
            <a:bodyPr wrap="square" lIns="27432" rIns="18288" rtlCol="0">
              <a:spAutoFit/>
            </a:bodyPr>
            <a:lstStyle/>
            <a:p>
              <a:r>
                <a:rPr lang="en-US" sz="900" dirty="0" smtClean="0"/>
                <a:t>Alerts / Notifications</a:t>
              </a: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3814321" y="1047476"/>
              <a:ext cx="1132114" cy="3019465"/>
            </a:xfrm>
            <a:prstGeom prst="rect">
              <a:avLst/>
            </a:prstGeom>
            <a:noFill/>
            <a:ln w="19050">
              <a:solidFill>
                <a:schemeClr val="accent3">
                  <a:lumMod val="7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tIns="9144" rtlCol="0" anchor="t"/>
            <a:lstStyle/>
            <a:p>
              <a:r>
                <a:rPr lang="en-US" sz="1000" dirty="0" smtClean="0">
                  <a:solidFill>
                    <a:schemeClr val="tx1"/>
                  </a:solidFill>
                </a:rPr>
                <a:t>Collaboration</a:t>
              </a:r>
              <a:r>
                <a:rPr lang="en-US" sz="1000" dirty="0" smtClean="0">
                  <a:solidFill>
                    <a:srgbClr val="FF0000"/>
                  </a:solidFill>
                </a:rPr>
                <a:t> / Newsfeed</a:t>
              </a:r>
            </a:p>
            <a:p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3872896" y="2233230"/>
              <a:ext cx="980237" cy="369332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txBody>
            <a:bodyPr wrap="square" lIns="27432" rIns="18288" rtlCol="0">
              <a:spAutoFit/>
            </a:bodyPr>
            <a:lstStyle/>
            <a:p>
              <a:r>
                <a:rPr lang="en-US" sz="900" dirty="0" smtClean="0"/>
                <a:t>Subscription</a:t>
              </a:r>
            </a:p>
            <a:p>
              <a:pPr marL="57150" indent="-57150">
                <a:buFont typeface="Arial" pitchFamily="34" charset="0"/>
                <a:buChar char="•"/>
              </a:pPr>
              <a:r>
                <a:rPr lang="en-US" sz="900" i="1" dirty="0" smtClean="0"/>
                <a:t>OStatus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3872896" y="2658463"/>
              <a:ext cx="980237" cy="646331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txBody>
            <a:bodyPr wrap="square" lIns="27432" rIns="18288" rtlCol="0">
              <a:spAutoFit/>
            </a:bodyPr>
            <a:lstStyle/>
            <a:p>
              <a:r>
                <a:rPr lang="en-US" sz="900" dirty="0" smtClean="0"/>
                <a:t>Embedding</a:t>
              </a:r>
            </a:p>
            <a:p>
              <a:pPr marL="57150" indent="-57150">
                <a:buFont typeface="Arial" pitchFamily="34" charset="0"/>
                <a:buChar char="•"/>
              </a:pPr>
              <a:r>
                <a:rPr lang="en-US" sz="900" i="1" dirty="0" smtClean="0"/>
                <a:t>oEmbed</a:t>
              </a:r>
            </a:p>
            <a:p>
              <a:pPr marL="57150" indent="-57150">
                <a:buFont typeface="Arial" pitchFamily="34" charset="0"/>
                <a:buChar char="•"/>
              </a:pPr>
              <a:r>
                <a:rPr lang="en-US" sz="900" i="1" dirty="0" smtClean="0"/>
                <a:t>Embedded Experience</a:t>
              </a:r>
            </a:p>
          </p:txBody>
        </p:sp>
        <p:sp>
          <p:nvSpPr>
            <p:cNvPr id="120" name="TextBox 119"/>
            <p:cNvSpPr txBox="1"/>
            <p:nvPr/>
          </p:nvSpPr>
          <p:spPr>
            <a:xfrm>
              <a:off x="339814" y="658131"/>
              <a:ext cx="1453438" cy="261610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 w="9525">
              <a:solidFill>
                <a:schemeClr val="tx1"/>
              </a:solidFill>
            </a:ln>
          </p:spPr>
          <p:txBody>
            <a:bodyPr wrap="square" lIns="27432" rIns="18288" rtlCol="0">
              <a:spAutoFit/>
            </a:bodyPr>
            <a:lstStyle/>
            <a:p>
              <a:r>
                <a:rPr lang="en-US" sz="1100" b="1" dirty="0" smtClean="0">
                  <a:solidFill>
                    <a:schemeClr val="bg1"/>
                  </a:solidFill>
                </a:rPr>
                <a:t>Human interactions</a:t>
              </a:r>
              <a:endParaRPr lang="en-US" sz="1100" b="1" i="1" dirty="0">
                <a:solidFill>
                  <a:schemeClr val="bg1"/>
                </a:solidFill>
              </a:endParaRPr>
            </a:p>
          </p:txBody>
        </p:sp>
        <p:sp>
          <p:nvSpPr>
            <p:cNvPr id="132" name="TextBox 131"/>
            <p:cNvSpPr txBox="1"/>
            <p:nvPr/>
          </p:nvSpPr>
          <p:spPr>
            <a:xfrm>
              <a:off x="2619829" y="2652644"/>
              <a:ext cx="980237" cy="230832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txBody>
            <a:bodyPr wrap="square" lIns="27432" rIns="18288" rtlCol="0">
              <a:spAutoFit/>
            </a:bodyPr>
            <a:lstStyle/>
            <a:p>
              <a:r>
                <a:rPr lang="en-US" sz="900" dirty="0" smtClean="0"/>
                <a:t>Group list(s)</a:t>
              </a:r>
            </a:p>
          </p:txBody>
        </p:sp>
        <p:sp>
          <p:nvSpPr>
            <p:cNvPr id="133" name="Rectangle 132"/>
            <p:cNvSpPr/>
            <p:nvPr/>
          </p:nvSpPr>
          <p:spPr>
            <a:xfrm>
              <a:off x="2567880" y="1039585"/>
              <a:ext cx="1132114" cy="2218839"/>
            </a:xfrm>
            <a:prstGeom prst="rect">
              <a:avLst/>
            </a:prstGeom>
            <a:noFill/>
            <a:ln w="19050">
              <a:solidFill>
                <a:schemeClr val="accent3">
                  <a:lumMod val="7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tIns="9144" rtlCol="0" anchor="t"/>
            <a:lstStyle/>
            <a:p>
              <a:r>
                <a:rPr lang="en-US" sz="1000" dirty="0" smtClean="0">
                  <a:solidFill>
                    <a:schemeClr val="tx1"/>
                  </a:solidFill>
                </a:rPr>
                <a:t>Group Dynamics</a:t>
              </a:r>
            </a:p>
            <a:p>
              <a:r>
                <a:rPr lang="en-US" sz="1000" dirty="0" smtClean="0">
                  <a:solidFill>
                    <a:schemeClr val="tx1"/>
                  </a:solidFill>
                </a:rPr>
                <a:t>(e.g., Community, Team)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134" name="TextBox 133"/>
            <p:cNvSpPr txBox="1"/>
            <p:nvPr/>
          </p:nvSpPr>
          <p:spPr>
            <a:xfrm>
              <a:off x="2619829" y="2089716"/>
              <a:ext cx="980237" cy="230832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txBody>
            <a:bodyPr wrap="square" lIns="27432" rIns="18288" rtlCol="0">
              <a:spAutoFit/>
            </a:bodyPr>
            <a:lstStyle/>
            <a:p>
              <a:r>
                <a:rPr lang="en-US" sz="900" dirty="0" smtClean="0"/>
                <a:t>End / Close</a:t>
              </a:r>
              <a:endParaRPr lang="en-US" sz="900" i="1" dirty="0" smtClean="0"/>
            </a:p>
          </p:txBody>
        </p:sp>
        <p:sp>
          <p:nvSpPr>
            <p:cNvPr id="135" name="TextBox 134"/>
            <p:cNvSpPr txBox="1"/>
            <p:nvPr/>
          </p:nvSpPr>
          <p:spPr>
            <a:xfrm>
              <a:off x="2619829" y="1530602"/>
              <a:ext cx="980237" cy="230832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txBody>
            <a:bodyPr wrap="square" lIns="27432" rIns="18288" rtlCol="0">
              <a:spAutoFit/>
            </a:bodyPr>
            <a:lstStyle/>
            <a:p>
              <a:r>
                <a:rPr lang="en-US" sz="900" dirty="0" smtClean="0"/>
                <a:t>Create</a:t>
              </a:r>
              <a:endParaRPr lang="en-US" sz="900" i="1" dirty="0"/>
            </a:p>
          </p:txBody>
        </p:sp>
        <p:sp>
          <p:nvSpPr>
            <p:cNvPr id="136" name="TextBox 135"/>
            <p:cNvSpPr txBox="1"/>
            <p:nvPr/>
          </p:nvSpPr>
          <p:spPr>
            <a:xfrm>
              <a:off x="2619829" y="2371831"/>
              <a:ext cx="980237" cy="230832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txBody>
            <a:bodyPr wrap="square" lIns="27432" rIns="18288" rtlCol="0">
              <a:spAutoFit/>
            </a:bodyPr>
            <a:lstStyle/>
            <a:p>
              <a:r>
                <a:rPr lang="en-US" sz="900" dirty="0" smtClean="0"/>
                <a:t>Membership list(s)</a:t>
              </a:r>
              <a:endParaRPr lang="en-US" sz="900" i="1" dirty="0" smtClean="0"/>
            </a:p>
          </p:txBody>
        </p:sp>
        <p:sp>
          <p:nvSpPr>
            <p:cNvPr id="137" name="TextBox 136"/>
            <p:cNvSpPr txBox="1"/>
            <p:nvPr/>
          </p:nvSpPr>
          <p:spPr>
            <a:xfrm>
              <a:off x="2619829" y="1818174"/>
              <a:ext cx="980237" cy="230832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txBody>
            <a:bodyPr wrap="square" lIns="27432" rIns="18288" rtlCol="0">
              <a:spAutoFit/>
            </a:bodyPr>
            <a:lstStyle/>
            <a:p>
              <a:r>
                <a:rPr lang="en-US" sz="900" dirty="0" smtClean="0"/>
                <a:t>Join / Un-join</a:t>
              </a:r>
              <a:endParaRPr lang="en-US" sz="900" i="1" dirty="0"/>
            </a:p>
          </p:txBody>
        </p:sp>
        <p:sp>
          <p:nvSpPr>
            <p:cNvPr id="138" name="TextBox 137"/>
            <p:cNvSpPr txBox="1"/>
            <p:nvPr/>
          </p:nvSpPr>
          <p:spPr>
            <a:xfrm>
              <a:off x="2619829" y="2932266"/>
              <a:ext cx="980237" cy="230832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txBody>
            <a:bodyPr wrap="square" lIns="27432" rIns="18288" rtlCol="0">
              <a:spAutoFit/>
            </a:bodyPr>
            <a:lstStyle/>
            <a:p>
              <a:r>
                <a:rPr lang="en-US" sz="900" dirty="0" smtClean="0"/>
                <a:t>Distribution list(s)</a:t>
              </a:r>
            </a:p>
          </p:txBody>
        </p:sp>
        <p:grpSp>
          <p:nvGrpSpPr>
            <p:cNvPr id="3" name="Group 77"/>
            <p:cNvGrpSpPr/>
            <p:nvPr/>
          </p:nvGrpSpPr>
          <p:grpSpPr>
            <a:xfrm>
              <a:off x="1384118" y="5175287"/>
              <a:ext cx="980237" cy="343456"/>
              <a:chOff x="1384118" y="4575212"/>
              <a:chExt cx="980237" cy="343456"/>
            </a:xfrm>
          </p:grpSpPr>
          <p:sp>
            <p:nvSpPr>
              <p:cNvPr id="77" name="Rectangle 76"/>
              <p:cNvSpPr/>
              <p:nvPr/>
            </p:nvSpPr>
            <p:spPr>
              <a:xfrm>
                <a:off x="1408238" y="4764430"/>
                <a:ext cx="931653" cy="125864"/>
              </a:xfrm>
              <a:prstGeom prst="rect">
                <a:avLst/>
              </a:prstGeom>
              <a:solidFill>
                <a:srgbClr val="FFFF66">
                  <a:alpha val="69804"/>
                </a:srgbClr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8" name="TextBox 197"/>
              <p:cNvSpPr txBox="1"/>
              <p:nvPr/>
            </p:nvSpPr>
            <p:spPr>
              <a:xfrm>
                <a:off x="1384118" y="4575212"/>
                <a:ext cx="980237" cy="343456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 lIns="27432" rIns="18288" rtlCol="0">
                <a:noAutofit/>
              </a:bodyPr>
              <a:lstStyle/>
              <a:p>
                <a:r>
                  <a:rPr lang="en-US" sz="900" dirty="0" smtClean="0">
                    <a:solidFill>
                      <a:srgbClr val="FF0000"/>
                    </a:solidFill>
                  </a:rPr>
                  <a:t>Connected objects</a:t>
                </a:r>
              </a:p>
              <a:p>
                <a:pPr marL="55563" indent="-55563">
                  <a:buFont typeface="Arial" pitchFamily="34" charset="0"/>
                  <a:buChar char="•"/>
                </a:pPr>
                <a:r>
                  <a:rPr lang="en-US" sz="900" i="1" dirty="0" smtClean="0">
                    <a:solidFill>
                      <a:srgbClr val="FF0000"/>
                    </a:solidFill>
                  </a:rPr>
                  <a:t>Salmon</a:t>
                </a:r>
              </a:p>
            </p:txBody>
          </p:sp>
        </p:grpSp>
        <p:grpSp>
          <p:nvGrpSpPr>
            <p:cNvPr id="4" name="Group 74"/>
            <p:cNvGrpSpPr/>
            <p:nvPr/>
          </p:nvGrpSpPr>
          <p:grpSpPr>
            <a:xfrm>
              <a:off x="1384118" y="5579751"/>
              <a:ext cx="980237" cy="371071"/>
              <a:chOff x="1384118" y="4979676"/>
              <a:chExt cx="980237" cy="371071"/>
            </a:xfrm>
          </p:grpSpPr>
          <p:sp>
            <p:nvSpPr>
              <p:cNvPr id="74" name="Rectangle 73"/>
              <p:cNvSpPr/>
              <p:nvPr/>
            </p:nvSpPr>
            <p:spPr>
              <a:xfrm>
                <a:off x="1407491" y="5163242"/>
                <a:ext cx="931653" cy="129396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  <a:alpha val="70000"/>
                </a:schemeClr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9" name="TextBox 198"/>
              <p:cNvSpPr txBox="1"/>
              <p:nvPr/>
            </p:nvSpPr>
            <p:spPr>
              <a:xfrm>
                <a:off x="1384118" y="4979676"/>
                <a:ext cx="980237" cy="371071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 lIns="27432" rIns="18288" rtlCol="0">
                <a:noAutofit/>
              </a:bodyPr>
              <a:lstStyle/>
              <a:p>
                <a:r>
                  <a:rPr lang="en-US" sz="900" dirty="0" smtClean="0">
                    <a:solidFill>
                      <a:srgbClr val="FF0000"/>
                    </a:solidFill>
                  </a:rPr>
                  <a:t>Mobile</a:t>
                </a:r>
              </a:p>
              <a:p>
                <a:pPr marL="55563" indent="-55563">
                  <a:buFont typeface="Arial" pitchFamily="34" charset="0"/>
                  <a:buChar char="•"/>
                </a:pPr>
                <a:r>
                  <a:rPr lang="en-US" sz="900" i="1" dirty="0" smtClean="0">
                    <a:solidFill>
                      <a:srgbClr val="FF0000"/>
                    </a:solidFill>
                  </a:rPr>
                  <a:t>OMA Push</a:t>
                </a:r>
              </a:p>
            </p:txBody>
          </p:sp>
        </p:grpSp>
        <p:grpSp>
          <p:nvGrpSpPr>
            <p:cNvPr id="5" name="Group 75"/>
            <p:cNvGrpSpPr/>
            <p:nvPr/>
          </p:nvGrpSpPr>
          <p:grpSpPr>
            <a:xfrm>
              <a:off x="182190" y="1707785"/>
              <a:ext cx="980237" cy="355329"/>
              <a:chOff x="182190" y="1107710"/>
              <a:chExt cx="980237" cy="355329"/>
            </a:xfrm>
          </p:grpSpPr>
          <p:sp>
            <p:nvSpPr>
              <p:cNvPr id="68" name="Rectangle 67"/>
              <p:cNvSpPr/>
              <p:nvPr/>
            </p:nvSpPr>
            <p:spPr>
              <a:xfrm>
                <a:off x="205224" y="1292754"/>
                <a:ext cx="931653" cy="129396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  <a:alpha val="70000"/>
                </a:schemeClr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7" name="TextBox 66"/>
              <p:cNvSpPr txBox="1"/>
              <p:nvPr/>
            </p:nvSpPr>
            <p:spPr>
              <a:xfrm>
                <a:off x="182190" y="1107710"/>
                <a:ext cx="980237" cy="355329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27432" rIns="18288" rtlCol="0">
                <a:noAutofit/>
              </a:bodyPr>
              <a:lstStyle/>
              <a:p>
                <a:r>
                  <a:rPr lang="en-US" sz="900" dirty="0" smtClean="0">
                    <a:solidFill>
                      <a:srgbClr val="FF0000"/>
                    </a:solidFill>
                  </a:rPr>
                  <a:t>Document</a:t>
                </a:r>
              </a:p>
              <a:p>
                <a:pPr marL="58738" indent="-58738">
                  <a:buFont typeface="Arial" pitchFamily="34" charset="0"/>
                  <a:buChar char="•"/>
                </a:pPr>
                <a:r>
                  <a:rPr lang="en-US" sz="900" i="1" dirty="0" smtClean="0">
                    <a:solidFill>
                      <a:srgbClr val="FF0000"/>
                    </a:solidFill>
                  </a:rPr>
                  <a:t>CMIS</a:t>
                </a:r>
              </a:p>
            </p:txBody>
          </p:sp>
        </p:grpSp>
        <p:grpSp>
          <p:nvGrpSpPr>
            <p:cNvPr id="6" name="Group 72"/>
            <p:cNvGrpSpPr/>
            <p:nvPr/>
          </p:nvGrpSpPr>
          <p:grpSpPr>
            <a:xfrm>
              <a:off x="186098" y="5531691"/>
              <a:ext cx="980237" cy="230832"/>
              <a:chOff x="186098" y="4891424"/>
              <a:chExt cx="980237" cy="230832"/>
            </a:xfrm>
          </p:grpSpPr>
          <p:sp>
            <p:nvSpPr>
              <p:cNvPr id="69" name="Rectangle 68"/>
              <p:cNvSpPr/>
              <p:nvPr/>
            </p:nvSpPr>
            <p:spPr>
              <a:xfrm>
                <a:off x="203943" y="4949073"/>
                <a:ext cx="931653" cy="129396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  <a:alpha val="70000"/>
                </a:schemeClr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2" name="TextBox 71"/>
              <p:cNvSpPr txBox="1"/>
              <p:nvPr/>
            </p:nvSpPr>
            <p:spPr>
              <a:xfrm>
                <a:off x="186098" y="4891424"/>
                <a:ext cx="980237" cy="23083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lIns="27432" rIns="18288" rtlCol="0">
                <a:spAutoFit/>
              </a:bodyPr>
              <a:lstStyle/>
              <a:p>
                <a:r>
                  <a:rPr lang="en-US" sz="900" i="1" dirty="0" smtClean="0">
                    <a:solidFill>
                      <a:srgbClr val="FF0000"/>
                    </a:solidFill>
                  </a:rPr>
                  <a:t>OMA  MobSocNet</a:t>
                </a:r>
              </a:p>
            </p:txBody>
          </p:sp>
        </p:grpSp>
        <p:sp>
          <p:nvSpPr>
            <p:cNvPr id="80" name="Rectangle 79"/>
            <p:cNvSpPr/>
            <p:nvPr/>
          </p:nvSpPr>
          <p:spPr>
            <a:xfrm>
              <a:off x="3901036" y="2025206"/>
              <a:ext cx="931653" cy="129396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7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3872896" y="1413192"/>
              <a:ext cx="980237" cy="774461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txBody>
            <a:bodyPr wrap="square" lIns="27432" rIns="18288" rtlCol="0">
              <a:noAutofit/>
            </a:bodyPr>
            <a:lstStyle/>
            <a:p>
              <a:r>
                <a:rPr lang="en-US" sz="900" dirty="0" smtClean="0"/>
                <a:t>Data structures</a:t>
              </a:r>
            </a:p>
            <a:p>
              <a:pPr marL="58738" indent="-58738">
                <a:buFont typeface="Arial" pitchFamily="34" charset="0"/>
                <a:buChar char="•"/>
              </a:pPr>
              <a:r>
                <a:rPr lang="en-US" sz="900" i="1" dirty="0" smtClean="0"/>
                <a:t>Atom</a:t>
              </a:r>
            </a:p>
            <a:p>
              <a:pPr marL="58738" indent="-58738">
                <a:buFont typeface="Arial" pitchFamily="34" charset="0"/>
                <a:buChar char="•"/>
              </a:pPr>
              <a:r>
                <a:rPr lang="en-US" sz="900" i="1" dirty="0" smtClean="0"/>
                <a:t>SIOC</a:t>
              </a:r>
            </a:p>
            <a:p>
              <a:pPr marL="58738" indent="-58738">
                <a:buFont typeface="Arial" pitchFamily="34" charset="0"/>
                <a:buChar char="•"/>
              </a:pPr>
              <a:r>
                <a:rPr lang="en-US" sz="900" i="1" dirty="0" smtClean="0"/>
                <a:t>ActivityStreams</a:t>
              </a:r>
            </a:p>
            <a:p>
              <a:pPr marL="58738" indent="-58738">
                <a:buFont typeface="Arial" pitchFamily="34" charset="0"/>
                <a:buChar char="•"/>
              </a:pPr>
              <a:r>
                <a:rPr lang="en-US" sz="900" i="1" dirty="0" smtClean="0"/>
                <a:t>JRD (XRD, JSON)</a:t>
              </a:r>
              <a:endParaRPr lang="en-US" sz="900" i="1" dirty="0"/>
            </a:p>
          </p:txBody>
        </p:sp>
      </p:grpSp>
      <p:sp>
        <p:nvSpPr>
          <p:cNvPr id="82" name="Slide Number Placeholder 8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F3031-FB85-4C20-B4FC-3475F7956E24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85" name="TextBox 84"/>
          <p:cNvSpPr txBox="1"/>
          <p:nvPr/>
        </p:nvSpPr>
        <p:spPr>
          <a:xfrm>
            <a:off x="3326858" y="29184"/>
            <a:ext cx="5817142" cy="307777"/>
          </a:xfrm>
          <a:prstGeom prst="rect">
            <a:avLst/>
          </a:prstGeom>
          <a:noFill/>
        </p:spPr>
        <p:txBody>
          <a:bodyPr wrap="square" rIns="274320" rtlCol="0">
            <a:spAutoFit/>
          </a:bodyPr>
          <a:lstStyle/>
          <a:p>
            <a:pPr algn="r"/>
            <a:r>
              <a:rPr lang="en-US" sz="1400" dirty="0" smtClean="0">
                <a:solidFill>
                  <a:srgbClr val="004480"/>
                </a:solidFill>
                <a:latin typeface="LeagueGothic"/>
                <a:ea typeface="ヒラギノ角ゴ ProN W3" charset="0"/>
                <a:cs typeface="LeagueGothic"/>
              </a:rPr>
              <a:t>Adding technologies, standards, and who is doing. (Not complete) </a:t>
            </a:r>
          </a:p>
        </p:txBody>
      </p:sp>
      <p:sp>
        <p:nvSpPr>
          <p:cNvPr id="81" name="Rectangle 80"/>
          <p:cNvSpPr/>
          <p:nvPr/>
        </p:nvSpPr>
        <p:spPr>
          <a:xfrm>
            <a:off x="6371770" y="551542"/>
            <a:ext cx="957943" cy="377372"/>
          </a:xfrm>
          <a:prstGeom prst="rect">
            <a:avLst/>
          </a:prstGeom>
          <a:solidFill>
            <a:srgbClr val="FFFF9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DRAFT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Rectangle 102"/>
          <p:cNvSpPr/>
          <p:nvPr/>
        </p:nvSpPr>
        <p:spPr>
          <a:xfrm>
            <a:off x="5245697" y="3200575"/>
            <a:ext cx="3753163" cy="243641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3">
                <a:lumMod val="5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9144" rtlCol="0" anchor="t"/>
          <a:lstStyle/>
          <a:p>
            <a:endParaRPr lang="en-US" sz="1000" dirty="0" smtClean="0">
              <a:solidFill>
                <a:schemeClr val="tx1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7845868" y="4482648"/>
            <a:ext cx="931653" cy="129396"/>
          </a:xfrm>
          <a:prstGeom prst="rect">
            <a:avLst/>
          </a:prstGeom>
          <a:solidFill>
            <a:schemeClr val="tx2">
              <a:lumMod val="60000"/>
              <a:lumOff val="40000"/>
              <a:alpha val="7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6" name="Rectangle 145"/>
          <p:cNvSpPr/>
          <p:nvPr/>
        </p:nvSpPr>
        <p:spPr>
          <a:xfrm>
            <a:off x="6600649" y="3631549"/>
            <a:ext cx="931653" cy="129396"/>
          </a:xfrm>
          <a:prstGeom prst="rect">
            <a:avLst/>
          </a:prstGeom>
          <a:solidFill>
            <a:srgbClr val="FFFF66">
              <a:alpha val="7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7" name="Rectangle 146"/>
          <p:cNvSpPr/>
          <p:nvPr/>
        </p:nvSpPr>
        <p:spPr>
          <a:xfrm>
            <a:off x="6600649" y="3771917"/>
            <a:ext cx="931653" cy="129396"/>
          </a:xfrm>
          <a:prstGeom prst="rect">
            <a:avLst/>
          </a:prstGeom>
          <a:solidFill>
            <a:srgbClr val="FFFF66">
              <a:alpha val="7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8" name="Rectangle 147"/>
          <p:cNvSpPr/>
          <p:nvPr/>
        </p:nvSpPr>
        <p:spPr>
          <a:xfrm>
            <a:off x="6604665" y="4056665"/>
            <a:ext cx="931653" cy="129396"/>
          </a:xfrm>
          <a:prstGeom prst="rect">
            <a:avLst/>
          </a:prstGeom>
          <a:solidFill>
            <a:schemeClr val="tx2">
              <a:lumMod val="60000"/>
              <a:lumOff val="40000"/>
              <a:alpha val="7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9" name="Rectangle 148"/>
          <p:cNvSpPr/>
          <p:nvPr/>
        </p:nvSpPr>
        <p:spPr>
          <a:xfrm>
            <a:off x="6604665" y="3916297"/>
            <a:ext cx="931653" cy="129396"/>
          </a:xfrm>
          <a:prstGeom prst="rect">
            <a:avLst/>
          </a:prstGeom>
          <a:solidFill>
            <a:schemeClr val="tx2">
              <a:lumMod val="60000"/>
              <a:lumOff val="40000"/>
              <a:alpha val="7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4" name="Rectangle 143"/>
          <p:cNvSpPr/>
          <p:nvPr/>
        </p:nvSpPr>
        <p:spPr>
          <a:xfrm>
            <a:off x="7847927" y="4197033"/>
            <a:ext cx="931653" cy="129396"/>
          </a:xfrm>
          <a:prstGeom prst="rect">
            <a:avLst/>
          </a:prstGeom>
          <a:solidFill>
            <a:srgbClr val="FFFF66">
              <a:alpha val="7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5" name="Rectangle 144"/>
          <p:cNvSpPr/>
          <p:nvPr/>
        </p:nvSpPr>
        <p:spPr>
          <a:xfrm>
            <a:off x="7847927" y="4337401"/>
            <a:ext cx="931653" cy="129396"/>
          </a:xfrm>
          <a:prstGeom prst="rect">
            <a:avLst/>
          </a:prstGeom>
          <a:solidFill>
            <a:srgbClr val="FFFF66">
              <a:alpha val="7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3" name="Rectangle 142"/>
          <p:cNvSpPr/>
          <p:nvPr/>
        </p:nvSpPr>
        <p:spPr>
          <a:xfrm>
            <a:off x="7847927" y="4056665"/>
            <a:ext cx="931653" cy="129396"/>
          </a:xfrm>
          <a:prstGeom prst="rect">
            <a:avLst/>
          </a:prstGeom>
          <a:solidFill>
            <a:schemeClr val="tx2">
              <a:lumMod val="60000"/>
              <a:lumOff val="40000"/>
              <a:alpha val="7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2" name="Rectangle 141"/>
          <p:cNvSpPr/>
          <p:nvPr/>
        </p:nvSpPr>
        <p:spPr>
          <a:xfrm>
            <a:off x="7847927" y="3916297"/>
            <a:ext cx="931653" cy="129396"/>
          </a:xfrm>
          <a:prstGeom prst="rect">
            <a:avLst/>
          </a:prstGeom>
          <a:solidFill>
            <a:schemeClr val="tx2">
              <a:lumMod val="60000"/>
              <a:lumOff val="40000"/>
              <a:alpha val="7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35446" y="3259757"/>
            <a:ext cx="1132114" cy="1268001"/>
          </a:xfrm>
          <a:prstGeom prst="rect">
            <a:avLst/>
          </a:prstGeom>
          <a:noFill/>
          <a:ln w="19050">
            <a:solidFill>
              <a:schemeClr val="accent3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9144" rtlCol="0" anchor="t"/>
          <a:lstStyle/>
          <a:p>
            <a:r>
              <a:rPr lang="en-US" sz="1000" dirty="0" smtClean="0">
                <a:solidFill>
                  <a:schemeClr val="tx1"/>
                </a:solidFill>
              </a:rPr>
              <a:t>Identity</a:t>
            </a:r>
          </a:p>
          <a:p>
            <a:pPr marL="55563" indent="-55563">
              <a:buFont typeface="Arial" pitchFamily="34" charset="0"/>
              <a:buChar char="•"/>
            </a:pPr>
            <a:r>
              <a:rPr lang="en-US" sz="1000" i="1" dirty="0" smtClean="0">
                <a:solidFill>
                  <a:schemeClr val="tx1"/>
                </a:solidFill>
              </a:rPr>
              <a:t>Given/family name</a:t>
            </a:r>
          </a:p>
          <a:p>
            <a:pPr marL="55563" indent="-55563">
              <a:buFont typeface="Arial" pitchFamily="34" charset="0"/>
              <a:buChar char="•"/>
            </a:pPr>
            <a:r>
              <a:rPr lang="en-US" sz="1000" i="1" dirty="0" smtClean="0">
                <a:solidFill>
                  <a:schemeClr val="tx1"/>
                </a:solidFill>
              </a:rPr>
              <a:t>User name(s)</a:t>
            </a:r>
          </a:p>
          <a:p>
            <a:pPr marL="55563" indent="-55563">
              <a:buFont typeface="Arial" pitchFamily="34" charset="0"/>
              <a:buChar char="•"/>
            </a:pPr>
            <a:r>
              <a:rPr lang="en-US" sz="1000" i="1" dirty="0" smtClean="0">
                <a:solidFill>
                  <a:schemeClr val="tx1"/>
                </a:solidFill>
              </a:rPr>
              <a:t>Assigned number(s) (e.g., governmental)</a:t>
            </a:r>
            <a:endParaRPr lang="en-US" sz="1000" i="1" dirty="0">
              <a:solidFill>
                <a:schemeClr val="tx1"/>
              </a:solidFill>
            </a:endParaRPr>
          </a:p>
          <a:p>
            <a:pPr marL="55563" indent="-55563">
              <a:buFont typeface="Arial" pitchFamily="34" charset="0"/>
              <a:buChar char="•"/>
            </a:pPr>
            <a:r>
              <a:rPr lang="en-US" sz="1000" i="1" dirty="0" smtClean="0">
                <a:solidFill>
                  <a:schemeClr val="tx1"/>
                </a:solidFill>
              </a:rPr>
              <a:t> ....</a:t>
            </a:r>
          </a:p>
        </p:txBody>
      </p:sp>
      <p:sp>
        <p:nvSpPr>
          <p:cNvPr id="89" name="Rectangle 88"/>
          <p:cNvSpPr/>
          <p:nvPr/>
        </p:nvSpPr>
        <p:spPr>
          <a:xfrm>
            <a:off x="5362437" y="4942434"/>
            <a:ext cx="1055078" cy="129396"/>
          </a:xfrm>
          <a:prstGeom prst="rect">
            <a:avLst/>
          </a:prstGeom>
          <a:solidFill>
            <a:schemeClr val="tx2">
              <a:lumMod val="60000"/>
              <a:lumOff val="40000"/>
              <a:alpha val="7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0" name="Rectangle 89"/>
          <p:cNvSpPr/>
          <p:nvPr/>
        </p:nvSpPr>
        <p:spPr>
          <a:xfrm>
            <a:off x="5362437" y="5086209"/>
            <a:ext cx="1055078" cy="129396"/>
          </a:xfrm>
          <a:prstGeom prst="rect">
            <a:avLst/>
          </a:prstGeom>
          <a:solidFill>
            <a:schemeClr val="tx2">
              <a:lumMod val="60000"/>
              <a:lumOff val="40000"/>
              <a:alpha val="7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5491" y="4613109"/>
            <a:ext cx="1130195" cy="693398"/>
          </a:xfrm>
          <a:prstGeom prst="rect">
            <a:avLst/>
          </a:prstGeom>
          <a:noFill/>
          <a:ln w="19050">
            <a:solidFill>
              <a:schemeClr val="accent3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9144" rtlCol="0" anchor="t"/>
          <a:lstStyle/>
          <a:p>
            <a:r>
              <a:rPr lang="en-US" sz="1000" dirty="0" smtClean="0">
                <a:solidFill>
                  <a:schemeClr val="tx1"/>
                </a:solidFill>
              </a:rPr>
              <a:t>Addressing</a:t>
            </a:r>
          </a:p>
          <a:p>
            <a:pPr indent="-52388">
              <a:buFont typeface="Arial" pitchFamily="34" charset="0"/>
              <a:buChar char="•"/>
            </a:pPr>
            <a:r>
              <a:rPr lang="en-US" sz="1000" i="1" dirty="0" smtClean="0">
                <a:solidFill>
                  <a:schemeClr val="tx1"/>
                </a:solidFill>
              </a:rPr>
              <a:t>snail mail address</a:t>
            </a:r>
          </a:p>
          <a:p>
            <a:pPr indent="-52388">
              <a:buFont typeface="Arial" pitchFamily="34" charset="0"/>
              <a:buChar char="•"/>
            </a:pPr>
            <a:r>
              <a:rPr lang="en-US" sz="1000" i="1" dirty="0" smtClean="0">
                <a:solidFill>
                  <a:schemeClr val="tx1"/>
                </a:solidFill>
              </a:rPr>
              <a:t>email address</a:t>
            </a:r>
          </a:p>
          <a:p>
            <a:pPr indent="-52388">
              <a:buFont typeface="Arial" pitchFamily="34" charset="0"/>
              <a:buChar char="•"/>
            </a:pPr>
            <a:r>
              <a:rPr lang="en-US" sz="1000" i="1" dirty="0" smtClean="0">
                <a:solidFill>
                  <a:schemeClr val="tx1"/>
                </a:solidFill>
              </a:rPr>
              <a:t>URI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767969" y="3259866"/>
            <a:ext cx="1132114" cy="2316078"/>
          </a:xfrm>
          <a:prstGeom prst="rect">
            <a:avLst/>
          </a:prstGeom>
          <a:noFill/>
          <a:ln w="19050">
            <a:solidFill>
              <a:schemeClr val="accent3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9144" rtlCol="0" anchor="t"/>
          <a:lstStyle/>
          <a:p>
            <a:r>
              <a:rPr lang="en-US" sz="1000" dirty="0" smtClean="0">
                <a:solidFill>
                  <a:schemeClr val="tx1"/>
                </a:solidFill>
              </a:rPr>
              <a:t>Profile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819622" y="3442745"/>
            <a:ext cx="980237" cy="230832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lIns="27432" rIns="18288" rtlCol="0">
            <a:spAutoFit/>
          </a:bodyPr>
          <a:lstStyle/>
          <a:p>
            <a:r>
              <a:rPr lang="en-US" sz="900" dirty="0" smtClean="0"/>
              <a:t>Profile page  ??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819622" y="3727203"/>
            <a:ext cx="980237" cy="92333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lIns="27432" rIns="18288" rtlCol="0">
            <a:spAutoFit/>
          </a:bodyPr>
          <a:lstStyle/>
          <a:p>
            <a:r>
              <a:rPr lang="en-US" sz="900" dirty="0" smtClean="0"/>
              <a:t>Profile data</a:t>
            </a:r>
          </a:p>
          <a:p>
            <a:pPr marL="58738" indent="-50800">
              <a:buFont typeface="Arial" pitchFamily="34" charset="0"/>
              <a:buChar char="•"/>
            </a:pPr>
            <a:r>
              <a:rPr lang="en-US" sz="900" i="1" dirty="0" smtClean="0"/>
              <a:t>hCard</a:t>
            </a:r>
          </a:p>
          <a:p>
            <a:pPr marL="58738" indent="-50800">
              <a:buFont typeface="Arial" pitchFamily="34" charset="0"/>
              <a:buChar char="•"/>
            </a:pPr>
            <a:r>
              <a:rPr lang="en-US" sz="900" i="1" dirty="0" smtClean="0"/>
              <a:t>vCard</a:t>
            </a:r>
          </a:p>
          <a:p>
            <a:pPr marL="58738" indent="-50800">
              <a:buFont typeface="Arial" pitchFamily="34" charset="0"/>
              <a:buChar char="•"/>
            </a:pPr>
            <a:r>
              <a:rPr lang="en-US" sz="900" i="1" strike="sngStrike" dirty="0" smtClean="0">
                <a:solidFill>
                  <a:srgbClr val="FF0000"/>
                </a:solidFill>
              </a:rPr>
              <a:t>ActivityStreams</a:t>
            </a:r>
          </a:p>
          <a:p>
            <a:pPr marL="58738" indent="-50800">
              <a:buFont typeface="Arial" pitchFamily="34" charset="0"/>
              <a:buChar char="•"/>
            </a:pPr>
            <a:r>
              <a:rPr lang="en-US" sz="900" i="1" dirty="0" smtClean="0"/>
              <a:t>Portable Contacts</a:t>
            </a:r>
          </a:p>
          <a:p>
            <a:pPr marL="58738" indent="-50800">
              <a:buFont typeface="Arial" pitchFamily="34" charset="0"/>
              <a:buChar char="•"/>
            </a:pPr>
            <a:r>
              <a:rPr lang="en-US" sz="900" i="1" dirty="0" smtClean="0">
                <a:solidFill>
                  <a:srgbClr val="FF0000"/>
                </a:solidFill>
              </a:rPr>
              <a:t>OpenSocial</a:t>
            </a:r>
            <a:endParaRPr lang="en-US" sz="900" i="1" dirty="0">
              <a:solidFill>
                <a:srgbClr val="FF0000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7819622" y="4704159"/>
            <a:ext cx="980237" cy="230832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lIns="27432" rIns="18288" rtlCol="0">
            <a:spAutoFit/>
          </a:bodyPr>
          <a:lstStyle/>
          <a:p>
            <a:r>
              <a:rPr lang="en-US" sz="900" dirty="0" smtClean="0"/>
              <a:t>Presence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7819622" y="4988617"/>
            <a:ext cx="980237" cy="230832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lIns="27432" rIns="18288" rtlCol="0">
            <a:spAutoFit/>
          </a:bodyPr>
          <a:lstStyle/>
          <a:p>
            <a:r>
              <a:rPr lang="en-US" sz="900" dirty="0" smtClean="0"/>
              <a:t>Location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7819622" y="5273074"/>
            <a:ext cx="980237" cy="230832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lIns="27432" rIns="18288" rtlCol="0">
            <a:spAutoFit/>
          </a:bodyPr>
          <a:lstStyle/>
          <a:p>
            <a:r>
              <a:rPr lang="en-US" sz="900" dirty="0" smtClean="0"/>
              <a:t>Skills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524067" y="3259866"/>
            <a:ext cx="1132114" cy="1976830"/>
          </a:xfrm>
          <a:prstGeom prst="rect">
            <a:avLst/>
          </a:prstGeom>
          <a:noFill/>
          <a:ln w="19050">
            <a:solidFill>
              <a:schemeClr val="accent3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9144" rtlCol="0" anchor="t"/>
          <a:lstStyle/>
          <a:p>
            <a:r>
              <a:rPr lang="en-US" sz="1000" dirty="0" smtClean="0">
                <a:solidFill>
                  <a:schemeClr val="tx1"/>
                </a:solidFill>
              </a:rPr>
              <a:t>Social Graph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582642" y="4294436"/>
            <a:ext cx="980237" cy="230245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lIns="27432" rIns="18288" rtlCol="0">
            <a:spAutoFit/>
          </a:bodyPr>
          <a:lstStyle/>
          <a:p>
            <a:r>
              <a:rPr lang="en-US" sz="900" dirty="0" smtClean="0"/>
              <a:t>Groups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582642" y="3442745"/>
            <a:ext cx="980237" cy="782833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lIns="27432" rIns="18288" rtlCol="0">
            <a:spAutoFit/>
          </a:bodyPr>
          <a:lstStyle/>
          <a:p>
            <a:r>
              <a:rPr lang="en-US" sz="900" dirty="0" smtClean="0"/>
              <a:t>Contacts </a:t>
            </a:r>
          </a:p>
          <a:p>
            <a:pPr marL="58738" indent="-58738">
              <a:buFont typeface="Arial" pitchFamily="34" charset="0"/>
              <a:buChar char="•"/>
            </a:pPr>
            <a:r>
              <a:rPr lang="en-US" sz="900" i="1" dirty="0" smtClean="0"/>
              <a:t>Portable Contacts</a:t>
            </a:r>
          </a:p>
          <a:p>
            <a:pPr marL="58738" indent="-58738">
              <a:buFont typeface="Arial" pitchFamily="34" charset="0"/>
              <a:buChar char="•"/>
            </a:pPr>
            <a:r>
              <a:rPr lang="en-US" sz="900" i="1" dirty="0" smtClean="0"/>
              <a:t>FOAF</a:t>
            </a:r>
          </a:p>
          <a:p>
            <a:pPr marL="58738" indent="-58738">
              <a:buFont typeface="Arial" pitchFamily="34" charset="0"/>
              <a:buChar char="•"/>
            </a:pPr>
            <a:r>
              <a:rPr lang="en-US" sz="900" i="1" dirty="0" smtClean="0"/>
              <a:t>vCard</a:t>
            </a:r>
          </a:p>
          <a:p>
            <a:pPr marL="58738" indent="-58738">
              <a:buFont typeface="Arial" pitchFamily="34" charset="0"/>
              <a:buChar char="•"/>
            </a:pPr>
            <a:r>
              <a:rPr lang="en-US" sz="900" i="1" dirty="0" smtClean="0"/>
              <a:t>XFN</a:t>
            </a:r>
            <a:endParaRPr lang="en-US" sz="900" i="1" dirty="0"/>
          </a:p>
        </p:txBody>
      </p:sp>
      <p:sp>
        <p:nvSpPr>
          <p:cNvPr id="19" name="TextBox 18"/>
          <p:cNvSpPr txBox="1"/>
          <p:nvPr/>
        </p:nvSpPr>
        <p:spPr>
          <a:xfrm>
            <a:off x="6582642" y="4593540"/>
            <a:ext cx="980237" cy="230245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lIns="27432" rIns="18288" rtlCol="0">
            <a:spAutoFit/>
          </a:bodyPr>
          <a:lstStyle/>
          <a:p>
            <a:r>
              <a:rPr lang="en-US" sz="900" dirty="0" smtClean="0"/>
              <a:t>Brands</a:t>
            </a:r>
          </a:p>
        </p:txBody>
      </p:sp>
      <p:sp>
        <p:nvSpPr>
          <p:cNvPr id="116" name="TextBox 115"/>
          <p:cNvSpPr txBox="1"/>
          <p:nvPr/>
        </p:nvSpPr>
        <p:spPr>
          <a:xfrm>
            <a:off x="6582642" y="4898340"/>
            <a:ext cx="980237" cy="230245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lIns="27432" rIns="18288" rtlCol="0">
            <a:spAutoFit/>
          </a:bodyPr>
          <a:lstStyle/>
          <a:p>
            <a:r>
              <a:rPr lang="en-US" sz="900" dirty="0" smtClean="0"/>
              <a:t>Access control ??</a:t>
            </a:r>
          </a:p>
        </p:txBody>
      </p:sp>
      <p:sp>
        <p:nvSpPr>
          <p:cNvPr id="119" name="TextBox 118"/>
          <p:cNvSpPr txBox="1"/>
          <p:nvPr/>
        </p:nvSpPr>
        <p:spPr>
          <a:xfrm>
            <a:off x="7452119" y="2922577"/>
            <a:ext cx="1453438" cy="26161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9525">
            <a:solidFill>
              <a:schemeClr val="tx1"/>
            </a:solidFill>
          </a:ln>
        </p:spPr>
        <p:txBody>
          <a:bodyPr wrap="square" lIns="27432" rIns="18288" rtlCol="0">
            <a:spAutoFit/>
          </a:bodyPr>
          <a:lstStyle/>
          <a:p>
            <a:r>
              <a:rPr lang="en-US" sz="1100" b="1" dirty="0" smtClean="0">
                <a:solidFill>
                  <a:schemeClr val="bg1"/>
                </a:solidFill>
              </a:rPr>
              <a:t>About the human *</a:t>
            </a:r>
            <a:endParaRPr lang="en-US" sz="1100" b="1" i="1" dirty="0">
              <a:solidFill>
                <a:schemeClr val="bg1"/>
              </a:solidFill>
            </a:endParaRPr>
          </a:p>
        </p:txBody>
      </p:sp>
      <p:sp>
        <p:nvSpPr>
          <p:cNvPr id="164" name="TextBox 163"/>
          <p:cNvSpPr txBox="1"/>
          <p:nvPr/>
        </p:nvSpPr>
        <p:spPr>
          <a:xfrm>
            <a:off x="5236270" y="5360460"/>
            <a:ext cx="2603785" cy="302327"/>
          </a:xfrm>
          <a:prstGeom prst="rect">
            <a:avLst/>
          </a:prstGeom>
          <a:noFill/>
          <a:ln w="9525">
            <a:noFill/>
          </a:ln>
        </p:spPr>
        <p:txBody>
          <a:bodyPr wrap="square" lIns="27432" rIns="27432" rtlCol="0">
            <a:spAutoFit/>
          </a:bodyPr>
          <a:lstStyle/>
          <a:p>
            <a:pPr>
              <a:lnSpc>
                <a:spcPts val="800"/>
              </a:lnSpc>
            </a:pPr>
            <a:r>
              <a:rPr lang="en-US" sz="900" i="1" dirty="0" smtClean="0"/>
              <a:t>*Note: inside corporate firewall one has  professional</a:t>
            </a:r>
          </a:p>
          <a:p>
            <a:pPr>
              <a:lnSpc>
                <a:spcPts val="800"/>
              </a:lnSpc>
            </a:pPr>
            <a:r>
              <a:rPr lang="en-US" sz="900" i="1" dirty="0" smtClean="0"/>
              <a:t>   profile, separate from one's personal profile.</a:t>
            </a:r>
            <a:endParaRPr lang="en-US" sz="900" i="1" dirty="0"/>
          </a:p>
        </p:txBody>
      </p:sp>
      <p:sp>
        <p:nvSpPr>
          <p:cNvPr id="49" name="Rectangle 48"/>
          <p:cNvSpPr/>
          <p:nvPr/>
        </p:nvSpPr>
        <p:spPr>
          <a:xfrm>
            <a:off x="7254736" y="2061250"/>
            <a:ext cx="1708031" cy="134483"/>
          </a:xfrm>
          <a:prstGeom prst="rect">
            <a:avLst/>
          </a:prstGeom>
          <a:solidFill>
            <a:srgbClr val="FF6699">
              <a:alpha val="69804"/>
            </a:srgbClr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7254736" y="1889395"/>
            <a:ext cx="1708031" cy="134483"/>
          </a:xfrm>
          <a:prstGeom prst="rect">
            <a:avLst/>
          </a:prstGeom>
          <a:solidFill>
            <a:srgbClr val="CC66FF">
              <a:alpha val="69804"/>
            </a:srgbClr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7254736" y="1527760"/>
            <a:ext cx="1708031" cy="134483"/>
          </a:xfrm>
          <a:prstGeom prst="rect">
            <a:avLst/>
          </a:prstGeom>
          <a:solidFill>
            <a:schemeClr val="tx2">
              <a:lumMod val="60000"/>
              <a:lumOff val="4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7254736" y="1707752"/>
            <a:ext cx="1708031" cy="134483"/>
          </a:xfrm>
          <a:prstGeom prst="rect">
            <a:avLst/>
          </a:prstGeom>
          <a:solidFill>
            <a:schemeClr val="tx2">
              <a:lumMod val="60000"/>
              <a:lumOff val="4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7254736" y="2238783"/>
            <a:ext cx="1708031" cy="134483"/>
          </a:xfrm>
          <a:prstGeom prst="rect">
            <a:avLst/>
          </a:prstGeom>
          <a:solidFill>
            <a:srgbClr val="FFFF66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7254736" y="2417931"/>
            <a:ext cx="1708031" cy="134483"/>
          </a:xfrm>
          <a:prstGeom prst="rect">
            <a:avLst/>
          </a:prstGeom>
          <a:solidFill>
            <a:srgbClr val="FF6600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7254736" y="1177504"/>
            <a:ext cx="1708031" cy="134483"/>
          </a:xfrm>
          <a:prstGeom prst="rect">
            <a:avLst/>
          </a:prstGeom>
          <a:solidFill>
            <a:srgbClr val="33CC33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7254736" y="1352632"/>
            <a:ext cx="1708031" cy="134483"/>
          </a:xfrm>
          <a:prstGeom prst="rect">
            <a:avLst/>
          </a:prstGeom>
          <a:solidFill>
            <a:srgbClr val="33CC3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7225845" y="975139"/>
            <a:ext cx="1772502" cy="1669775"/>
          </a:xfrm>
          <a:prstGeom prst="rect">
            <a:avLst/>
          </a:prstGeom>
          <a:noFill/>
          <a:ln w="1270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9144" rtlCol="0" anchor="t">
            <a:noAutofit/>
          </a:bodyPr>
          <a:lstStyle/>
          <a:p>
            <a:pPr>
              <a:spcAft>
                <a:spcPts val="200"/>
              </a:spcAft>
            </a:pPr>
            <a:r>
              <a:rPr lang="en-US" sz="1000" dirty="0" smtClean="0">
                <a:solidFill>
                  <a:schemeClr val="tx1"/>
                </a:solidFill>
              </a:rPr>
              <a:t>Key</a:t>
            </a:r>
          </a:p>
          <a:p>
            <a:pPr marL="58738" indent="-58738">
              <a:spcAft>
                <a:spcPts val="200"/>
              </a:spcAft>
            </a:pPr>
            <a:r>
              <a:rPr lang="en-US" sz="1000" dirty="0" smtClean="0">
                <a:solidFill>
                  <a:schemeClr val="tx1"/>
                </a:solidFill>
              </a:rPr>
              <a:t>Standardized at W3C</a:t>
            </a:r>
          </a:p>
          <a:p>
            <a:pPr marL="58738" indent="-58738">
              <a:spcAft>
                <a:spcPts val="200"/>
              </a:spcAft>
            </a:pPr>
            <a:r>
              <a:rPr lang="en-US" sz="1000" dirty="0" smtClean="0">
                <a:solidFill>
                  <a:schemeClr val="tx1"/>
                </a:solidFill>
              </a:rPr>
              <a:t>W3C Community Group</a:t>
            </a:r>
          </a:p>
          <a:p>
            <a:pPr marL="58738" indent="-58738">
              <a:spcAft>
                <a:spcPts val="200"/>
              </a:spcAft>
            </a:pPr>
            <a:r>
              <a:rPr lang="en-US" sz="1000" dirty="0" smtClean="0">
                <a:solidFill>
                  <a:schemeClr val="tx1"/>
                </a:solidFill>
              </a:rPr>
              <a:t>Standardized at another body</a:t>
            </a:r>
          </a:p>
          <a:p>
            <a:pPr marL="58738" indent="-58738">
              <a:spcAft>
                <a:spcPts val="200"/>
              </a:spcAft>
            </a:pPr>
            <a:r>
              <a:rPr lang="en-US" sz="1000" dirty="0" smtClean="0">
                <a:solidFill>
                  <a:schemeClr val="tx1"/>
                </a:solidFill>
              </a:rPr>
              <a:t>Standardization candidate</a:t>
            </a:r>
          </a:p>
          <a:p>
            <a:pPr marL="58738" indent="-58738">
              <a:spcAft>
                <a:spcPts val="200"/>
              </a:spcAft>
            </a:pPr>
            <a:r>
              <a:rPr lang="en-US" sz="1000" dirty="0" smtClean="0">
                <a:solidFill>
                  <a:schemeClr val="tx1"/>
                </a:solidFill>
              </a:rPr>
              <a:t>Independent standard group</a:t>
            </a:r>
          </a:p>
          <a:p>
            <a:pPr marL="58738" indent="-58738">
              <a:spcAft>
                <a:spcPts val="200"/>
              </a:spcAft>
            </a:pPr>
            <a:r>
              <a:rPr lang="en-US" sz="1000" dirty="0" smtClean="0">
                <a:solidFill>
                  <a:schemeClr val="tx1"/>
                </a:solidFill>
              </a:rPr>
              <a:t>Public standard</a:t>
            </a:r>
          </a:p>
          <a:p>
            <a:pPr marL="58738" indent="-58738">
              <a:spcAft>
                <a:spcPts val="200"/>
              </a:spcAft>
            </a:pPr>
            <a:r>
              <a:rPr lang="en-US" sz="1000" dirty="0" smtClean="0">
                <a:solidFill>
                  <a:schemeClr val="tx1"/>
                </a:solidFill>
              </a:rPr>
              <a:t>No standards body</a:t>
            </a:r>
          </a:p>
          <a:p>
            <a:pPr marL="58738" indent="-58738">
              <a:spcAft>
                <a:spcPts val="200"/>
              </a:spcAft>
            </a:pPr>
            <a:r>
              <a:rPr lang="en-US" sz="1000" dirty="0" smtClean="0">
                <a:solidFill>
                  <a:schemeClr val="tx1"/>
                </a:solidFill>
              </a:rPr>
              <a:t>Known IP issues</a:t>
            </a:r>
          </a:p>
          <a:p>
            <a:endParaRPr lang="en-US" sz="1050" dirty="0" smtClean="0">
              <a:solidFill>
                <a:schemeClr val="tx1"/>
              </a:solidFill>
            </a:endParaRPr>
          </a:p>
        </p:txBody>
      </p:sp>
      <p:sp>
        <p:nvSpPr>
          <p:cNvPr id="63" name="Slide Number Placeholder 6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F3031-FB85-4C20-B4FC-3475F7956E24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79667" b="71111"/>
          <a:stretch>
            <a:fillRect/>
          </a:stretch>
        </p:blipFill>
        <p:spPr>
          <a:xfrm>
            <a:off x="30480" y="30480"/>
            <a:ext cx="901035" cy="960119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3326858" y="29184"/>
            <a:ext cx="5817142" cy="307777"/>
          </a:xfrm>
          <a:prstGeom prst="rect">
            <a:avLst/>
          </a:prstGeom>
          <a:noFill/>
        </p:spPr>
        <p:txBody>
          <a:bodyPr wrap="square" rIns="274320" rtlCol="0">
            <a:spAutoFit/>
          </a:bodyPr>
          <a:lstStyle/>
          <a:p>
            <a:pPr algn="r"/>
            <a:r>
              <a:rPr lang="en-US" sz="1400" dirty="0" smtClean="0">
                <a:solidFill>
                  <a:srgbClr val="004480"/>
                </a:solidFill>
                <a:latin typeface="LeagueGothic"/>
                <a:ea typeface="ヒラギノ角ゴ ProN W3" charset="0"/>
                <a:cs typeface="LeagueGothic"/>
              </a:rPr>
              <a:t>Adding technologies, standards, and who is doing. (Not complete) </a:t>
            </a:r>
          </a:p>
        </p:txBody>
      </p:sp>
      <p:sp>
        <p:nvSpPr>
          <p:cNvPr id="41" name="Rectangle 40"/>
          <p:cNvSpPr/>
          <p:nvPr/>
        </p:nvSpPr>
        <p:spPr>
          <a:xfrm>
            <a:off x="5646056" y="580571"/>
            <a:ext cx="957943" cy="377372"/>
          </a:xfrm>
          <a:prstGeom prst="rect">
            <a:avLst/>
          </a:prstGeom>
          <a:solidFill>
            <a:srgbClr val="FFFF9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DRAFT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Rectangle 97"/>
          <p:cNvSpPr/>
          <p:nvPr/>
        </p:nvSpPr>
        <p:spPr>
          <a:xfrm>
            <a:off x="7225845" y="975139"/>
            <a:ext cx="1772502" cy="1669775"/>
          </a:xfrm>
          <a:prstGeom prst="rect">
            <a:avLst/>
          </a:prstGeom>
          <a:noFill/>
          <a:ln w="1270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9144" rtlCol="0" anchor="t">
            <a:noAutofit/>
          </a:bodyPr>
          <a:lstStyle/>
          <a:p>
            <a:pPr>
              <a:spcAft>
                <a:spcPts val="200"/>
              </a:spcAft>
            </a:pPr>
            <a:r>
              <a:rPr lang="en-US" sz="1000" dirty="0" smtClean="0">
                <a:solidFill>
                  <a:schemeClr val="tx1"/>
                </a:solidFill>
              </a:rPr>
              <a:t>Key</a:t>
            </a:r>
          </a:p>
          <a:p>
            <a:pPr marL="58738" indent="-58738">
              <a:spcAft>
                <a:spcPts val="200"/>
              </a:spcAft>
            </a:pPr>
            <a:r>
              <a:rPr lang="en-US" sz="1000" dirty="0" smtClean="0">
                <a:solidFill>
                  <a:schemeClr val="tx1"/>
                </a:solidFill>
              </a:rPr>
              <a:t>Standardized at W3C</a:t>
            </a:r>
          </a:p>
          <a:p>
            <a:pPr marL="58738" indent="-58738">
              <a:spcAft>
                <a:spcPts val="200"/>
              </a:spcAft>
            </a:pPr>
            <a:r>
              <a:rPr lang="en-US" sz="1000" dirty="0" smtClean="0">
                <a:solidFill>
                  <a:schemeClr val="tx1"/>
                </a:solidFill>
              </a:rPr>
              <a:t>W3C Community Group</a:t>
            </a:r>
          </a:p>
          <a:p>
            <a:pPr marL="58738" indent="-58738">
              <a:spcAft>
                <a:spcPts val="200"/>
              </a:spcAft>
            </a:pPr>
            <a:r>
              <a:rPr lang="en-US" sz="1000" dirty="0" smtClean="0">
                <a:solidFill>
                  <a:schemeClr val="tx1"/>
                </a:solidFill>
              </a:rPr>
              <a:t>Standardized at another body</a:t>
            </a:r>
          </a:p>
          <a:p>
            <a:pPr marL="58738" indent="-58738">
              <a:spcAft>
                <a:spcPts val="200"/>
              </a:spcAft>
            </a:pPr>
            <a:r>
              <a:rPr lang="en-US" sz="1000" dirty="0" smtClean="0">
                <a:solidFill>
                  <a:schemeClr val="tx1"/>
                </a:solidFill>
              </a:rPr>
              <a:t>Standardization candidate</a:t>
            </a:r>
          </a:p>
          <a:p>
            <a:pPr marL="58738" indent="-58738">
              <a:spcAft>
                <a:spcPts val="200"/>
              </a:spcAft>
            </a:pPr>
            <a:r>
              <a:rPr lang="en-US" sz="1000" dirty="0" smtClean="0">
                <a:solidFill>
                  <a:schemeClr val="tx1"/>
                </a:solidFill>
              </a:rPr>
              <a:t>Independent standard group</a:t>
            </a:r>
          </a:p>
          <a:p>
            <a:pPr marL="58738" indent="-58738">
              <a:spcAft>
                <a:spcPts val="200"/>
              </a:spcAft>
            </a:pPr>
            <a:r>
              <a:rPr lang="en-US" sz="1000" dirty="0" smtClean="0">
                <a:solidFill>
                  <a:schemeClr val="tx1"/>
                </a:solidFill>
              </a:rPr>
              <a:t>Public standard</a:t>
            </a:r>
          </a:p>
          <a:p>
            <a:pPr marL="58738" indent="-58738">
              <a:spcAft>
                <a:spcPts val="200"/>
              </a:spcAft>
            </a:pPr>
            <a:r>
              <a:rPr lang="en-US" sz="1000" dirty="0" smtClean="0">
                <a:solidFill>
                  <a:schemeClr val="tx1"/>
                </a:solidFill>
              </a:rPr>
              <a:t>No standards body</a:t>
            </a:r>
          </a:p>
          <a:p>
            <a:pPr marL="58738" indent="-58738">
              <a:spcAft>
                <a:spcPts val="200"/>
              </a:spcAft>
            </a:pPr>
            <a:r>
              <a:rPr lang="en-US" sz="1000" dirty="0" smtClean="0">
                <a:solidFill>
                  <a:schemeClr val="tx1"/>
                </a:solidFill>
              </a:rPr>
              <a:t>Known IP issues</a:t>
            </a:r>
          </a:p>
          <a:p>
            <a:endParaRPr lang="en-US" sz="1050" dirty="0" smtClean="0">
              <a:solidFill>
                <a:schemeClr val="tx1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88487" y="4443413"/>
            <a:ext cx="8909812" cy="204311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3">
                <a:lumMod val="50000"/>
              </a:schemeClr>
            </a:solidFill>
            <a:prstDash val="lg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9144" rtlCol="0" anchor="t">
            <a:noAutofit/>
          </a:bodyPr>
          <a:lstStyle/>
          <a:p>
            <a:pPr marL="55563" indent="-55563">
              <a:buFont typeface="Arial" pitchFamily="34" charset="0"/>
              <a:buChar char="•"/>
            </a:pPr>
            <a:endParaRPr lang="en-US" sz="1000" dirty="0" smtClean="0">
              <a:solidFill>
                <a:schemeClr val="tx1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182074" y="4538653"/>
            <a:ext cx="1093890" cy="1374200"/>
          </a:xfrm>
          <a:prstGeom prst="rect">
            <a:avLst/>
          </a:prstGeom>
          <a:noFill/>
          <a:ln w="19050">
            <a:solidFill>
              <a:schemeClr val="accent3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9144" rtlCol="0" anchor="t">
            <a:noAutofit/>
          </a:bodyPr>
          <a:lstStyle/>
          <a:p>
            <a:r>
              <a:rPr lang="en-US" sz="1000" dirty="0" smtClean="0">
                <a:solidFill>
                  <a:schemeClr val="tx1"/>
                </a:solidFill>
              </a:rPr>
              <a:t>Client APIs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40649" y="4743433"/>
            <a:ext cx="980237" cy="2257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27432" rIns="18288" rtlCol="0">
            <a:noAutofit/>
          </a:bodyPr>
          <a:lstStyle/>
          <a:p>
            <a:r>
              <a:rPr lang="en-US" sz="900" dirty="0" smtClean="0"/>
              <a:t>JavaScript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237773" y="5020262"/>
            <a:ext cx="980237" cy="2299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27432" rIns="18288" rtlCol="0">
            <a:noAutofit/>
          </a:bodyPr>
          <a:lstStyle/>
          <a:p>
            <a:r>
              <a:rPr lang="en-US" sz="900" dirty="0" smtClean="0"/>
              <a:t>REST</a:t>
            </a:r>
          </a:p>
        </p:txBody>
      </p:sp>
      <p:sp>
        <p:nvSpPr>
          <p:cNvPr id="51" name="Rectangle 50"/>
          <p:cNvSpPr/>
          <p:nvPr/>
        </p:nvSpPr>
        <p:spPr>
          <a:xfrm>
            <a:off x="1332725" y="4538653"/>
            <a:ext cx="1132114" cy="796299"/>
          </a:xfrm>
          <a:prstGeom prst="rect">
            <a:avLst/>
          </a:prstGeom>
          <a:noFill/>
          <a:ln w="19050">
            <a:solidFill>
              <a:schemeClr val="accent3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9144" rtlCol="0" anchor="t">
            <a:noAutofit/>
          </a:bodyPr>
          <a:lstStyle/>
          <a:p>
            <a:r>
              <a:rPr lang="en-US" sz="1000" dirty="0" smtClean="0">
                <a:solidFill>
                  <a:schemeClr val="tx1"/>
                </a:solidFill>
              </a:rPr>
              <a:t>Widgets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391986" y="4743432"/>
            <a:ext cx="980237" cy="230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27432" rIns="18288" rtlCol="0">
            <a:noAutofit/>
          </a:bodyPr>
          <a:lstStyle/>
          <a:p>
            <a:r>
              <a:rPr lang="en-US" sz="900" dirty="0" smtClean="0"/>
              <a:t>Embedded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391986" y="5016357"/>
            <a:ext cx="980237" cy="2308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27432" rIns="18288" rtlCol="0">
            <a:noAutofit/>
          </a:bodyPr>
          <a:lstStyle/>
          <a:p>
            <a:r>
              <a:rPr lang="en-US" sz="900" dirty="0" smtClean="0"/>
              <a:t>External</a:t>
            </a:r>
          </a:p>
        </p:txBody>
      </p:sp>
      <p:sp>
        <p:nvSpPr>
          <p:cNvPr id="54" name="Rectangle 53"/>
          <p:cNvSpPr/>
          <p:nvPr/>
        </p:nvSpPr>
        <p:spPr>
          <a:xfrm>
            <a:off x="2521600" y="4538653"/>
            <a:ext cx="1094574" cy="1361421"/>
          </a:xfrm>
          <a:prstGeom prst="rect">
            <a:avLst/>
          </a:prstGeom>
          <a:noFill/>
          <a:ln w="19050">
            <a:solidFill>
              <a:schemeClr val="accent3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9144" rtlCol="0" anchor="t">
            <a:noAutofit/>
          </a:bodyPr>
          <a:lstStyle/>
          <a:p>
            <a:r>
              <a:rPr lang="en-US" sz="1000" dirty="0" smtClean="0">
                <a:solidFill>
                  <a:schemeClr val="tx1"/>
                </a:solidFill>
              </a:rPr>
              <a:t>Analytics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2575465" y="4743432"/>
            <a:ext cx="980237" cy="2308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27432" rIns="18288" rtlCol="0">
            <a:noAutofit/>
          </a:bodyPr>
          <a:lstStyle/>
          <a:p>
            <a:r>
              <a:rPr lang="en-US" sz="900" dirty="0" smtClean="0"/>
              <a:t>Engagement</a:t>
            </a:r>
            <a:endParaRPr lang="en-US" sz="900" i="1" dirty="0"/>
          </a:p>
        </p:txBody>
      </p:sp>
      <p:sp>
        <p:nvSpPr>
          <p:cNvPr id="56" name="TextBox 55"/>
          <p:cNvSpPr txBox="1"/>
          <p:nvPr/>
        </p:nvSpPr>
        <p:spPr>
          <a:xfrm>
            <a:off x="2575465" y="5022358"/>
            <a:ext cx="980237" cy="2308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27432" rIns="18288" rtlCol="0">
            <a:noAutofit/>
          </a:bodyPr>
          <a:lstStyle/>
          <a:p>
            <a:r>
              <a:rPr lang="en-US" sz="900" dirty="0" smtClean="0"/>
              <a:t>Scoring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2575465" y="5301284"/>
            <a:ext cx="980237" cy="2308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27432" rIns="18288" rtlCol="0">
            <a:noAutofit/>
          </a:bodyPr>
          <a:lstStyle/>
          <a:p>
            <a:r>
              <a:rPr lang="en-US" sz="900" dirty="0" smtClean="0"/>
              <a:t>Recommendations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2575465" y="5580210"/>
            <a:ext cx="980237" cy="2308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27432" rIns="18288" rtlCol="0">
            <a:noAutofit/>
          </a:bodyPr>
          <a:lstStyle/>
          <a:p>
            <a:r>
              <a:rPr lang="en-US" sz="900" dirty="0" smtClean="0"/>
              <a:t>Trends</a:t>
            </a:r>
          </a:p>
        </p:txBody>
      </p:sp>
      <p:sp>
        <p:nvSpPr>
          <p:cNvPr id="59" name="Rectangle 58"/>
          <p:cNvSpPr/>
          <p:nvPr/>
        </p:nvSpPr>
        <p:spPr>
          <a:xfrm>
            <a:off x="3672935" y="4538653"/>
            <a:ext cx="1132114" cy="924349"/>
          </a:xfrm>
          <a:prstGeom prst="rect">
            <a:avLst/>
          </a:prstGeom>
          <a:noFill/>
          <a:ln w="19050">
            <a:solidFill>
              <a:schemeClr val="accent3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9144" rtlCol="0" anchor="t">
            <a:noAutofit/>
          </a:bodyPr>
          <a:lstStyle/>
          <a:p>
            <a:r>
              <a:rPr lang="en-US" sz="1000" dirty="0" smtClean="0">
                <a:solidFill>
                  <a:schemeClr val="tx1"/>
                </a:solidFill>
              </a:rPr>
              <a:t>Real-time Notifications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3723570" y="4878598"/>
            <a:ext cx="980237" cy="2308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27432" rIns="18288" rtlCol="0">
            <a:noAutofit/>
          </a:bodyPr>
          <a:lstStyle/>
          <a:p>
            <a:r>
              <a:rPr lang="en-US" sz="900" dirty="0" smtClean="0"/>
              <a:t>Mobile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3723570" y="5151770"/>
            <a:ext cx="980237" cy="2308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27432" rIns="18288" rtlCol="0">
            <a:noAutofit/>
          </a:bodyPr>
          <a:lstStyle/>
          <a:p>
            <a:r>
              <a:rPr lang="en-US" sz="900" dirty="0" smtClean="0"/>
              <a:t>Browser</a:t>
            </a:r>
          </a:p>
        </p:txBody>
      </p:sp>
      <p:sp>
        <p:nvSpPr>
          <p:cNvPr id="68" name="Rectangle 67"/>
          <p:cNvSpPr/>
          <p:nvPr/>
        </p:nvSpPr>
        <p:spPr>
          <a:xfrm>
            <a:off x="5961396" y="5176848"/>
            <a:ext cx="1151432" cy="129396"/>
          </a:xfrm>
          <a:prstGeom prst="rect">
            <a:avLst/>
          </a:prstGeom>
          <a:solidFill>
            <a:srgbClr val="33CC33">
              <a:alpha val="7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6077316" y="4871494"/>
            <a:ext cx="1151432" cy="129396"/>
          </a:xfrm>
          <a:prstGeom prst="rect">
            <a:avLst/>
          </a:prstGeom>
          <a:solidFill>
            <a:srgbClr val="FFFF66">
              <a:alpha val="7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187057" y="4157208"/>
            <a:ext cx="1453438" cy="26161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tx1"/>
            </a:solidFill>
          </a:ln>
          <a:effectLst/>
        </p:spPr>
        <p:txBody>
          <a:bodyPr wrap="square" lIns="27432" rIns="18288" rtlCol="0">
            <a:noAutofit/>
          </a:bodyPr>
          <a:lstStyle/>
          <a:p>
            <a:r>
              <a:rPr lang="en-US" sz="1100" b="1" dirty="0" smtClean="0">
                <a:solidFill>
                  <a:schemeClr val="bg1"/>
                </a:solidFill>
              </a:rPr>
              <a:t>Technical foundations</a:t>
            </a:r>
            <a:endParaRPr lang="en-US" sz="1100" b="1" i="1" dirty="0">
              <a:solidFill>
                <a:schemeClr val="bg1"/>
              </a:solidFill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5961396" y="5630462"/>
            <a:ext cx="1151432" cy="129396"/>
          </a:xfrm>
          <a:prstGeom prst="rect">
            <a:avLst/>
          </a:prstGeom>
          <a:solidFill>
            <a:srgbClr val="33CC33">
              <a:alpha val="7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5961396" y="6084076"/>
            <a:ext cx="1151432" cy="129396"/>
          </a:xfrm>
          <a:prstGeom prst="rect">
            <a:avLst/>
          </a:prstGeom>
          <a:solidFill>
            <a:srgbClr val="33CC33">
              <a:alpha val="7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7932717" y="4538713"/>
            <a:ext cx="980172" cy="1156974"/>
          </a:xfrm>
          <a:prstGeom prst="rect">
            <a:avLst/>
          </a:prstGeom>
          <a:noFill/>
          <a:ln w="19050">
            <a:solidFill>
              <a:schemeClr val="accent3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9144" rtlCol="0" anchor="t">
            <a:noAutofit/>
          </a:bodyPr>
          <a:lstStyle/>
          <a:p>
            <a:r>
              <a:rPr lang="en-US" sz="1000" dirty="0" smtClean="0">
                <a:solidFill>
                  <a:schemeClr val="tx1"/>
                </a:solidFill>
              </a:rPr>
              <a:t>Content </a:t>
            </a:r>
            <a:br>
              <a:rPr lang="en-US" sz="1000" dirty="0" smtClean="0">
                <a:solidFill>
                  <a:schemeClr val="tx1"/>
                </a:solidFill>
              </a:rPr>
            </a:br>
            <a:r>
              <a:rPr lang="en-US" sz="1000" dirty="0" smtClean="0">
                <a:solidFill>
                  <a:schemeClr val="tx1"/>
                </a:solidFill>
              </a:rPr>
              <a:t>'structures'</a:t>
            </a:r>
          </a:p>
          <a:p>
            <a:pPr marL="58738" indent="-58738">
              <a:buFont typeface="Arial" pitchFamily="34" charset="0"/>
              <a:buChar char="•"/>
            </a:pPr>
            <a:r>
              <a:rPr lang="en-US" sz="900" dirty="0" smtClean="0">
                <a:solidFill>
                  <a:schemeClr val="tx1"/>
                </a:solidFill>
              </a:rPr>
              <a:t>Wiki</a:t>
            </a:r>
          </a:p>
          <a:p>
            <a:pPr marL="58738" indent="-58738">
              <a:buFont typeface="Arial" pitchFamily="34" charset="0"/>
              <a:buChar char="•"/>
            </a:pPr>
            <a:r>
              <a:rPr lang="en-US" sz="900" dirty="0" smtClean="0">
                <a:solidFill>
                  <a:schemeClr val="tx1"/>
                </a:solidFill>
              </a:rPr>
              <a:t>Blog</a:t>
            </a:r>
          </a:p>
          <a:p>
            <a:pPr marL="58738" indent="-58738">
              <a:buFont typeface="Arial" pitchFamily="34" charset="0"/>
              <a:buChar char="•"/>
            </a:pPr>
            <a:r>
              <a:rPr lang="en-US" sz="900" dirty="0" smtClean="0">
                <a:solidFill>
                  <a:schemeClr val="tx1"/>
                </a:solidFill>
              </a:rPr>
              <a:t>HTML+</a:t>
            </a:r>
          </a:p>
          <a:p>
            <a:pPr marL="58738" indent="-58738">
              <a:buFont typeface="Arial" pitchFamily="34" charset="0"/>
              <a:buChar char="•"/>
            </a:pPr>
            <a:r>
              <a:rPr lang="en-US" sz="900" dirty="0" smtClean="0">
                <a:solidFill>
                  <a:schemeClr val="tx1"/>
                </a:solidFill>
              </a:rPr>
              <a:t>Microblog</a:t>
            </a:r>
          </a:p>
          <a:p>
            <a:endParaRPr lang="en-US" sz="1000" dirty="0" smtClean="0">
              <a:solidFill>
                <a:schemeClr val="tx1"/>
              </a:solidFill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6086078" y="5325926"/>
            <a:ext cx="1147289" cy="129396"/>
          </a:xfrm>
          <a:prstGeom prst="rect">
            <a:avLst/>
          </a:prstGeom>
          <a:solidFill>
            <a:schemeClr val="tx2">
              <a:lumMod val="60000"/>
              <a:lumOff val="40000"/>
              <a:alpha val="7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7" name="Rectangle 86"/>
          <p:cNvSpPr/>
          <p:nvPr/>
        </p:nvSpPr>
        <p:spPr>
          <a:xfrm>
            <a:off x="6085485" y="5471210"/>
            <a:ext cx="1147289" cy="129396"/>
          </a:xfrm>
          <a:prstGeom prst="rect">
            <a:avLst/>
          </a:prstGeom>
          <a:solidFill>
            <a:schemeClr val="tx2">
              <a:lumMod val="60000"/>
              <a:lumOff val="40000"/>
              <a:alpha val="7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" name="Rectangle 61"/>
          <p:cNvSpPr/>
          <p:nvPr/>
        </p:nvSpPr>
        <p:spPr>
          <a:xfrm>
            <a:off x="5937741" y="4538884"/>
            <a:ext cx="1899974" cy="1861916"/>
          </a:xfrm>
          <a:prstGeom prst="rect">
            <a:avLst/>
          </a:prstGeom>
          <a:noFill/>
          <a:ln w="19050">
            <a:solidFill>
              <a:schemeClr val="accent3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9144" rtlCol="0" anchor="t">
            <a:noAutofit/>
          </a:bodyPr>
          <a:lstStyle/>
          <a:p>
            <a:r>
              <a:rPr lang="en-US" sz="1000" dirty="0" smtClean="0">
                <a:solidFill>
                  <a:schemeClr val="tx1"/>
                </a:solidFill>
              </a:rPr>
              <a:t>Data structures</a:t>
            </a:r>
          </a:p>
          <a:p>
            <a:pPr marL="55563" indent="-55563">
              <a:buFont typeface="Arial" pitchFamily="34" charset="0"/>
              <a:buChar char="•"/>
            </a:pPr>
            <a:r>
              <a:rPr lang="en-US" sz="1000" i="1" dirty="0" smtClean="0">
                <a:solidFill>
                  <a:schemeClr val="tx1"/>
                </a:solidFill>
              </a:rPr>
              <a:t>JSON </a:t>
            </a:r>
          </a:p>
          <a:p>
            <a:pPr marL="173038" lvl="1" indent="-55563">
              <a:buFont typeface="Arial" pitchFamily="34" charset="0"/>
              <a:buChar char="•"/>
            </a:pPr>
            <a:r>
              <a:rPr lang="en-US" sz="1000" i="1" dirty="0" smtClean="0">
                <a:solidFill>
                  <a:schemeClr val="tx1"/>
                </a:solidFill>
              </a:rPr>
              <a:t>Activity Streams</a:t>
            </a:r>
          </a:p>
          <a:p>
            <a:pPr marL="173038" lvl="1" indent="-55563">
              <a:buFont typeface="Arial" pitchFamily="34" charset="0"/>
              <a:buChar char="•"/>
            </a:pPr>
            <a:r>
              <a:rPr lang="en-US" sz="1000" i="1" dirty="0" smtClean="0">
                <a:solidFill>
                  <a:schemeClr val="tx1"/>
                </a:solidFill>
              </a:rPr>
              <a:t>Portable Contacts</a:t>
            </a:r>
          </a:p>
          <a:p>
            <a:pPr marL="58738" indent="-58738">
              <a:buFont typeface="Arial" pitchFamily="34" charset="0"/>
              <a:buChar char="•"/>
            </a:pPr>
            <a:r>
              <a:rPr lang="en-US" sz="1000" i="1" dirty="0" smtClean="0">
                <a:solidFill>
                  <a:schemeClr val="tx1"/>
                </a:solidFill>
              </a:rPr>
              <a:t>XML</a:t>
            </a:r>
          </a:p>
          <a:p>
            <a:pPr marL="169863" indent="-58738">
              <a:buFont typeface="Arial" pitchFamily="34" charset="0"/>
              <a:buChar char="•"/>
            </a:pPr>
            <a:r>
              <a:rPr lang="en-US" sz="1000" i="1" dirty="0" smtClean="0">
                <a:solidFill>
                  <a:schemeClr val="tx1"/>
                </a:solidFill>
              </a:rPr>
              <a:t>Atom</a:t>
            </a:r>
          </a:p>
          <a:p>
            <a:pPr marL="169863" indent="-58738">
              <a:buFont typeface="Arial" pitchFamily="34" charset="0"/>
              <a:buChar char="•"/>
            </a:pPr>
            <a:r>
              <a:rPr lang="en-US" sz="1000" i="1" dirty="0" smtClean="0">
                <a:solidFill>
                  <a:schemeClr val="tx1"/>
                </a:solidFill>
              </a:rPr>
              <a:t>XRD</a:t>
            </a:r>
          </a:p>
          <a:p>
            <a:pPr marL="58738" indent="-58738">
              <a:buFont typeface="Arial" pitchFamily="34" charset="0"/>
              <a:buChar char="•"/>
            </a:pPr>
            <a:r>
              <a:rPr lang="en-US" sz="1000" i="1" dirty="0" smtClean="0">
                <a:solidFill>
                  <a:schemeClr val="tx1"/>
                </a:solidFill>
              </a:rPr>
              <a:t>RDF</a:t>
            </a:r>
          </a:p>
          <a:p>
            <a:pPr marL="176213" lvl="1" indent="-58738">
              <a:buFont typeface="Arial" pitchFamily="34" charset="0"/>
              <a:buChar char="•"/>
            </a:pPr>
            <a:r>
              <a:rPr lang="en-US" sz="1000" i="1" dirty="0" smtClean="0">
                <a:solidFill>
                  <a:schemeClr val="tx1"/>
                </a:solidFill>
              </a:rPr>
              <a:t>FOAF</a:t>
            </a:r>
          </a:p>
          <a:p>
            <a:pPr marL="176213" lvl="1" indent="-58738">
              <a:buFont typeface="Arial" pitchFamily="34" charset="0"/>
              <a:buChar char="•"/>
            </a:pPr>
            <a:r>
              <a:rPr lang="en-US" sz="1000" i="1" dirty="0" smtClean="0">
                <a:solidFill>
                  <a:schemeClr val="tx1"/>
                </a:solidFill>
              </a:rPr>
              <a:t>SIOC</a:t>
            </a:r>
          </a:p>
          <a:p>
            <a:pPr marL="58738" indent="-58738">
              <a:buFont typeface="Arial" pitchFamily="34" charset="0"/>
              <a:buChar char="•"/>
            </a:pPr>
            <a:r>
              <a:rPr lang="en-US" sz="1000" i="1" dirty="0" smtClean="0">
                <a:solidFill>
                  <a:schemeClr val="tx1"/>
                </a:solidFill>
              </a:rPr>
              <a:t>HTML5</a:t>
            </a:r>
          </a:p>
          <a:p>
            <a:pPr marL="55563" indent="-55563">
              <a:buFont typeface="Arial" pitchFamily="34" charset="0"/>
              <a:buChar char="•"/>
            </a:pPr>
            <a:endParaRPr lang="en-US" sz="1000" dirty="0" smtClean="0">
              <a:solidFill>
                <a:schemeClr val="tx1"/>
              </a:solidFill>
            </a:endParaRPr>
          </a:p>
          <a:p>
            <a:endParaRPr lang="en-US" sz="1000" dirty="0" smtClean="0">
              <a:solidFill>
                <a:schemeClr val="tx1"/>
              </a:solidFill>
            </a:endParaRPr>
          </a:p>
        </p:txBody>
      </p:sp>
      <p:sp>
        <p:nvSpPr>
          <p:cNvPr id="88" name="Rectangle 87"/>
          <p:cNvSpPr/>
          <p:nvPr/>
        </p:nvSpPr>
        <p:spPr>
          <a:xfrm>
            <a:off x="7254736" y="2061250"/>
            <a:ext cx="1708031" cy="134483"/>
          </a:xfrm>
          <a:prstGeom prst="rect">
            <a:avLst/>
          </a:prstGeom>
          <a:solidFill>
            <a:srgbClr val="FF6699">
              <a:alpha val="69804"/>
            </a:srgbClr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7254736" y="1889395"/>
            <a:ext cx="1708031" cy="134483"/>
          </a:xfrm>
          <a:prstGeom prst="rect">
            <a:avLst/>
          </a:prstGeom>
          <a:solidFill>
            <a:srgbClr val="CC66FF">
              <a:alpha val="69804"/>
            </a:srgbClr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0" name="Rectangle 89"/>
          <p:cNvSpPr/>
          <p:nvPr/>
        </p:nvSpPr>
        <p:spPr>
          <a:xfrm>
            <a:off x="7254736" y="1527760"/>
            <a:ext cx="1708031" cy="134483"/>
          </a:xfrm>
          <a:prstGeom prst="rect">
            <a:avLst/>
          </a:prstGeom>
          <a:solidFill>
            <a:schemeClr val="tx2">
              <a:lumMod val="60000"/>
              <a:lumOff val="4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3" name="Rectangle 92"/>
          <p:cNvSpPr/>
          <p:nvPr/>
        </p:nvSpPr>
        <p:spPr>
          <a:xfrm>
            <a:off x="7254736" y="1707752"/>
            <a:ext cx="1708031" cy="134483"/>
          </a:xfrm>
          <a:prstGeom prst="rect">
            <a:avLst/>
          </a:prstGeom>
          <a:solidFill>
            <a:schemeClr val="tx2">
              <a:lumMod val="60000"/>
              <a:lumOff val="4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4" name="Rectangle 93"/>
          <p:cNvSpPr/>
          <p:nvPr/>
        </p:nvSpPr>
        <p:spPr>
          <a:xfrm>
            <a:off x="7254736" y="2238783"/>
            <a:ext cx="1708031" cy="134483"/>
          </a:xfrm>
          <a:prstGeom prst="rect">
            <a:avLst/>
          </a:prstGeom>
          <a:solidFill>
            <a:srgbClr val="FFFF66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5" name="Rectangle 94"/>
          <p:cNvSpPr/>
          <p:nvPr/>
        </p:nvSpPr>
        <p:spPr>
          <a:xfrm>
            <a:off x="7254736" y="2417931"/>
            <a:ext cx="1708031" cy="134483"/>
          </a:xfrm>
          <a:prstGeom prst="rect">
            <a:avLst/>
          </a:prstGeom>
          <a:solidFill>
            <a:srgbClr val="FF6600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6" name="Rectangle 95"/>
          <p:cNvSpPr/>
          <p:nvPr/>
        </p:nvSpPr>
        <p:spPr>
          <a:xfrm>
            <a:off x="7254736" y="1177504"/>
            <a:ext cx="1708031" cy="134483"/>
          </a:xfrm>
          <a:prstGeom prst="rect">
            <a:avLst/>
          </a:prstGeom>
          <a:solidFill>
            <a:srgbClr val="33CC33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7" name="Rectangle 96"/>
          <p:cNvSpPr/>
          <p:nvPr/>
        </p:nvSpPr>
        <p:spPr>
          <a:xfrm>
            <a:off x="7254736" y="1352632"/>
            <a:ext cx="1708031" cy="134483"/>
          </a:xfrm>
          <a:prstGeom prst="rect">
            <a:avLst/>
          </a:prstGeom>
          <a:solidFill>
            <a:srgbClr val="33CC3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1" name="Slide Number Placeholder 10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F3031-FB85-4C20-B4FC-3475F7956E24}" type="slidenum">
              <a:rPr lang="en-US" smtClean="0"/>
              <a:pPr/>
              <a:t>12</a:t>
            </a:fld>
            <a:endParaRPr lang="en-US"/>
          </a:p>
        </p:txBody>
      </p:sp>
      <p:grpSp>
        <p:nvGrpSpPr>
          <p:cNvPr id="2" name="Group 82"/>
          <p:cNvGrpSpPr/>
          <p:nvPr/>
        </p:nvGrpSpPr>
        <p:grpSpPr>
          <a:xfrm>
            <a:off x="4881427" y="5397257"/>
            <a:ext cx="980237" cy="661720"/>
            <a:chOff x="4881427" y="5397257"/>
            <a:chExt cx="980237" cy="661720"/>
          </a:xfrm>
        </p:grpSpPr>
        <p:sp>
          <p:nvSpPr>
            <p:cNvPr id="72" name="Rectangle 71"/>
            <p:cNvSpPr/>
            <p:nvPr/>
          </p:nvSpPr>
          <p:spPr>
            <a:xfrm>
              <a:off x="4900256" y="5872728"/>
              <a:ext cx="931653" cy="129396"/>
            </a:xfrm>
            <a:prstGeom prst="rect">
              <a:avLst/>
            </a:prstGeom>
            <a:solidFill>
              <a:srgbClr val="FFFF66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72"/>
            <p:cNvSpPr/>
            <p:nvPr/>
          </p:nvSpPr>
          <p:spPr>
            <a:xfrm>
              <a:off x="4903867" y="5581762"/>
              <a:ext cx="931653" cy="129396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 73"/>
            <p:cNvSpPr/>
            <p:nvPr/>
          </p:nvSpPr>
          <p:spPr>
            <a:xfrm>
              <a:off x="4903867" y="5729829"/>
              <a:ext cx="931653" cy="129396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4881427" y="5397257"/>
              <a:ext cx="980237" cy="661720"/>
            </a:xfrm>
            <a:prstGeom prst="rect">
              <a:avLst/>
            </a:prstGeom>
            <a:noFill/>
            <a:ln w="19050">
              <a:solidFill>
                <a:schemeClr val="accent3">
                  <a:lumMod val="75000"/>
                </a:schemeClr>
              </a:solidFill>
              <a:prstDash val="sysDot"/>
            </a:ln>
          </p:spPr>
          <p:txBody>
            <a:bodyPr wrap="square" lIns="27432" rIns="18288" rtlCol="0">
              <a:spAutoFit/>
            </a:bodyPr>
            <a:lstStyle/>
            <a:p>
              <a:r>
                <a:rPr lang="en-US" sz="1000" dirty="0" smtClean="0"/>
                <a:t>Discovery  </a:t>
              </a:r>
              <a:endParaRPr lang="en-US" sz="900" dirty="0" smtClean="0"/>
            </a:p>
            <a:p>
              <a:pPr marL="60325" indent="-52388">
                <a:buFont typeface="Arial" pitchFamily="34" charset="0"/>
                <a:buChar char="•"/>
              </a:pPr>
              <a:r>
                <a:rPr lang="en-US" sz="900" i="1" dirty="0" smtClean="0"/>
                <a:t>Webfinger, LRDD</a:t>
              </a:r>
            </a:p>
            <a:p>
              <a:pPr marL="60325" indent="-52388">
                <a:buFont typeface="Arial" pitchFamily="34" charset="0"/>
                <a:buChar char="•"/>
              </a:pPr>
              <a:r>
                <a:rPr lang="en-US" sz="900" i="1" dirty="0" smtClean="0"/>
                <a:t>SWD</a:t>
              </a:r>
            </a:p>
            <a:p>
              <a:pPr marL="60325" indent="-52388">
                <a:buFont typeface="Arial" pitchFamily="34" charset="0"/>
                <a:buChar char="•"/>
              </a:pPr>
              <a:r>
                <a:rPr lang="en-US" sz="900" i="1" dirty="0" smtClean="0"/>
                <a:t>Open Graph</a:t>
              </a:r>
              <a:endParaRPr lang="en-US" sz="900" i="1" dirty="0"/>
            </a:p>
          </p:txBody>
        </p:sp>
      </p:grpSp>
      <p:grpSp>
        <p:nvGrpSpPr>
          <p:cNvPr id="3" name="Group 81"/>
          <p:cNvGrpSpPr/>
          <p:nvPr/>
        </p:nvGrpSpPr>
        <p:grpSpPr>
          <a:xfrm>
            <a:off x="4878097" y="4538629"/>
            <a:ext cx="980237" cy="800219"/>
            <a:chOff x="4878097" y="4538629"/>
            <a:chExt cx="980237" cy="800219"/>
          </a:xfrm>
        </p:grpSpPr>
        <p:sp>
          <p:nvSpPr>
            <p:cNvPr id="77" name="Rectangle 76"/>
            <p:cNvSpPr/>
            <p:nvPr/>
          </p:nvSpPr>
          <p:spPr>
            <a:xfrm>
              <a:off x="4896373" y="4724600"/>
              <a:ext cx="931653" cy="129396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77"/>
            <p:cNvSpPr/>
            <p:nvPr/>
          </p:nvSpPr>
          <p:spPr>
            <a:xfrm>
              <a:off x="4897096" y="4871858"/>
              <a:ext cx="931653" cy="129396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/>
            <p:cNvSpPr/>
            <p:nvPr/>
          </p:nvSpPr>
          <p:spPr>
            <a:xfrm>
              <a:off x="4897818" y="5006897"/>
              <a:ext cx="931653" cy="129396"/>
            </a:xfrm>
            <a:prstGeom prst="rect">
              <a:avLst/>
            </a:prstGeom>
            <a:solidFill>
              <a:srgbClr val="33CC33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 79"/>
            <p:cNvSpPr/>
            <p:nvPr/>
          </p:nvSpPr>
          <p:spPr>
            <a:xfrm>
              <a:off x="4894206" y="5145463"/>
              <a:ext cx="931653" cy="129396"/>
            </a:xfrm>
            <a:prstGeom prst="rect">
              <a:avLst/>
            </a:prstGeom>
            <a:solidFill>
              <a:srgbClr val="FFFF66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4878097" y="4538629"/>
              <a:ext cx="980237" cy="800219"/>
            </a:xfrm>
            <a:prstGeom prst="rect">
              <a:avLst/>
            </a:prstGeom>
            <a:noFill/>
            <a:ln w="19050">
              <a:solidFill>
                <a:schemeClr val="accent3">
                  <a:lumMod val="75000"/>
                </a:schemeClr>
              </a:solidFill>
              <a:prstDash val="sysDot"/>
            </a:ln>
          </p:spPr>
          <p:txBody>
            <a:bodyPr wrap="square" lIns="27432" rIns="18288" rtlCol="0">
              <a:spAutoFit/>
            </a:bodyPr>
            <a:lstStyle/>
            <a:p>
              <a:r>
                <a:rPr lang="en-US" sz="1000" dirty="0" smtClean="0"/>
                <a:t>Login credentials</a:t>
              </a:r>
              <a:r>
                <a:rPr lang="en-US" sz="900" dirty="0" smtClean="0"/>
                <a:t> </a:t>
              </a:r>
              <a:endParaRPr lang="en-US" sz="900" i="1" dirty="0" smtClean="0">
                <a:solidFill>
                  <a:srgbClr val="FF0000"/>
                </a:solidFill>
              </a:endParaRPr>
            </a:p>
            <a:p>
              <a:pPr marL="58738" indent="-58738">
                <a:buFont typeface="Arial" pitchFamily="34" charset="0"/>
                <a:buChar char="•"/>
              </a:pPr>
              <a:r>
                <a:rPr lang="en-US" sz="900" i="1" dirty="0" smtClean="0"/>
                <a:t>OpenID</a:t>
              </a:r>
            </a:p>
            <a:p>
              <a:pPr marL="58738" indent="-58738">
                <a:buFont typeface="Arial" pitchFamily="34" charset="0"/>
                <a:buChar char="•"/>
              </a:pPr>
              <a:r>
                <a:rPr lang="en-US" sz="900" i="1" dirty="0" smtClean="0"/>
                <a:t>OAuth</a:t>
              </a:r>
            </a:p>
            <a:p>
              <a:pPr marL="58738" indent="-58738">
                <a:buFont typeface="Arial" pitchFamily="34" charset="0"/>
                <a:buChar char="•"/>
              </a:pPr>
              <a:r>
                <a:rPr lang="en-US" sz="900" i="1" dirty="0" smtClean="0"/>
                <a:t>WebID</a:t>
              </a:r>
            </a:p>
            <a:p>
              <a:pPr marL="58738" indent="-58738">
                <a:buFont typeface="Arial" pitchFamily="34" charset="0"/>
                <a:buChar char="•"/>
              </a:pPr>
              <a:r>
                <a:rPr lang="en-US" sz="900" i="1" dirty="0" smtClean="0"/>
                <a:t>Browser ID</a:t>
              </a:r>
              <a:endParaRPr lang="en-US" sz="900" i="1" dirty="0"/>
            </a:p>
          </p:txBody>
        </p:sp>
      </p:grpSp>
      <p:pic>
        <p:nvPicPr>
          <p:cNvPr id="65" name="Picture 6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79667" b="71111"/>
          <a:stretch>
            <a:fillRect/>
          </a:stretch>
        </p:blipFill>
        <p:spPr>
          <a:xfrm>
            <a:off x="30480" y="30480"/>
            <a:ext cx="901035" cy="960119"/>
          </a:xfrm>
          <a:prstGeom prst="rect">
            <a:avLst/>
          </a:prstGeom>
        </p:spPr>
      </p:pic>
      <p:sp>
        <p:nvSpPr>
          <p:cNvPr id="71" name="TextBox 70"/>
          <p:cNvSpPr txBox="1"/>
          <p:nvPr/>
        </p:nvSpPr>
        <p:spPr>
          <a:xfrm>
            <a:off x="3326858" y="29184"/>
            <a:ext cx="5817142" cy="307777"/>
          </a:xfrm>
          <a:prstGeom prst="rect">
            <a:avLst/>
          </a:prstGeom>
          <a:noFill/>
        </p:spPr>
        <p:txBody>
          <a:bodyPr wrap="square" rIns="274320" rtlCol="0">
            <a:spAutoFit/>
          </a:bodyPr>
          <a:lstStyle/>
          <a:p>
            <a:pPr algn="r"/>
            <a:r>
              <a:rPr lang="en-US" sz="1400" dirty="0" smtClean="0">
                <a:solidFill>
                  <a:srgbClr val="004480"/>
                </a:solidFill>
                <a:latin typeface="LeagueGothic"/>
                <a:ea typeface="ヒラギノ角ゴ ProN W3" charset="0"/>
                <a:cs typeface="LeagueGothic"/>
              </a:rPr>
              <a:t>Adding technologies, standards, and who is doing. (Not complete) </a:t>
            </a:r>
          </a:p>
        </p:txBody>
      </p:sp>
      <p:sp>
        <p:nvSpPr>
          <p:cNvPr id="67" name="Rectangle 66"/>
          <p:cNvSpPr/>
          <p:nvPr/>
        </p:nvSpPr>
        <p:spPr>
          <a:xfrm>
            <a:off x="5704113" y="566057"/>
            <a:ext cx="957943" cy="377372"/>
          </a:xfrm>
          <a:prstGeom prst="rect">
            <a:avLst/>
          </a:prstGeom>
          <a:solidFill>
            <a:srgbClr val="FFFF9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DRAFT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Rectangle 168"/>
          <p:cNvSpPr/>
          <p:nvPr/>
        </p:nvSpPr>
        <p:spPr>
          <a:xfrm>
            <a:off x="2858946" y="3707431"/>
            <a:ext cx="1979754" cy="127421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3">
                <a:lumMod val="5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9144" rtlCol="0" anchor="t"/>
          <a:lstStyle/>
          <a:p>
            <a:pPr marL="55563" indent="-55563">
              <a:buFont typeface="Arial" pitchFamily="34" charset="0"/>
              <a:buChar char="•"/>
            </a:pPr>
            <a:r>
              <a:rPr lang="en-US" sz="1000" dirty="0" smtClean="0">
                <a:solidFill>
                  <a:schemeClr val="tx1"/>
                </a:solidFill>
              </a:rPr>
              <a:t>Threading</a:t>
            </a:r>
          </a:p>
          <a:p>
            <a:pPr marL="55563" indent="-55563">
              <a:buFont typeface="Arial" pitchFamily="34" charset="0"/>
              <a:buChar char="•"/>
            </a:pPr>
            <a:r>
              <a:rPr lang="en-US" sz="1000" dirty="0" smtClean="0">
                <a:solidFill>
                  <a:schemeClr val="tx1"/>
                </a:solidFill>
              </a:rPr>
              <a:t>Sorting (by 'likes', 'most recent',...)</a:t>
            </a:r>
          </a:p>
          <a:p>
            <a:pPr marL="55563" indent="-55563">
              <a:buFont typeface="Arial" pitchFamily="34" charset="0"/>
              <a:buChar char="•"/>
            </a:pPr>
            <a:r>
              <a:rPr lang="en-US" sz="1000" dirty="0" smtClean="0">
                <a:solidFill>
                  <a:schemeClr val="tx1"/>
                </a:solidFill>
              </a:rPr>
              <a:t>Hyperlinks</a:t>
            </a:r>
          </a:p>
          <a:p>
            <a:pPr marL="55563" indent="-55563">
              <a:buFont typeface="Arial" pitchFamily="34" charset="0"/>
              <a:buChar char="•"/>
            </a:pPr>
            <a:r>
              <a:rPr lang="en-US" sz="1000" dirty="0" smtClean="0">
                <a:solidFill>
                  <a:schemeClr val="tx1"/>
                </a:solidFill>
              </a:rPr>
              <a:t>Variable device display</a:t>
            </a:r>
          </a:p>
          <a:p>
            <a:pPr marL="55563" indent="-55563">
              <a:buFont typeface="Arial" pitchFamily="34" charset="0"/>
              <a:buChar char="•"/>
            </a:pPr>
            <a:r>
              <a:rPr lang="en-US" sz="1000" dirty="0" smtClean="0">
                <a:solidFill>
                  <a:schemeClr val="tx1"/>
                </a:solidFill>
              </a:rPr>
              <a:t>Variable security settings</a:t>
            </a:r>
          </a:p>
          <a:p>
            <a:pPr marL="55563" indent="-55563">
              <a:buFont typeface="Arial" pitchFamily="34" charset="0"/>
              <a:buChar char="•"/>
            </a:pPr>
            <a:r>
              <a:rPr lang="en-US" sz="1000" dirty="0" smtClean="0">
                <a:solidFill>
                  <a:srgbClr val="FF0000"/>
                </a:solidFill>
              </a:rPr>
              <a:t>Search</a:t>
            </a:r>
          </a:p>
          <a:p>
            <a:pPr marL="55563" indent="-55563">
              <a:buFont typeface="Arial" pitchFamily="34" charset="0"/>
              <a:buChar char="•"/>
            </a:pPr>
            <a:r>
              <a:rPr lang="en-US" sz="1000" dirty="0" smtClean="0">
                <a:solidFill>
                  <a:srgbClr val="FF0000"/>
                </a:solidFill>
              </a:rPr>
              <a:t>Biz/Mining Intelligence (??)</a:t>
            </a:r>
          </a:p>
          <a:p>
            <a:pPr marL="55563" indent="-55563">
              <a:buFont typeface="Arial" pitchFamily="34" charset="0"/>
              <a:buChar char="•"/>
            </a:pPr>
            <a:r>
              <a:rPr lang="en-US" sz="1000" dirty="0" smtClean="0">
                <a:solidFill>
                  <a:srgbClr val="FF0000"/>
                </a:solidFill>
              </a:rPr>
              <a:t>...</a:t>
            </a:r>
          </a:p>
        </p:txBody>
      </p:sp>
      <p:sp>
        <p:nvSpPr>
          <p:cNvPr id="170" name="TextBox 169"/>
          <p:cNvSpPr txBox="1"/>
          <p:nvPr/>
        </p:nvSpPr>
        <p:spPr>
          <a:xfrm>
            <a:off x="2860819" y="3409496"/>
            <a:ext cx="1453438" cy="26161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9525">
            <a:solidFill>
              <a:schemeClr val="tx1"/>
            </a:solidFill>
          </a:ln>
        </p:spPr>
        <p:txBody>
          <a:bodyPr wrap="square" lIns="27432" rIns="18288" rtlCol="0">
            <a:spAutoFit/>
          </a:bodyPr>
          <a:lstStyle/>
          <a:p>
            <a:r>
              <a:rPr lang="en-US" sz="1100" b="1" dirty="0" smtClean="0">
                <a:solidFill>
                  <a:schemeClr val="bg1"/>
                </a:solidFill>
              </a:rPr>
              <a:t>Ubiquitous attributes</a:t>
            </a:r>
            <a:endParaRPr lang="en-US" sz="1100" b="1" i="1" dirty="0">
              <a:solidFill>
                <a:schemeClr val="bg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254736" y="2061250"/>
            <a:ext cx="1708031" cy="134483"/>
          </a:xfrm>
          <a:prstGeom prst="rect">
            <a:avLst/>
          </a:prstGeom>
          <a:solidFill>
            <a:srgbClr val="FF6699">
              <a:alpha val="69804"/>
            </a:srgbClr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254736" y="1889395"/>
            <a:ext cx="1708031" cy="134483"/>
          </a:xfrm>
          <a:prstGeom prst="rect">
            <a:avLst/>
          </a:prstGeom>
          <a:solidFill>
            <a:srgbClr val="CC66FF">
              <a:alpha val="69804"/>
            </a:srgbClr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254736" y="1527760"/>
            <a:ext cx="1708031" cy="134483"/>
          </a:xfrm>
          <a:prstGeom prst="rect">
            <a:avLst/>
          </a:prstGeom>
          <a:solidFill>
            <a:schemeClr val="tx2">
              <a:lumMod val="60000"/>
              <a:lumOff val="4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254736" y="1707752"/>
            <a:ext cx="1708031" cy="134483"/>
          </a:xfrm>
          <a:prstGeom prst="rect">
            <a:avLst/>
          </a:prstGeom>
          <a:solidFill>
            <a:schemeClr val="tx2">
              <a:lumMod val="60000"/>
              <a:lumOff val="4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254736" y="2238783"/>
            <a:ext cx="1708031" cy="134483"/>
          </a:xfrm>
          <a:prstGeom prst="rect">
            <a:avLst/>
          </a:prstGeom>
          <a:solidFill>
            <a:srgbClr val="FFFF66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254736" y="2417931"/>
            <a:ext cx="1708031" cy="134483"/>
          </a:xfrm>
          <a:prstGeom prst="rect">
            <a:avLst/>
          </a:prstGeom>
          <a:solidFill>
            <a:srgbClr val="FF6600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254736" y="1177504"/>
            <a:ext cx="1708031" cy="134483"/>
          </a:xfrm>
          <a:prstGeom prst="rect">
            <a:avLst/>
          </a:prstGeom>
          <a:solidFill>
            <a:srgbClr val="33CC33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254736" y="1352632"/>
            <a:ext cx="1708031" cy="134483"/>
          </a:xfrm>
          <a:prstGeom prst="rect">
            <a:avLst/>
          </a:prstGeom>
          <a:solidFill>
            <a:srgbClr val="33CC3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225845" y="975139"/>
            <a:ext cx="1772502" cy="1669775"/>
          </a:xfrm>
          <a:prstGeom prst="rect">
            <a:avLst/>
          </a:prstGeom>
          <a:noFill/>
          <a:ln w="1270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9144" rtlCol="0" anchor="t">
            <a:noAutofit/>
          </a:bodyPr>
          <a:lstStyle/>
          <a:p>
            <a:pPr>
              <a:spcAft>
                <a:spcPts val="200"/>
              </a:spcAft>
            </a:pPr>
            <a:r>
              <a:rPr lang="en-US" sz="1000" dirty="0" smtClean="0">
                <a:solidFill>
                  <a:schemeClr val="tx1"/>
                </a:solidFill>
              </a:rPr>
              <a:t>Key</a:t>
            </a:r>
          </a:p>
          <a:p>
            <a:pPr marL="58738" indent="-58738">
              <a:spcAft>
                <a:spcPts val="200"/>
              </a:spcAft>
            </a:pPr>
            <a:r>
              <a:rPr lang="en-US" sz="1000" dirty="0" smtClean="0">
                <a:solidFill>
                  <a:schemeClr val="tx1"/>
                </a:solidFill>
              </a:rPr>
              <a:t>Standardized at W3C</a:t>
            </a:r>
          </a:p>
          <a:p>
            <a:pPr marL="58738" indent="-58738">
              <a:spcAft>
                <a:spcPts val="200"/>
              </a:spcAft>
            </a:pPr>
            <a:r>
              <a:rPr lang="en-US" sz="1000" dirty="0" smtClean="0">
                <a:solidFill>
                  <a:schemeClr val="tx1"/>
                </a:solidFill>
              </a:rPr>
              <a:t>W3C Community Group</a:t>
            </a:r>
          </a:p>
          <a:p>
            <a:pPr marL="58738" indent="-58738">
              <a:spcAft>
                <a:spcPts val="200"/>
              </a:spcAft>
            </a:pPr>
            <a:r>
              <a:rPr lang="en-US" sz="1000" dirty="0" smtClean="0">
                <a:solidFill>
                  <a:schemeClr val="tx1"/>
                </a:solidFill>
              </a:rPr>
              <a:t>Standardized at another body</a:t>
            </a:r>
          </a:p>
          <a:p>
            <a:pPr marL="58738" indent="-58738">
              <a:spcAft>
                <a:spcPts val="200"/>
              </a:spcAft>
            </a:pPr>
            <a:r>
              <a:rPr lang="en-US" sz="1000" dirty="0" smtClean="0">
                <a:solidFill>
                  <a:schemeClr val="tx1"/>
                </a:solidFill>
              </a:rPr>
              <a:t>Standardization candidate</a:t>
            </a:r>
          </a:p>
          <a:p>
            <a:pPr marL="58738" indent="-58738">
              <a:spcAft>
                <a:spcPts val="200"/>
              </a:spcAft>
            </a:pPr>
            <a:r>
              <a:rPr lang="en-US" sz="1000" dirty="0" smtClean="0">
                <a:solidFill>
                  <a:schemeClr val="tx1"/>
                </a:solidFill>
              </a:rPr>
              <a:t>Independent standard group</a:t>
            </a:r>
          </a:p>
          <a:p>
            <a:pPr marL="58738" indent="-58738">
              <a:spcAft>
                <a:spcPts val="200"/>
              </a:spcAft>
            </a:pPr>
            <a:r>
              <a:rPr lang="en-US" sz="1000" dirty="0" smtClean="0">
                <a:solidFill>
                  <a:schemeClr val="tx1"/>
                </a:solidFill>
              </a:rPr>
              <a:t>Public standard</a:t>
            </a:r>
          </a:p>
          <a:p>
            <a:pPr marL="58738" indent="-58738">
              <a:spcAft>
                <a:spcPts val="200"/>
              </a:spcAft>
            </a:pPr>
            <a:r>
              <a:rPr lang="en-US" sz="1000" dirty="0" smtClean="0">
                <a:solidFill>
                  <a:schemeClr val="tx1"/>
                </a:solidFill>
              </a:rPr>
              <a:t>No standards body</a:t>
            </a:r>
          </a:p>
          <a:p>
            <a:pPr marL="58738" indent="-58738">
              <a:spcAft>
                <a:spcPts val="200"/>
              </a:spcAft>
            </a:pPr>
            <a:r>
              <a:rPr lang="en-US" sz="1000" dirty="0" smtClean="0">
                <a:solidFill>
                  <a:schemeClr val="tx1"/>
                </a:solidFill>
              </a:rPr>
              <a:t>Known IP issues</a:t>
            </a:r>
          </a:p>
          <a:p>
            <a:endParaRPr lang="en-US" sz="1050" dirty="0" smtClean="0">
              <a:solidFill>
                <a:schemeClr val="tx1"/>
              </a:solidFill>
            </a:endParaRPr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F3031-FB85-4C20-B4FC-3475F7956E24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79667" b="71111"/>
          <a:stretch>
            <a:fillRect/>
          </a:stretch>
        </p:blipFill>
        <p:spPr>
          <a:xfrm>
            <a:off x="30480" y="30480"/>
            <a:ext cx="901035" cy="960119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3326858" y="29184"/>
            <a:ext cx="5817142" cy="307777"/>
          </a:xfrm>
          <a:prstGeom prst="rect">
            <a:avLst/>
          </a:prstGeom>
          <a:noFill/>
        </p:spPr>
        <p:txBody>
          <a:bodyPr wrap="square" rIns="274320" rtlCol="0">
            <a:spAutoFit/>
          </a:bodyPr>
          <a:lstStyle/>
          <a:p>
            <a:pPr algn="r"/>
            <a:r>
              <a:rPr lang="en-US" sz="1400" dirty="0" smtClean="0">
                <a:solidFill>
                  <a:srgbClr val="004480"/>
                </a:solidFill>
                <a:latin typeface="LeagueGothic"/>
                <a:ea typeface="ヒラギノ角ゴ ProN W3" charset="0"/>
                <a:cs typeface="LeagueGothic"/>
              </a:rPr>
              <a:t>Adding technologies, standards, and who is doing. (Not complete) </a:t>
            </a:r>
          </a:p>
        </p:txBody>
      </p:sp>
      <p:sp>
        <p:nvSpPr>
          <p:cNvPr id="24" name="Rectangle 23"/>
          <p:cNvSpPr/>
          <p:nvPr/>
        </p:nvSpPr>
        <p:spPr>
          <a:xfrm>
            <a:off x="5704113" y="507999"/>
            <a:ext cx="957943" cy="377372"/>
          </a:xfrm>
          <a:prstGeom prst="rect">
            <a:avLst/>
          </a:prstGeom>
          <a:solidFill>
            <a:srgbClr val="FFFF9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DRAFT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79667" b="71111"/>
          <a:stretch>
            <a:fillRect/>
          </a:stretch>
        </p:blipFill>
        <p:spPr>
          <a:xfrm>
            <a:off x="30480" y="30480"/>
            <a:ext cx="901035" cy="96011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008042" y="37709"/>
            <a:ext cx="8060110" cy="824844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90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pPr>
              <a:tabLst>
                <a:tab pos="0" algn="l"/>
                <a:tab pos="314325" algn="l"/>
                <a:tab pos="630238" algn="l"/>
                <a:tab pos="946150" algn="l"/>
                <a:tab pos="1262063" algn="l"/>
                <a:tab pos="1577975" algn="l"/>
                <a:tab pos="1893888" algn="l"/>
                <a:tab pos="2209800" algn="l"/>
                <a:tab pos="2525713" algn="l"/>
                <a:tab pos="2841625" algn="l"/>
                <a:tab pos="3157538" algn="l"/>
                <a:tab pos="3473450" algn="l"/>
                <a:tab pos="3789363" algn="l"/>
                <a:tab pos="4105275" algn="l"/>
                <a:tab pos="4421188" algn="l"/>
                <a:tab pos="4737100" algn="l"/>
                <a:tab pos="5053013" algn="l"/>
                <a:tab pos="5368925" algn="l"/>
                <a:tab pos="5684838" algn="l"/>
                <a:tab pos="6000750" algn="l"/>
                <a:tab pos="6316663" algn="l"/>
                <a:tab pos="6616700" algn="l"/>
                <a:tab pos="7126288" algn="l"/>
                <a:tab pos="7634288" algn="l"/>
                <a:tab pos="8143875" algn="l"/>
              </a:tabLst>
            </a:pPr>
            <a:r>
              <a:rPr lang="en-US" sz="2400" dirty="0" smtClean="0">
                <a:latin typeface="LeagueGothic"/>
                <a:ea typeface="ヒラギノ角ゴ ProN W3" charset="0"/>
                <a:cs typeface="LeagueGothic"/>
              </a:rPr>
              <a:t>What are essential components of  </a:t>
            </a:r>
            <a:br>
              <a:rPr lang="en-US" sz="2400" dirty="0" smtClean="0">
                <a:latin typeface="LeagueGothic"/>
                <a:ea typeface="ヒラギノ角ゴ ProN W3" charset="0"/>
                <a:cs typeface="LeagueGothic"/>
              </a:rPr>
            </a:br>
            <a:r>
              <a:rPr lang="en-US" sz="2400" dirty="0" smtClean="0">
                <a:latin typeface="LeagueGothic"/>
                <a:ea typeface="ヒラギノ角ゴ ProN W3" charset="0"/>
                <a:cs typeface="LeagueGothic"/>
              </a:rPr>
              <a:t>"social networking" or "social web"?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553792" y="1223493"/>
            <a:ext cx="8139447" cy="5003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36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marL="231775" indent="-231775" hangingPunct="1">
              <a:lnSpc>
                <a:spcPct val="100000"/>
              </a:lnSpc>
              <a:spcAft>
                <a:spcPts val="1200"/>
              </a:spcAft>
              <a:buFont typeface="Arial" pitchFamily="34" charset="0"/>
              <a:buChar char="•"/>
              <a:tabLst>
                <a:tab pos="2841625" algn="l"/>
                <a:tab pos="3157538" algn="l"/>
                <a:tab pos="3473450" algn="l"/>
                <a:tab pos="3789363" algn="l"/>
                <a:tab pos="4105275" algn="l"/>
                <a:tab pos="4421188" algn="l"/>
                <a:tab pos="4737100" algn="l"/>
                <a:tab pos="5053013" algn="l"/>
                <a:tab pos="5368925" algn="l"/>
                <a:tab pos="5684838" algn="l"/>
                <a:tab pos="6000750" algn="l"/>
                <a:tab pos="6316663" algn="l"/>
                <a:tab pos="6616700" algn="l"/>
                <a:tab pos="7126288" algn="l"/>
                <a:tab pos="7634288" algn="l"/>
                <a:tab pos="8143875" algn="l"/>
              </a:tabLst>
            </a:pPr>
            <a:r>
              <a:rPr lang="en-US" sz="2400" dirty="0" smtClean="0">
                <a:solidFill>
                  <a:srgbClr val="004480"/>
                </a:solidFill>
                <a:latin typeface="LeagueGothic"/>
                <a:ea typeface="ヒラギノ角ゴ ProN W3" charset="0"/>
                <a:cs typeface="LeagueGothic"/>
              </a:rPr>
              <a:t>Once describing the social web components by categories, making sure everything is there…</a:t>
            </a:r>
          </a:p>
          <a:p>
            <a:pPr marL="688975" lvl="1" indent="-231775">
              <a:spcAft>
                <a:spcPts val="1200"/>
              </a:spcAft>
              <a:buFont typeface="Arial" pitchFamily="34" charset="0"/>
              <a:buChar char="•"/>
              <a:tabLst>
                <a:tab pos="2841625" algn="l"/>
                <a:tab pos="3157538" algn="l"/>
                <a:tab pos="3473450" algn="l"/>
                <a:tab pos="3789363" algn="l"/>
                <a:tab pos="4105275" algn="l"/>
                <a:tab pos="4421188" algn="l"/>
                <a:tab pos="4737100" algn="l"/>
                <a:tab pos="5053013" algn="l"/>
                <a:tab pos="5368925" algn="l"/>
                <a:tab pos="5684838" algn="l"/>
                <a:tab pos="6000750" algn="l"/>
                <a:tab pos="6316663" algn="l"/>
                <a:tab pos="6616700" algn="l"/>
                <a:tab pos="7126288" algn="l"/>
                <a:tab pos="7634288" algn="l"/>
                <a:tab pos="8143875" algn="l"/>
              </a:tabLst>
            </a:pPr>
            <a:r>
              <a:rPr lang="en-US" sz="2400" dirty="0" smtClean="0">
                <a:solidFill>
                  <a:srgbClr val="004480"/>
                </a:solidFill>
                <a:latin typeface="LeagueGothic"/>
                <a:ea typeface="ヒラギノ角ゴ ProN W3" charset="0"/>
                <a:cs typeface="LeagueGothic"/>
              </a:rPr>
              <a:t>Human interaction</a:t>
            </a:r>
          </a:p>
          <a:p>
            <a:pPr marL="688975" lvl="1" indent="-231775">
              <a:spcAft>
                <a:spcPts val="1200"/>
              </a:spcAft>
              <a:buFont typeface="Arial" pitchFamily="34" charset="0"/>
              <a:buChar char="•"/>
              <a:tabLst>
                <a:tab pos="2841625" algn="l"/>
                <a:tab pos="3157538" algn="l"/>
                <a:tab pos="3473450" algn="l"/>
                <a:tab pos="3789363" algn="l"/>
                <a:tab pos="4105275" algn="l"/>
                <a:tab pos="4421188" algn="l"/>
                <a:tab pos="4737100" algn="l"/>
                <a:tab pos="5053013" algn="l"/>
                <a:tab pos="5368925" algn="l"/>
                <a:tab pos="5684838" algn="l"/>
                <a:tab pos="6000750" algn="l"/>
                <a:tab pos="6316663" algn="l"/>
                <a:tab pos="6616700" algn="l"/>
                <a:tab pos="7126288" algn="l"/>
                <a:tab pos="7634288" algn="l"/>
                <a:tab pos="8143875" algn="l"/>
              </a:tabLst>
            </a:pPr>
            <a:r>
              <a:rPr lang="en-US" sz="2400" dirty="0" smtClean="0">
                <a:solidFill>
                  <a:srgbClr val="004480"/>
                </a:solidFill>
                <a:latin typeface="LeagueGothic"/>
                <a:ea typeface="ヒラギノ角ゴ ProN W3" charset="0"/>
                <a:cs typeface="LeagueGothic"/>
              </a:rPr>
              <a:t>About the human</a:t>
            </a:r>
          </a:p>
          <a:p>
            <a:pPr marL="688975" lvl="1" indent="-231775">
              <a:spcAft>
                <a:spcPts val="1200"/>
              </a:spcAft>
              <a:buFont typeface="Arial" pitchFamily="34" charset="0"/>
              <a:buChar char="•"/>
              <a:tabLst>
                <a:tab pos="2841625" algn="l"/>
                <a:tab pos="3157538" algn="l"/>
                <a:tab pos="3473450" algn="l"/>
                <a:tab pos="3789363" algn="l"/>
                <a:tab pos="4105275" algn="l"/>
                <a:tab pos="4421188" algn="l"/>
                <a:tab pos="4737100" algn="l"/>
                <a:tab pos="5053013" algn="l"/>
                <a:tab pos="5368925" algn="l"/>
                <a:tab pos="5684838" algn="l"/>
                <a:tab pos="6000750" algn="l"/>
                <a:tab pos="6316663" algn="l"/>
                <a:tab pos="6616700" algn="l"/>
                <a:tab pos="7126288" algn="l"/>
                <a:tab pos="7634288" algn="l"/>
                <a:tab pos="8143875" algn="l"/>
              </a:tabLst>
            </a:pPr>
            <a:r>
              <a:rPr lang="en-US" sz="2400" dirty="0" smtClean="0">
                <a:solidFill>
                  <a:srgbClr val="004480"/>
                </a:solidFill>
                <a:latin typeface="LeagueGothic"/>
                <a:ea typeface="ヒラギノ角ゴ ProN W3" charset="0"/>
                <a:cs typeface="LeagueGothic"/>
              </a:rPr>
              <a:t>Ubiquitous attributes</a:t>
            </a:r>
          </a:p>
          <a:p>
            <a:pPr marL="688975" lvl="1" indent="-231775">
              <a:spcAft>
                <a:spcPts val="1200"/>
              </a:spcAft>
              <a:buFont typeface="Arial" pitchFamily="34" charset="0"/>
              <a:buChar char="•"/>
              <a:tabLst>
                <a:tab pos="2841625" algn="l"/>
                <a:tab pos="3157538" algn="l"/>
                <a:tab pos="3473450" algn="l"/>
                <a:tab pos="3789363" algn="l"/>
                <a:tab pos="4105275" algn="l"/>
                <a:tab pos="4421188" algn="l"/>
                <a:tab pos="4737100" algn="l"/>
                <a:tab pos="5053013" algn="l"/>
                <a:tab pos="5368925" algn="l"/>
                <a:tab pos="5684838" algn="l"/>
                <a:tab pos="6000750" algn="l"/>
                <a:tab pos="6316663" algn="l"/>
                <a:tab pos="6616700" algn="l"/>
                <a:tab pos="7126288" algn="l"/>
                <a:tab pos="7634288" algn="l"/>
                <a:tab pos="8143875" algn="l"/>
              </a:tabLst>
            </a:pPr>
            <a:r>
              <a:rPr lang="en-US" sz="2400" dirty="0" smtClean="0">
                <a:solidFill>
                  <a:srgbClr val="004480"/>
                </a:solidFill>
                <a:latin typeface="LeagueGothic"/>
                <a:ea typeface="ヒラギノ角ゴ ProN W3" charset="0"/>
                <a:cs typeface="LeagueGothic"/>
              </a:rPr>
              <a:t>Technical foundations</a:t>
            </a:r>
          </a:p>
          <a:p>
            <a:pPr marL="688975" lvl="1" indent="-231775">
              <a:spcAft>
                <a:spcPts val="1200"/>
              </a:spcAft>
              <a:buFont typeface="Arial" pitchFamily="34" charset="0"/>
              <a:buChar char="•"/>
              <a:tabLst>
                <a:tab pos="2841625" algn="l"/>
                <a:tab pos="3157538" algn="l"/>
                <a:tab pos="3473450" algn="l"/>
                <a:tab pos="3789363" algn="l"/>
                <a:tab pos="4105275" algn="l"/>
                <a:tab pos="4421188" algn="l"/>
                <a:tab pos="4737100" algn="l"/>
                <a:tab pos="5053013" algn="l"/>
                <a:tab pos="5368925" algn="l"/>
                <a:tab pos="5684838" algn="l"/>
                <a:tab pos="6000750" algn="l"/>
                <a:tab pos="6316663" algn="l"/>
                <a:tab pos="6616700" algn="l"/>
                <a:tab pos="7126288" algn="l"/>
                <a:tab pos="7634288" algn="l"/>
                <a:tab pos="8143875" algn="l"/>
              </a:tabLst>
            </a:pPr>
            <a:endParaRPr lang="en-US" sz="2400" dirty="0" smtClean="0">
              <a:solidFill>
                <a:srgbClr val="004480"/>
              </a:solidFill>
              <a:latin typeface="LeagueGothic"/>
              <a:ea typeface="ヒラギノ角ゴ ProN W3" charset="0"/>
              <a:cs typeface="LeagueGothic"/>
            </a:endParaRPr>
          </a:p>
          <a:p>
            <a:pPr marL="231775" indent="-231775">
              <a:spcAft>
                <a:spcPts val="1200"/>
              </a:spcAft>
              <a:buFont typeface="Arial" pitchFamily="34" charset="0"/>
              <a:buChar char="•"/>
              <a:tabLst>
                <a:tab pos="2841625" algn="l"/>
                <a:tab pos="3157538" algn="l"/>
                <a:tab pos="3473450" algn="l"/>
                <a:tab pos="3789363" algn="l"/>
                <a:tab pos="4105275" algn="l"/>
                <a:tab pos="4421188" algn="l"/>
                <a:tab pos="4737100" algn="l"/>
                <a:tab pos="5053013" algn="l"/>
                <a:tab pos="5368925" algn="l"/>
                <a:tab pos="5684838" algn="l"/>
                <a:tab pos="6000750" algn="l"/>
                <a:tab pos="6316663" algn="l"/>
                <a:tab pos="6616700" algn="l"/>
                <a:tab pos="7126288" algn="l"/>
                <a:tab pos="7634288" algn="l"/>
                <a:tab pos="8143875" algn="l"/>
              </a:tabLst>
            </a:pPr>
            <a:r>
              <a:rPr lang="en-US" sz="2400" dirty="0" smtClean="0">
                <a:solidFill>
                  <a:srgbClr val="004480"/>
                </a:solidFill>
                <a:latin typeface="LeagueGothic"/>
                <a:ea typeface="ヒラギノ角ゴ ProN W3" charset="0"/>
                <a:cs typeface="LeagueGothic"/>
              </a:rPr>
              <a:t>You may want to organize items in a different way</a:t>
            </a:r>
          </a:p>
          <a:p>
            <a:pPr marL="688975" lvl="1" indent="-231775">
              <a:spcAft>
                <a:spcPts val="1200"/>
              </a:spcAft>
              <a:buFont typeface="Arial" pitchFamily="34" charset="0"/>
              <a:buChar char="•"/>
              <a:tabLst>
                <a:tab pos="2841625" algn="l"/>
                <a:tab pos="3157538" algn="l"/>
                <a:tab pos="3473450" algn="l"/>
                <a:tab pos="3789363" algn="l"/>
                <a:tab pos="4105275" algn="l"/>
                <a:tab pos="4421188" algn="l"/>
                <a:tab pos="4737100" algn="l"/>
                <a:tab pos="5053013" algn="l"/>
                <a:tab pos="5368925" algn="l"/>
                <a:tab pos="5684838" algn="l"/>
                <a:tab pos="6000750" algn="l"/>
                <a:tab pos="6316663" algn="l"/>
                <a:tab pos="6616700" algn="l"/>
                <a:tab pos="7126288" algn="l"/>
                <a:tab pos="7634288" algn="l"/>
                <a:tab pos="8143875" algn="l"/>
              </a:tabLst>
            </a:pPr>
            <a:r>
              <a:rPr lang="en-US" sz="2400" dirty="0" smtClean="0">
                <a:solidFill>
                  <a:srgbClr val="004480"/>
                </a:solidFill>
                <a:latin typeface="LeagueGothic"/>
                <a:ea typeface="ヒラギノ角ゴ ProN W3" charset="0"/>
                <a:cs typeface="LeagueGothic"/>
              </a:rPr>
              <a:t>t</a:t>
            </a:r>
            <a:r>
              <a:rPr lang="en-US" sz="2400" dirty="0" smtClean="0">
                <a:solidFill>
                  <a:srgbClr val="004480"/>
                </a:solidFill>
                <a:latin typeface="LeagueGothic"/>
                <a:ea typeface="ヒラギノ角ゴ ProN W3" charset="0"/>
                <a:cs typeface="LeagueGothic"/>
              </a:rPr>
              <a:t>o identify the Basis Set</a:t>
            </a:r>
          </a:p>
          <a:p>
            <a:pPr marL="688975" lvl="1" indent="-231775">
              <a:spcAft>
                <a:spcPts val="1200"/>
              </a:spcAft>
              <a:buFont typeface="Arial" pitchFamily="34" charset="0"/>
              <a:buChar char="•"/>
              <a:tabLst>
                <a:tab pos="2841625" algn="l"/>
                <a:tab pos="3157538" algn="l"/>
                <a:tab pos="3473450" algn="l"/>
                <a:tab pos="3789363" algn="l"/>
                <a:tab pos="4105275" algn="l"/>
                <a:tab pos="4421188" algn="l"/>
                <a:tab pos="4737100" algn="l"/>
                <a:tab pos="5053013" algn="l"/>
                <a:tab pos="5368925" algn="l"/>
                <a:tab pos="5684838" algn="l"/>
                <a:tab pos="6000750" algn="l"/>
                <a:tab pos="6316663" algn="l"/>
                <a:tab pos="6616700" algn="l"/>
                <a:tab pos="7126288" algn="l"/>
                <a:tab pos="7634288" algn="l"/>
                <a:tab pos="8143875" algn="l"/>
              </a:tabLst>
            </a:pPr>
            <a:endParaRPr lang="en-US" sz="2400" dirty="0" smtClean="0">
              <a:solidFill>
                <a:srgbClr val="004480"/>
              </a:solidFill>
              <a:latin typeface="LeagueGothic"/>
              <a:ea typeface="ヒラギノ角ゴ ProN W3" charset="0"/>
              <a:cs typeface="LeagueGothic"/>
            </a:endParaRPr>
          </a:p>
          <a:p>
            <a:pPr marL="231775" indent="-231775">
              <a:spcAft>
                <a:spcPts val="1200"/>
              </a:spcAft>
              <a:tabLst>
                <a:tab pos="2841625" algn="l"/>
                <a:tab pos="3157538" algn="l"/>
                <a:tab pos="3473450" algn="l"/>
                <a:tab pos="3789363" algn="l"/>
                <a:tab pos="4105275" algn="l"/>
                <a:tab pos="4421188" algn="l"/>
                <a:tab pos="4737100" algn="l"/>
                <a:tab pos="5053013" algn="l"/>
                <a:tab pos="5368925" algn="l"/>
                <a:tab pos="5684838" algn="l"/>
                <a:tab pos="6000750" algn="l"/>
                <a:tab pos="6316663" algn="l"/>
                <a:tab pos="6616700" algn="l"/>
                <a:tab pos="7126288" algn="l"/>
                <a:tab pos="7634288" algn="l"/>
                <a:tab pos="8143875" algn="l"/>
              </a:tabLst>
            </a:pPr>
            <a:r>
              <a:rPr lang="en-US" sz="2400" dirty="0" smtClean="0">
                <a:solidFill>
                  <a:srgbClr val="004480"/>
                </a:solidFill>
                <a:latin typeface="LeagueGothic"/>
                <a:ea typeface="ヒラギノ角ゴ ProN W3" charset="0"/>
                <a:cs typeface="LeagueGothic"/>
                <a:sym typeface="Wingdings" pitchFamily="2" charset="2"/>
              </a:rPr>
              <a:t> </a:t>
            </a:r>
            <a:r>
              <a:rPr lang="en-US" sz="2400" dirty="0" smtClean="0">
                <a:solidFill>
                  <a:srgbClr val="004480"/>
                </a:solidFill>
                <a:latin typeface="LeagueGothic"/>
                <a:ea typeface="ヒラギノ角ゴ ProN W3" charset="0"/>
                <a:cs typeface="LeagueGothic"/>
              </a:rPr>
              <a:t>Here are the layers…</a:t>
            </a:r>
            <a:endParaRPr lang="en-US" sz="2400" dirty="0" smtClean="0">
              <a:solidFill>
                <a:srgbClr val="004480"/>
              </a:solidFill>
              <a:latin typeface="LeagueGothic"/>
              <a:ea typeface="ヒラギノ角ゴ ProN W3" charset="0"/>
              <a:cs typeface="LeagueGothic"/>
            </a:endParaRPr>
          </a:p>
          <a:p>
            <a:pPr marL="231775" indent="-231775" hangingPunct="1">
              <a:lnSpc>
                <a:spcPct val="100000"/>
              </a:lnSpc>
              <a:spcAft>
                <a:spcPts val="1200"/>
              </a:spcAft>
              <a:tabLst>
                <a:tab pos="2841625" algn="l"/>
                <a:tab pos="3157538" algn="l"/>
                <a:tab pos="3473450" algn="l"/>
                <a:tab pos="3789363" algn="l"/>
                <a:tab pos="4105275" algn="l"/>
                <a:tab pos="4421188" algn="l"/>
                <a:tab pos="4737100" algn="l"/>
                <a:tab pos="5053013" algn="l"/>
                <a:tab pos="5368925" algn="l"/>
                <a:tab pos="5684838" algn="l"/>
                <a:tab pos="6000750" algn="l"/>
                <a:tab pos="6316663" algn="l"/>
                <a:tab pos="6616700" algn="l"/>
                <a:tab pos="7126288" algn="l"/>
                <a:tab pos="7634288" algn="l"/>
                <a:tab pos="8143875" algn="l"/>
              </a:tabLst>
            </a:pPr>
            <a:endParaRPr lang="en-US" sz="2400" dirty="0" smtClean="0">
              <a:solidFill>
                <a:srgbClr val="004480"/>
              </a:solidFill>
              <a:latin typeface="LeagueGothic"/>
              <a:ea typeface="ヒラギノ角ゴ ProN W3" charset="0"/>
              <a:cs typeface="League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36433" y="5139690"/>
            <a:ext cx="6429375" cy="1504950"/>
          </a:xfrm>
          <a:prstGeom prst="rect">
            <a:avLst/>
          </a:prstGeom>
          <a:noFill/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 l="606"/>
          <a:stretch>
            <a:fillRect/>
          </a:stretch>
        </p:blipFill>
        <p:spPr bwMode="auto">
          <a:xfrm>
            <a:off x="1950720" y="2645093"/>
            <a:ext cx="6409373" cy="2390775"/>
          </a:xfrm>
          <a:prstGeom prst="rect">
            <a:avLst/>
          </a:prstGeom>
          <a:noFill/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79667" b="71111"/>
          <a:stretch>
            <a:fillRect/>
          </a:stretch>
        </p:blipFill>
        <p:spPr>
          <a:xfrm>
            <a:off x="30480" y="30480"/>
            <a:ext cx="901035" cy="960119"/>
          </a:xfrm>
          <a:prstGeom prst="rect">
            <a:avLst/>
          </a:prstGeom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 cstate="print"/>
          <a:srcRect b="4430"/>
          <a:stretch>
            <a:fillRect/>
          </a:stretch>
        </p:blipFill>
        <p:spPr bwMode="auto">
          <a:xfrm>
            <a:off x="1945958" y="1106805"/>
            <a:ext cx="6410325" cy="1438275"/>
          </a:xfrm>
          <a:prstGeom prst="rect">
            <a:avLst/>
          </a:prstGeom>
          <a:noFill/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3326858" y="29184"/>
            <a:ext cx="5817142" cy="307777"/>
          </a:xfrm>
          <a:prstGeom prst="rect">
            <a:avLst/>
          </a:prstGeom>
          <a:noFill/>
        </p:spPr>
        <p:txBody>
          <a:bodyPr wrap="square" rIns="274320" rtlCol="0">
            <a:spAutoFit/>
          </a:bodyPr>
          <a:lstStyle/>
          <a:p>
            <a:pPr algn="r"/>
            <a:r>
              <a:rPr lang="en-US" sz="1400" dirty="0" smtClean="0">
                <a:solidFill>
                  <a:srgbClr val="004480"/>
                </a:solidFill>
                <a:latin typeface="LeagueGothic"/>
                <a:ea typeface="ヒラギノ角ゴ ProN W3" charset="0"/>
                <a:cs typeface="LeagueGothic"/>
              </a:rPr>
              <a:t>Blaine Cook "Layer" view. (Not complete.)</a:t>
            </a:r>
          </a:p>
        </p:txBody>
      </p:sp>
      <p:sp>
        <p:nvSpPr>
          <p:cNvPr id="10" name="Rectangle 9"/>
          <p:cNvSpPr/>
          <p:nvPr/>
        </p:nvSpPr>
        <p:spPr>
          <a:xfrm>
            <a:off x="5776685" y="362856"/>
            <a:ext cx="957943" cy="377372"/>
          </a:xfrm>
          <a:prstGeom prst="rect">
            <a:avLst/>
          </a:prstGeom>
          <a:solidFill>
            <a:srgbClr val="FFFF9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DRAFT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79667" b="71111"/>
          <a:stretch>
            <a:fillRect/>
          </a:stretch>
        </p:blipFill>
        <p:spPr>
          <a:xfrm>
            <a:off x="30480" y="30480"/>
            <a:ext cx="901035" cy="960119"/>
          </a:xfrm>
          <a:prstGeom prst="rect">
            <a:avLst/>
          </a:prstGeom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/>
          <a:srcRect b="4430"/>
          <a:stretch>
            <a:fillRect/>
          </a:stretch>
        </p:blipFill>
        <p:spPr bwMode="auto">
          <a:xfrm>
            <a:off x="1945958" y="6400120"/>
            <a:ext cx="6410325" cy="1438275"/>
          </a:xfrm>
          <a:prstGeom prst="rect">
            <a:avLst/>
          </a:prstGeom>
          <a:noFill/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 cstate="print"/>
          <a:srcRect l="324" t="2995"/>
          <a:stretch>
            <a:fillRect/>
          </a:stretch>
        </p:blipFill>
        <p:spPr bwMode="auto">
          <a:xfrm>
            <a:off x="1943532" y="4667202"/>
            <a:ext cx="6418057" cy="1626198"/>
          </a:xfrm>
          <a:prstGeom prst="rect">
            <a:avLst/>
          </a:prstGeom>
          <a:noFill/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5" cstate="print"/>
          <a:srcRect l="421" t="1700" b="1080"/>
          <a:stretch>
            <a:fillRect/>
          </a:stretch>
        </p:blipFill>
        <p:spPr bwMode="auto">
          <a:xfrm>
            <a:off x="1932157" y="1090276"/>
            <a:ext cx="6411782" cy="2528047"/>
          </a:xfrm>
          <a:prstGeom prst="rect">
            <a:avLst/>
          </a:prstGeom>
          <a:noFill/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3" name="Group 12"/>
          <p:cNvGrpSpPr/>
          <p:nvPr/>
        </p:nvGrpSpPr>
        <p:grpSpPr>
          <a:xfrm>
            <a:off x="1946670" y="3699434"/>
            <a:ext cx="6411782" cy="887506"/>
            <a:chOff x="1946670" y="3699434"/>
            <a:chExt cx="6411782" cy="887506"/>
          </a:xfrm>
        </p:grpSpPr>
        <p:pic>
          <p:nvPicPr>
            <p:cNvPr id="9" name="Picture 6"/>
            <p:cNvPicPr>
              <a:picLocks noChangeAspect="1" noChangeArrowheads="1"/>
            </p:cNvPicPr>
            <p:nvPr/>
          </p:nvPicPr>
          <p:blipFill>
            <a:blip r:embed="rId6" cstate="print"/>
            <a:srcRect l="421" t="4480" b="5928"/>
            <a:stretch>
              <a:fillRect/>
            </a:stretch>
          </p:blipFill>
          <p:spPr bwMode="auto">
            <a:xfrm>
              <a:off x="1946670" y="3699434"/>
              <a:ext cx="6411782" cy="887506"/>
            </a:xfrm>
            <a:prstGeom prst="rect">
              <a:avLst/>
            </a:prstGeom>
            <a:noFill/>
            <a:ln w="9525">
              <a:solidFill>
                <a:schemeClr val="accent3">
                  <a:lumMod val="50000"/>
                </a:scheme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2" name="Rectangle 11"/>
            <p:cNvSpPr/>
            <p:nvPr/>
          </p:nvSpPr>
          <p:spPr>
            <a:xfrm rot="20745000">
              <a:off x="4760686" y="4034971"/>
              <a:ext cx="2467428" cy="246743"/>
            </a:xfrm>
            <a:prstGeom prst="rect">
              <a:avLst/>
            </a:prstGeom>
            <a:noFill/>
            <a:ln>
              <a:solidFill>
                <a:srgbClr val="66FF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(lots here; not finished)</a:t>
              </a:r>
              <a:endParaRPr lang="en-US" sz="14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3326858" y="29184"/>
            <a:ext cx="5817142" cy="307777"/>
          </a:xfrm>
          <a:prstGeom prst="rect">
            <a:avLst/>
          </a:prstGeom>
          <a:noFill/>
        </p:spPr>
        <p:txBody>
          <a:bodyPr wrap="square" rIns="274320" rtlCol="0">
            <a:spAutoFit/>
          </a:bodyPr>
          <a:lstStyle/>
          <a:p>
            <a:pPr algn="r"/>
            <a:r>
              <a:rPr lang="en-US" sz="1400" dirty="0" smtClean="0">
                <a:solidFill>
                  <a:srgbClr val="004480"/>
                </a:solidFill>
                <a:latin typeface="LeagueGothic"/>
                <a:ea typeface="ヒラギノ角ゴ ProN W3" charset="0"/>
                <a:cs typeface="LeagueGothic"/>
              </a:rPr>
              <a:t>Blaine Cook "Layer" view, continued.  (Not complete.)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689599" y="435428"/>
            <a:ext cx="957943" cy="377372"/>
          </a:xfrm>
          <a:prstGeom prst="rect">
            <a:avLst/>
          </a:prstGeom>
          <a:solidFill>
            <a:srgbClr val="FFFF9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DRAFT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79667" b="71111"/>
          <a:stretch>
            <a:fillRect/>
          </a:stretch>
        </p:blipFill>
        <p:spPr>
          <a:xfrm>
            <a:off x="59508" y="44994"/>
            <a:ext cx="901035" cy="960119"/>
          </a:xfrm>
          <a:prstGeom prst="rect">
            <a:avLst/>
          </a:prstGeom>
        </p:spPr>
      </p:pic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1126446" y="1394822"/>
            <a:ext cx="7408681" cy="48318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36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marL="231775" indent="-231775" hangingPunct="1">
              <a:lnSpc>
                <a:spcPct val="100000"/>
              </a:lnSpc>
              <a:spcAft>
                <a:spcPts val="1200"/>
              </a:spcAft>
              <a:buFont typeface="Arial" pitchFamily="34" charset="0"/>
              <a:buChar char="•"/>
              <a:tabLst>
                <a:tab pos="2841625" algn="l"/>
                <a:tab pos="3157538" algn="l"/>
                <a:tab pos="3473450" algn="l"/>
                <a:tab pos="3789363" algn="l"/>
                <a:tab pos="4105275" algn="l"/>
                <a:tab pos="4421188" algn="l"/>
                <a:tab pos="4737100" algn="l"/>
                <a:tab pos="5053013" algn="l"/>
                <a:tab pos="5368925" algn="l"/>
                <a:tab pos="5684838" algn="l"/>
                <a:tab pos="6000750" algn="l"/>
                <a:tab pos="6316663" algn="l"/>
                <a:tab pos="6616700" algn="l"/>
                <a:tab pos="7126288" algn="l"/>
                <a:tab pos="7634288" algn="l"/>
                <a:tab pos="8143875" algn="l"/>
              </a:tabLst>
            </a:pPr>
            <a:r>
              <a:rPr lang="en-US" sz="2000" dirty="0" smtClean="0">
                <a:solidFill>
                  <a:srgbClr val="004480"/>
                </a:solidFill>
                <a:latin typeface="LeagueGothic"/>
                <a:ea typeface="ヒラギノ角ゴ ProN W3" charset="0"/>
                <a:cs typeface="LeagueGothic"/>
              </a:rPr>
              <a:t>Scenarios are the activities that drive the diagram.</a:t>
            </a:r>
          </a:p>
          <a:p>
            <a:pPr marL="231775" indent="-231775" hangingPunct="1">
              <a:lnSpc>
                <a:spcPct val="100000"/>
              </a:lnSpc>
              <a:spcAft>
                <a:spcPts val="1200"/>
              </a:spcAft>
              <a:buFont typeface="Arial" pitchFamily="34" charset="0"/>
              <a:buChar char="•"/>
              <a:tabLst>
                <a:tab pos="2841625" algn="l"/>
                <a:tab pos="3157538" algn="l"/>
                <a:tab pos="3473450" algn="l"/>
                <a:tab pos="3789363" algn="l"/>
                <a:tab pos="4105275" algn="l"/>
                <a:tab pos="4421188" algn="l"/>
                <a:tab pos="4737100" algn="l"/>
                <a:tab pos="5053013" algn="l"/>
                <a:tab pos="5368925" algn="l"/>
                <a:tab pos="5684838" algn="l"/>
                <a:tab pos="6000750" algn="l"/>
                <a:tab pos="6316663" algn="l"/>
                <a:tab pos="6616700" algn="l"/>
                <a:tab pos="7126288" algn="l"/>
                <a:tab pos="7634288" algn="l"/>
                <a:tab pos="8143875" algn="l"/>
              </a:tabLst>
            </a:pPr>
            <a:r>
              <a:rPr lang="en-US" sz="2000" dirty="0" smtClean="0">
                <a:solidFill>
                  <a:srgbClr val="004480"/>
                </a:solidFill>
                <a:latin typeface="LeagueGothic"/>
                <a:ea typeface="ヒラギノ角ゴ ProN W3" charset="0"/>
                <a:cs typeface="LeagueGothic"/>
              </a:rPr>
              <a:t>What is the canonical set of social networking scenarios?  Examples:</a:t>
            </a:r>
          </a:p>
          <a:p>
            <a:pPr marL="471488" lvl="1" indent="-223838">
              <a:spcAft>
                <a:spcPts val="600"/>
              </a:spcAft>
              <a:buFont typeface="Arial" pitchFamily="34" charset="0"/>
              <a:buChar char="•"/>
              <a:tabLst>
                <a:tab pos="2841625" algn="l"/>
                <a:tab pos="3157538" algn="l"/>
                <a:tab pos="3473450" algn="l"/>
                <a:tab pos="3789363" algn="l"/>
                <a:tab pos="4105275" algn="l"/>
                <a:tab pos="4421188" algn="l"/>
                <a:tab pos="4737100" algn="l"/>
                <a:tab pos="5053013" algn="l"/>
                <a:tab pos="5368925" algn="l"/>
                <a:tab pos="5684838" algn="l"/>
                <a:tab pos="6000750" algn="l"/>
                <a:tab pos="6316663" algn="l"/>
                <a:tab pos="6616700" algn="l"/>
                <a:tab pos="7126288" algn="l"/>
                <a:tab pos="7634288" algn="l"/>
                <a:tab pos="8143875" algn="l"/>
              </a:tabLst>
            </a:pPr>
            <a:r>
              <a:rPr lang="en-US" sz="2000" dirty="0" smtClean="0">
                <a:solidFill>
                  <a:srgbClr val="004480"/>
                </a:solidFill>
                <a:latin typeface="LeagueGothic"/>
                <a:ea typeface="ヒラギノ角ゴ ProN W3" charset="0"/>
                <a:cs typeface="LeagueGothic"/>
              </a:rPr>
              <a:t>Update personal </a:t>
            </a:r>
            <a:r>
              <a:rPr lang="en-US" sz="2000" dirty="0" smtClean="0">
                <a:solidFill>
                  <a:srgbClr val="004480"/>
                </a:solidFill>
                <a:latin typeface="LeagueGothic"/>
                <a:ea typeface="ヒラギノ角ゴ ProN W3" charset="0"/>
                <a:cs typeface="LeagueGothic"/>
              </a:rPr>
              <a:t>information</a:t>
            </a:r>
            <a:endParaRPr lang="en-US" sz="2000" dirty="0" smtClean="0">
              <a:solidFill>
                <a:srgbClr val="004480"/>
              </a:solidFill>
              <a:latin typeface="LeagueGothic"/>
              <a:ea typeface="ヒラギノ角ゴ ProN W3" charset="0"/>
              <a:cs typeface="LeagueGothic"/>
            </a:endParaRPr>
          </a:p>
          <a:p>
            <a:pPr marL="471488" lvl="1" indent="-223838">
              <a:spcAft>
                <a:spcPts val="600"/>
              </a:spcAft>
              <a:buFont typeface="Arial" pitchFamily="34" charset="0"/>
              <a:buChar char="•"/>
              <a:tabLst>
                <a:tab pos="2841625" algn="l"/>
                <a:tab pos="3157538" algn="l"/>
                <a:tab pos="3473450" algn="l"/>
                <a:tab pos="3789363" algn="l"/>
                <a:tab pos="4105275" algn="l"/>
                <a:tab pos="4421188" algn="l"/>
                <a:tab pos="4737100" algn="l"/>
                <a:tab pos="5053013" algn="l"/>
                <a:tab pos="5368925" algn="l"/>
                <a:tab pos="5684838" algn="l"/>
                <a:tab pos="6000750" algn="l"/>
                <a:tab pos="6316663" algn="l"/>
                <a:tab pos="6616700" algn="l"/>
                <a:tab pos="7126288" algn="l"/>
                <a:tab pos="7634288" algn="l"/>
                <a:tab pos="8143875" algn="l"/>
              </a:tabLst>
            </a:pPr>
            <a:r>
              <a:rPr lang="en-US" sz="2000" dirty="0" smtClean="0">
                <a:solidFill>
                  <a:srgbClr val="004480"/>
                </a:solidFill>
                <a:latin typeface="LeagueGothic"/>
                <a:ea typeface="ヒラギノ角ゴ ProN W3" charset="0"/>
                <a:cs typeface="LeagueGothic"/>
              </a:rPr>
              <a:t>Explore a social graph</a:t>
            </a:r>
          </a:p>
          <a:p>
            <a:pPr marL="471488" lvl="1" indent="-223838">
              <a:spcAft>
                <a:spcPts val="600"/>
              </a:spcAft>
              <a:buFont typeface="Arial" pitchFamily="34" charset="0"/>
              <a:buChar char="•"/>
              <a:tabLst>
                <a:tab pos="2841625" algn="l"/>
                <a:tab pos="3157538" algn="l"/>
                <a:tab pos="3473450" algn="l"/>
                <a:tab pos="3789363" algn="l"/>
                <a:tab pos="4105275" algn="l"/>
                <a:tab pos="4421188" algn="l"/>
                <a:tab pos="4737100" algn="l"/>
                <a:tab pos="5053013" algn="l"/>
                <a:tab pos="5368925" algn="l"/>
                <a:tab pos="5684838" algn="l"/>
                <a:tab pos="6000750" algn="l"/>
                <a:tab pos="6316663" algn="l"/>
                <a:tab pos="6616700" algn="l"/>
                <a:tab pos="7126288" algn="l"/>
                <a:tab pos="7634288" algn="l"/>
                <a:tab pos="8143875" algn="l"/>
              </a:tabLst>
            </a:pPr>
            <a:r>
              <a:rPr lang="en-US" sz="2000" dirty="0" smtClean="0">
                <a:solidFill>
                  <a:srgbClr val="004480"/>
                </a:solidFill>
                <a:latin typeface="LeagueGothic"/>
                <a:ea typeface="ヒラギノ角ゴ ProN W3" charset="0"/>
                <a:cs typeface="LeagueGothic"/>
              </a:rPr>
              <a:t>Share </a:t>
            </a:r>
            <a:r>
              <a:rPr lang="en-US" sz="2000" dirty="0" smtClean="0">
                <a:solidFill>
                  <a:srgbClr val="004480"/>
                </a:solidFill>
                <a:latin typeface="LeagueGothic"/>
                <a:ea typeface="ヒラギノ角ゴ ProN W3" charset="0"/>
                <a:cs typeface="LeagueGothic"/>
              </a:rPr>
              <a:t>information</a:t>
            </a:r>
            <a:endParaRPr lang="en-US" sz="2000" dirty="0" smtClean="0">
              <a:solidFill>
                <a:srgbClr val="004480"/>
              </a:solidFill>
              <a:latin typeface="LeagueGothic"/>
              <a:ea typeface="ヒラギノ角ゴ ProN W3" charset="0"/>
              <a:cs typeface="LeagueGothic"/>
            </a:endParaRPr>
          </a:p>
          <a:p>
            <a:pPr marL="471488" lvl="1" indent="-223838">
              <a:spcAft>
                <a:spcPts val="600"/>
              </a:spcAft>
              <a:buFont typeface="Arial" pitchFamily="34" charset="0"/>
              <a:buChar char="•"/>
              <a:tabLst>
                <a:tab pos="2841625" algn="l"/>
                <a:tab pos="3157538" algn="l"/>
                <a:tab pos="3473450" algn="l"/>
                <a:tab pos="3789363" algn="l"/>
                <a:tab pos="4105275" algn="l"/>
                <a:tab pos="4421188" algn="l"/>
                <a:tab pos="4737100" algn="l"/>
                <a:tab pos="5053013" algn="l"/>
                <a:tab pos="5368925" algn="l"/>
                <a:tab pos="5684838" algn="l"/>
                <a:tab pos="6000750" algn="l"/>
                <a:tab pos="6316663" algn="l"/>
                <a:tab pos="6616700" algn="l"/>
                <a:tab pos="7126288" algn="l"/>
                <a:tab pos="7634288" algn="l"/>
                <a:tab pos="8143875" algn="l"/>
              </a:tabLst>
            </a:pPr>
            <a:r>
              <a:rPr lang="en-US" sz="2000" dirty="0" smtClean="0">
                <a:solidFill>
                  <a:srgbClr val="004480"/>
                </a:solidFill>
                <a:latin typeface="LeagueGothic"/>
                <a:ea typeface="ヒラギノ角ゴ ProN W3" charset="0"/>
                <a:cs typeface="LeagueGothic"/>
              </a:rPr>
              <a:t>Provide a </a:t>
            </a:r>
            <a:r>
              <a:rPr lang="en-US" sz="2000" dirty="0" smtClean="0">
                <a:solidFill>
                  <a:srgbClr val="004480"/>
                </a:solidFill>
                <a:latin typeface="LeagueGothic"/>
                <a:ea typeface="ヒラギノ角ゴ ProN W3" charset="0"/>
                <a:cs typeface="LeagueGothic"/>
              </a:rPr>
              <a:t>reaction</a:t>
            </a:r>
            <a:endParaRPr lang="en-US" sz="2000" dirty="0" smtClean="0">
              <a:solidFill>
                <a:srgbClr val="004480"/>
              </a:solidFill>
              <a:latin typeface="LeagueGothic"/>
              <a:ea typeface="ヒラギノ角ゴ ProN W3" charset="0"/>
              <a:cs typeface="LeagueGothic"/>
            </a:endParaRPr>
          </a:p>
          <a:p>
            <a:pPr marL="471488" lvl="1" indent="-223838">
              <a:spcAft>
                <a:spcPts val="1200"/>
              </a:spcAft>
              <a:buFont typeface="Arial" pitchFamily="34" charset="0"/>
              <a:buChar char="•"/>
              <a:tabLst>
                <a:tab pos="2841625" algn="l"/>
                <a:tab pos="3157538" algn="l"/>
                <a:tab pos="3473450" algn="l"/>
                <a:tab pos="3789363" algn="l"/>
                <a:tab pos="4105275" algn="l"/>
                <a:tab pos="4421188" algn="l"/>
                <a:tab pos="4737100" algn="l"/>
                <a:tab pos="5053013" algn="l"/>
                <a:tab pos="5368925" algn="l"/>
                <a:tab pos="5684838" algn="l"/>
                <a:tab pos="6000750" algn="l"/>
                <a:tab pos="6316663" algn="l"/>
                <a:tab pos="6616700" algn="l"/>
                <a:tab pos="7126288" algn="l"/>
                <a:tab pos="7634288" algn="l"/>
                <a:tab pos="8143875" algn="l"/>
              </a:tabLst>
            </a:pPr>
            <a:r>
              <a:rPr lang="en-US" sz="2000" dirty="0" smtClean="0">
                <a:solidFill>
                  <a:srgbClr val="004480"/>
                </a:solidFill>
                <a:latin typeface="LeagueGothic"/>
                <a:ea typeface="ヒラギノ角ゴ ProN W3" charset="0"/>
                <a:cs typeface="LeagueGothic"/>
              </a:rPr>
              <a:t>...</a:t>
            </a:r>
          </a:p>
          <a:p>
            <a:pPr marL="14288" indent="-223838">
              <a:spcAft>
                <a:spcPts val="600"/>
              </a:spcAft>
              <a:buFont typeface="Arial" pitchFamily="34" charset="0"/>
              <a:buChar char="•"/>
              <a:tabLst>
                <a:tab pos="2841625" algn="l"/>
                <a:tab pos="3157538" algn="l"/>
                <a:tab pos="3473450" algn="l"/>
                <a:tab pos="3789363" algn="l"/>
                <a:tab pos="4105275" algn="l"/>
                <a:tab pos="4421188" algn="l"/>
                <a:tab pos="4737100" algn="l"/>
                <a:tab pos="5053013" algn="l"/>
                <a:tab pos="5368925" algn="l"/>
                <a:tab pos="5684838" algn="l"/>
                <a:tab pos="6000750" algn="l"/>
                <a:tab pos="6316663" algn="l"/>
                <a:tab pos="6616700" algn="l"/>
                <a:tab pos="7126288" algn="l"/>
                <a:tab pos="7634288" algn="l"/>
                <a:tab pos="8143875" algn="l"/>
              </a:tabLst>
            </a:pPr>
            <a:r>
              <a:rPr lang="en-US" sz="2000" dirty="0" smtClean="0">
                <a:solidFill>
                  <a:srgbClr val="004480"/>
                </a:solidFill>
                <a:latin typeface="LeagueGothic"/>
                <a:ea typeface="ヒラギノ角ゴ ProN W3" charset="0"/>
                <a:cs typeface="LeagueGothic"/>
              </a:rPr>
              <a:t>Can we write narratives to describe each scenario? </a:t>
            </a:r>
          </a:p>
          <a:p>
            <a:pPr marL="471488" lvl="1" indent="-223838">
              <a:spcAft>
                <a:spcPts val="600"/>
              </a:spcAft>
              <a:buFont typeface="Arial" pitchFamily="34" charset="0"/>
              <a:buChar char="•"/>
              <a:tabLst>
                <a:tab pos="2841625" algn="l"/>
                <a:tab pos="3157538" algn="l"/>
                <a:tab pos="3473450" algn="l"/>
                <a:tab pos="3789363" algn="l"/>
                <a:tab pos="4105275" algn="l"/>
                <a:tab pos="4421188" algn="l"/>
                <a:tab pos="4737100" algn="l"/>
                <a:tab pos="5053013" algn="l"/>
                <a:tab pos="5368925" algn="l"/>
                <a:tab pos="5684838" algn="l"/>
                <a:tab pos="6000750" algn="l"/>
                <a:tab pos="6316663" algn="l"/>
                <a:tab pos="6616700" algn="l"/>
                <a:tab pos="7126288" algn="l"/>
                <a:tab pos="7634288" algn="l"/>
                <a:tab pos="8143875" algn="l"/>
              </a:tabLst>
            </a:pPr>
            <a:r>
              <a:rPr lang="en-US" sz="2000" dirty="0" smtClean="0">
                <a:solidFill>
                  <a:srgbClr val="004480"/>
                </a:solidFill>
                <a:latin typeface="LeagueGothic"/>
                <a:ea typeface="ヒラギノ角ゴ ProN W3" charset="0"/>
                <a:cs typeface="LeagueGothic"/>
              </a:rPr>
              <a:t>Samples:  </a:t>
            </a:r>
          </a:p>
          <a:p>
            <a:pPr marL="928688" lvl="2" indent="-223838">
              <a:spcAft>
                <a:spcPts val="600"/>
              </a:spcAft>
              <a:tabLst>
                <a:tab pos="2841625" algn="l"/>
                <a:tab pos="3157538" algn="l"/>
                <a:tab pos="3473450" algn="l"/>
                <a:tab pos="3789363" algn="l"/>
                <a:tab pos="4105275" algn="l"/>
                <a:tab pos="4421188" algn="l"/>
                <a:tab pos="4737100" algn="l"/>
                <a:tab pos="5053013" algn="l"/>
                <a:tab pos="5368925" algn="l"/>
                <a:tab pos="5684838" algn="l"/>
                <a:tab pos="6000750" algn="l"/>
                <a:tab pos="6316663" algn="l"/>
                <a:tab pos="6616700" algn="l"/>
                <a:tab pos="7126288" algn="l"/>
                <a:tab pos="7634288" algn="l"/>
                <a:tab pos="8143875" algn="l"/>
              </a:tabLst>
            </a:pPr>
            <a:r>
              <a:rPr lang="en-US" sz="2000" dirty="0" smtClean="0">
                <a:solidFill>
                  <a:srgbClr val="004480"/>
                </a:solidFill>
                <a:latin typeface="LeagueGothic"/>
                <a:ea typeface="ヒラギノ角ゴ ProN W3" charset="0"/>
                <a:cs typeface="LeagueGothic"/>
                <a:hlinkClick r:id="rId3"/>
              </a:rPr>
              <a:t>http://www.w3.org/wiki/SocialWebHeadlightsTaskForce</a:t>
            </a:r>
            <a:r>
              <a:rPr lang="en-US" sz="2000" dirty="0" smtClean="0">
                <a:solidFill>
                  <a:srgbClr val="004480"/>
                </a:solidFill>
                <a:latin typeface="LeagueGothic"/>
                <a:ea typeface="ヒラギノ角ゴ ProN W3" charset="0"/>
                <a:cs typeface="LeagueGothic"/>
              </a:rPr>
              <a:t>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08042" y="37709"/>
            <a:ext cx="8060110" cy="824844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90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pPr>
              <a:tabLst>
                <a:tab pos="0" algn="l"/>
                <a:tab pos="314325" algn="l"/>
                <a:tab pos="630238" algn="l"/>
                <a:tab pos="946150" algn="l"/>
                <a:tab pos="1262063" algn="l"/>
                <a:tab pos="1577975" algn="l"/>
                <a:tab pos="1893888" algn="l"/>
                <a:tab pos="2209800" algn="l"/>
                <a:tab pos="2525713" algn="l"/>
                <a:tab pos="2841625" algn="l"/>
                <a:tab pos="3157538" algn="l"/>
                <a:tab pos="3473450" algn="l"/>
                <a:tab pos="3789363" algn="l"/>
                <a:tab pos="4105275" algn="l"/>
                <a:tab pos="4421188" algn="l"/>
                <a:tab pos="4737100" algn="l"/>
                <a:tab pos="5053013" algn="l"/>
                <a:tab pos="5368925" algn="l"/>
                <a:tab pos="5684838" algn="l"/>
                <a:tab pos="6000750" algn="l"/>
                <a:tab pos="6316663" algn="l"/>
                <a:tab pos="6616700" algn="l"/>
                <a:tab pos="7126288" algn="l"/>
                <a:tab pos="7634288" algn="l"/>
                <a:tab pos="8143875" algn="l"/>
              </a:tabLst>
            </a:pPr>
            <a:r>
              <a:rPr lang="en-US" sz="2800" b="1" dirty="0" smtClean="0">
                <a:solidFill>
                  <a:schemeClr val="bg1"/>
                </a:solidFill>
                <a:latin typeface="LeagueGothic"/>
                <a:ea typeface="ヒラギノ角ゴ ProN W3" charset="0"/>
                <a:cs typeface="LeagueGothic"/>
              </a:rPr>
              <a:t>Scenarios and narratives</a:t>
            </a:r>
            <a:endParaRPr lang="en-US" sz="2800" b="1" dirty="0">
              <a:solidFill>
                <a:schemeClr val="bg1"/>
              </a:solidFill>
              <a:latin typeface="LeagueGothic"/>
              <a:ea typeface="ヒラギノ角ゴ ProN W3" charset="0"/>
              <a:cs typeface="League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707084" y="290285"/>
            <a:ext cx="957943" cy="377372"/>
          </a:xfrm>
          <a:prstGeom prst="rect">
            <a:avLst/>
          </a:prstGeom>
          <a:solidFill>
            <a:srgbClr val="FFFF9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DRAFT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79667" b="71111"/>
          <a:stretch>
            <a:fillRect/>
          </a:stretch>
        </p:blipFill>
        <p:spPr>
          <a:xfrm>
            <a:off x="30480" y="30480"/>
            <a:ext cx="901035" cy="960119"/>
          </a:xfrm>
          <a:prstGeom prst="rect">
            <a:avLst/>
          </a:prstGeom>
        </p:spPr>
      </p:pic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1126446" y="1394822"/>
            <a:ext cx="7408681" cy="48318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36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marL="231775" indent="-231775" hangingPunct="1">
              <a:lnSpc>
                <a:spcPct val="100000"/>
              </a:lnSpc>
              <a:spcAft>
                <a:spcPts val="1200"/>
              </a:spcAft>
              <a:buFont typeface="Arial" pitchFamily="34" charset="0"/>
              <a:buChar char="•"/>
              <a:tabLst>
                <a:tab pos="2841625" algn="l"/>
                <a:tab pos="3157538" algn="l"/>
                <a:tab pos="3473450" algn="l"/>
                <a:tab pos="3789363" algn="l"/>
                <a:tab pos="4105275" algn="l"/>
                <a:tab pos="4421188" algn="l"/>
                <a:tab pos="4737100" algn="l"/>
                <a:tab pos="5053013" algn="l"/>
                <a:tab pos="5368925" algn="l"/>
                <a:tab pos="5684838" algn="l"/>
                <a:tab pos="6000750" algn="l"/>
                <a:tab pos="6316663" algn="l"/>
                <a:tab pos="6616700" algn="l"/>
                <a:tab pos="7126288" algn="l"/>
                <a:tab pos="7634288" algn="l"/>
                <a:tab pos="8143875" algn="l"/>
              </a:tabLst>
            </a:pPr>
            <a:r>
              <a:rPr lang="en-US" sz="2000" dirty="0" smtClean="0">
                <a:solidFill>
                  <a:srgbClr val="004480"/>
                </a:solidFill>
                <a:latin typeface="LeagueGothic"/>
                <a:ea typeface="ヒラギノ角ゴ ProN W3" charset="0"/>
                <a:cs typeface="LeagueGothic"/>
              </a:rPr>
              <a:t>"Basis Set" = the irreducible list of 5-10 components that are the top-level description of the block diagram</a:t>
            </a:r>
          </a:p>
          <a:p>
            <a:pPr marL="688975" lvl="1" indent="-231775">
              <a:spcAft>
                <a:spcPts val="1200"/>
              </a:spcAft>
              <a:tabLst>
                <a:tab pos="2841625" algn="l"/>
                <a:tab pos="3157538" algn="l"/>
                <a:tab pos="3473450" algn="l"/>
                <a:tab pos="3789363" algn="l"/>
                <a:tab pos="4105275" algn="l"/>
                <a:tab pos="4421188" algn="l"/>
                <a:tab pos="4737100" algn="l"/>
                <a:tab pos="5053013" algn="l"/>
                <a:tab pos="5368925" algn="l"/>
                <a:tab pos="5684838" algn="l"/>
                <a:tab pos="6000750" algn="l"/>
                <a:tab pos="6316663" algn="l"/>
                <a:tab pos="6616700" algn="l"/>
                <a:tab pos="7126288" algn="l"/>
                <a:tab pos="7634288" algn="l"/>
                <a:tab pos="8143875" algn="l"/>
              </a:tabLst>
            </a:pPr>
            <a:r>
              <a:rPr lang="en-US" sz="2000" i="1" dirty="0" smtClean="0">
                <a:solidFill>
                  <a:srgbClr val="004480"/>
                </a:solidFill>
                <a:latin typeface="LeagueGothic"/>
                <a:ea typeface="ヒラギノ角ゴ ProN W3" charset="0"/>
                <a:cs typeface="LeagueGothic"/>
              </a:rPr>
              <a:t>Example:  in the OSI model, the basis set is 7 layers</a:t>
            </a:r>
          </a:p>
          <a:p>
            <a:pPr marL="688975" lvl="1" indent="-231775">
              <a:spcAft>
                <a:spcPts val="1200"/>
              </a:spcAft>
              <a:tabLst>
                <a:tab pos="2841625" algn="l"/>
                <a:tab pos="3157538" algn="l"/>
                <a:tab pos="3473450" algn="l"/>
                <a:tab pos="3789363" algn="l"/>
                <a:tab pos="4105275" algn="l"/>
                <a:tab pos="4421188" algn="l"/>
                <a:tab pos="4737100" algn="l"/>
                <a:tab pos="5053013" algn="l"/>
                <a:tab pos="5368925" algn="l"/>
                <a:tab pos="5684838" algn="l"/>
                <a:tab pos="6000750" algn="l"/>
                <a:tab pos="6316663" algn="l"/>
                <a:tab pos="6616700" algn="l"/>
                <a:tab pos="7126288" algn="l"/>
                <a:tab pos="7634288" algn="l"/>
                <a:tab pos="8143875" algn="l"/>
              </a:tabLst>
            </a:pPr>
            <a:endParaRPr lang="en-US" sz="2000" dirty="0" smtClean="0">
              <a:solidFill>
                <a:srgbClr val="004480"/>
              </a:solidFill>
              <a:latin typeface="LeagueGothic"/>
              <a:ea typeface="ヒラギノ角ゴ ProN W3" charset="0"/>
              <a:cs typeface="LeagueGothic"/>
            </a:endParaRPr>
          </a:p>
          <a:p>
            <a:pPr marL="231775" indent="-231775">
              <a:spcAft>
                <a:spcPts val="1200"/>
              </a:spcAft>
              <a:buFont typeface="Arial" pitchFamily="34" charset="0"/>
              <a:buChar char="•"/>
              <a:tabLst>
                <a:tab pos="2841625" algn="l"/>
                <a:tab pos="3157538" algn="l"/>
                <a:tab pos="3473450" algn="l"/>
                <a:tab pos="3789363" algn="l"/>
                <a:tab pos="4105275" algn="l"/>
                <a:tab pos="4421188" algn="l"/>
                <a:tab pos="4737100" algn="l"/>
                <a:tab pos="5053013" algn="l"/>
                <a:tab pos="5368925" algn="l"/>
                <a:tab pos="5684838" algn="l"/>
                <a:tab pos="6000750" algn="l"/>
                <a:tab pos="6316663" algn="l"/>
                <a:tab pos="6616700" algn="l"/>
                <a:tab pos="7126288" algn="l"/>
                <a:tab pos="7634288" algn="l"/>
                <a:tab pos="8143875" algn="l"/>
              </a:tabLst>
            </a:pPr>
            <a:r>
              <a:rPr lang="en-US" sz="2000" dirty="0" smtClean="0">
                <a:solidFill>
                  <a:srgbClr val="004480"/>
                </a:solidFill>
                <a:latin typeface="LeagueGothic"/>
                <a:ea typeface="ヒラギノ角ゴ ProN W3" charset="0"/>
                <a:cs typeface="LeagueGothic"/>
              </a:rPr>
              <a:t>How to test if we have the correct Basis Set:</a:t>
            </a:r>
          </a:p>
          <a:p>
            <a:pPr marL="231775" indent="-231775">
              <a:spcAft>
                <a:spcPts val="1200"/>
              </a:spcAft>
              <a:tabLst>
                <a:tab pos="2841625" algn="l"/>
                <a:tab pos="3157538" algn="l"/>
                <a:tab pos="3473450" algn="l"/>
                <a:tab pos="3789363" algn="l"/>
                <a:tab pos="4105275" algn="l"/>
                <a:tab pos="4421188" algn="l"/>
                <a:tab pos="4737100" algn="l"/>
                <a:tab pos="5053013" algn="l"/>
                <a:tab pos="5368925" algn="l"/>
                <a:tab pos="5684838" algn="l"/>
                <a:tab pos="6000750" algn="l"/>
                <a:tab pos="6316663" algn="l"/>
                <a:tab pos="6616700" algn="l"/>
                <a:tab pos="7126288" algn="l"/>
                <a:tab pos="7634288" algn="l"/>
                <a:tab pos="8143875" algn="l"/>
              </a:tabLst>
            </a:pPr>
            <a:r>
              <a:rPr lang="en-US" sz="2000" dirty="0" smtClean="0">
                <a:solidFill>
                  <a:srgbClr val="004480"/>
                </a:solidFill>
                <a:latin typeface="LeagueGothic"/>
                <a:ea typeface="ヒラギノ角ゴ ProN W3" charset="0"/>
                <a:cs typeface="LeagueGothic"/>
              </a:rPr>
              <a:t>	If, every time we describe a scenario, it uses the basis set, then we have correctly described the underlying technology.	</a:t>
            </a:r>
          </a:p>
          <a:p>
            <a:pPr marL="688975" lvl="1" indent="-231775">
              <a:spcAft>
                <a:spcPts val="1200"/>
              </a:spcAft>
              <a:tabLst>
                <a:tab pos="2841625" algn="l"/>
                <a:tab pos="3157538" algn="l"/>
                <a:tab pos="3473450" algn="l"/>
                <a:tab pos="3789363" algn="l"/>
                <a:tab pos="4105275" algn="l"/>
                <a:tab pos="4421188" algn="l"/>
                <a:tab pos="4737100" algn="l"/>
                <a:tab pos="5053013" algn="l"/>
                <a:tab pos="5368925" algn="l"/>
                <a:tab pos="5684838" algn="l"/>
                <a:tab pos="6000750" algn="l"/>
                <a:tab pos="6316663" algn="l"/>
                <a:tab pos="6616700" algn="l"/>
                <a:tab pos="7126288" algn="l"/>
                <a:tab pos="7634288" algn="l"/>
                <a:tab pos="8143875" algn="l"/>
              </a:tabLst>
            </a:pPr>
            <a:r>
              <a:rPr lang="en-US" sz="2000" dirty="0" smtClean="0">
                <a:solidFill>
                  <a:srgbClr val="004480"/>
                </a:solidFill>
                <a:latin typeface="LeagueGothic"/>
                <a:ea typeface="ヒラギノ角ゴ ProN W3" charset="0"/>
                <a:cs typeface="LeagueGothic"/>
              </a:rPr>
              <a:t>	</a:t>
            </a:r>
            <a:r>
              <a:rPr lang="en-US" sz="2000" i="1" dirty="0" smtClean="0">
                <a:solidFill>
                  <a:srgbClr val="004480"/>
                </a:solidFill>
                <a:latin typeface="LeagueGothic"/>
                <a:ea typeface="ヒラギノ角ゴ ProN W3" charset="0"/>
                <a:cs typeface="LeagueGothic"/>
              </a:rPr>
              <a:t>Example:  With data communications, every time a message is sent, it goes through the 7 layers in approximately the same way.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08042" y="37709"/>
            <a:ext cx="8060110" cy="824844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90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pPr>
              <a:tabLst>
                <a:tab pos="0" algn="l"/>
                <a:tab pos="314325" algn="l"/>
                <a:tab pos="630238" algn="l"/>
                <a:tab pos="946150" algn="l"/>
                <a:tab pos="1262063" algn="l"/>
                <a:tab pos="1577975" algn="l"/>
                <a:tab pos="1893888" algn="l"/>
                <a:tab pos="2209800" algn="l"/>
                <a:tab pos="2525713" algn="l"/>
                <a:tab pos="2841625" algn="l"/>
                <a:tab pos="3157538" algn="l"/>
                <a:tab pos="3473450" algn="l"/>
                <a:tab pos="3789363" algn="l"/>
                <a:tab pos="4105275" algn="l"/>
                <a:tab pos="4421188" algn="l"/>
                <a:tab pos="4737100" algn="l"/>
                <a:tab pos="5053013" algn="l"/>
                <a:tab pos="5368925" algn="l"/>
                <a:tab pos="5684838" algn="l"/>
                <a:tab pos="6000750" algn="l"/>
                <a:tab pos="6316663" algn="l"/>
                <a:tab pos="6616700" algn="l"/>
                <a:tab pos="7126288" algn="l"/>
                <a:tab pos="7634288" algn="l"/>
                <a:tab pos="8143875" algn="l"/>
              </a:tabLst>
            </a:pPr>
            <a:r>
              <a:rPr lang="en-US" sz="2800" b="1" dirty="0" smtClean="0">
                <a:solidFill>
                  <a:schemeClr val="bg1"/>
                </a:solidFill>
                <a:latin typeface="LeagueGothic"/>
                <a:ea typeface="ヒラギノ角ゴ ProN W3" charset="0"/>
                <a:cs typeface="LeagueGothic"/>
              </a:rPr>
              <a:t>Basis set and tests</a:t>
            </a:r>
            <a:endParaRPr lang="en-US" sz="2800" b="1" dirty="0">
              <a:solidFill>
                <a:schemeClr val="bg1"/>
              </a:solidFill>
              <a:latin typeface="LeagueGothic"/>
              <a:ea typeface="ヒラギノ角ゴ ProN W3" charset="0"/>
              <a:cs typeface="League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707084" y="290285"/>
            <a:ext cx="957943" cy="377372"/>
          </a:xfrm>
          <a:prstGeom prst="rect">
            <a:avLst/>
          </a:prstGeom>
          <a:solidFill>
            <a:srgbClr val="FFFF9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DRAFT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79667" b="71111"/>
          <a:stretch>
            <a:fillRect/>
          </a:stretch>
        </p:blipFill>
        <p:spPr>
          <a:xfrm>
            <a:off x="30480" y="30480"/>
            <a:ext cx="901035" cy="960119"/>
          </a:xfrm>
          <a:prstGeom prst="rect">
            <a:avLst/>
          </a:prstGeom>
        </p:spPr>
      </p:pic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1126446" y="1394822"/>
            <a:ext cx="7408681" cy="48318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36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marL="231775" indent="-231775" hangingPunct="1">
              <a:lnSpc>
                <a:spcPct val="100000"/>
              </a:lnSpc>
              <a:spcAft>
                <a:spcPts val="1200"/>
              </a:spcAft>
              <a:buFont typeface="Arial" pitchFamily="34" charset="0"/>
              <a:buChar char="•"/>
              <a:tabLst>
                <a:tab pos="2841625" algn="l"/>
                <a:tab pos="3157538" algn="l"/>
                <a:tab pos="3473450" algn="l"/>
                <a:tab pos="3789363" algn="l"/>
                <a:tab pos="4105275" algn="l"/>
                <a:tab pos="4421188" algn="l"/>
                <a:tab pos="4737100" algn="l"/>
                <a:tab pos="5053013" algn="l"/>
                <a:tab pos="5368925" algn="l"/>
                <a:tab pos="5684838" algn="l"/>
                <a:tab pos="6000750" algn="l"/>
                <a:tab pos="6316663" algn="l"/>
                <a:tab pos="6616700" algn="l"/>
                <a:tab pos="7126288" algn="l"/>
                <a:tab pos="7634288" algn="l"/>
                <a:tab pos="8143875" algn="l"/>
              </a:tabLst>
            </a:pPr>
            <a:endParaRPr lang="en-US" sz="2000" i="1" dirty="0" smtClean="0">
              <a:solidFill>
                <a:srgbClr val="004480"/>
              </a:solidFill>
              <a:latin typeface="LeagueGothic"/>
              <a:ea typeface="ヒラギノ角ゴ ProN W3" charset="0"/>
              <a:cs typeface="LeagueGothic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008042" y="37709"/>
            <a:ext cx="8060110" cy="824844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90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pPr>
              <a:tabLst>
                <a:tab pos="0" algn="l"/>
                <a:tab pos="314325" algn="l"/>
                <a:tab pos="630238" algn="l"/>
                <a:tab pos="946150" algn="l"/>
                <a:tab pos="1262063" algn="l"/>
                <a:tab pos="1577975" algn="l"/>
                <a:tab pos="1893888" algn="l"/>
                <a:tab pos="2209800" algn="l"/>
                <a:tab pos="2525713" algn="l"/>
                <a:tab pos="2841625" algn="l"/>
                <a:tab pos="3157538" algn="l"/>
                <a:tab pos="3473450" algn="l"/>
                <a:tab pos="3789363" algn="l"/>
                <a:tab pos="4105275" algn="l"/>
                <a:tab pos="4421188" algn="l"/>
                <a:tab pos="4737100" algn="l"/>
                <a:tab pos="5053013" algn="l"/>
                <a:tab pos="5368925" algn="l"/>
                <a:tab pos="5684838" algn="l"/>
                <a:tab pos="6000750" algn="l"/>
                <a:tab pos="6316663" algn="l"/>
                <a:tab pos="6616700" algn="l"/>
                <a:tab pos="7126288" algn="l"/>
                <a:tab pos="7634288" algn="l"/>
                <a:tab pos="8143875" algn="l"/>
              </a:tabLst>
            </a:pPr>
            <a:endParaRPr lang="en-US" sz="2800" b="1" dirty="0">
              <a:solidFill>
                <a:schemeClr val="bg1"/>
              </a:solidFill>
              <a:latin typeface="LeagueGothic"/>
              <a:ea typeface="ヒラギノ角ゴ ProN W3" charset="0"/>
              <a:cs typeface="LeagueGothic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278846" y="1547222"/>
            <a:ext cx="7408681" cy="48318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36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marL="231775" indent="-231775" hangingPunct="1">
              <a:lnSpc>
                <a:spcPct val="100000"/>
              </a:lnSpc>
              <a:spcAft>
                <a:spcPts val="1200"/>
              </a:spcAft>
              <a:buFont typeface="Arial" pitchFamily="34" charset="0"/>
              <a:buChar char="•"/>
              <a:tabLst>
                <a:tab pos="2841625" algn="l"/>
                <a:tab pos="3157538" algn="l"/>
                <a:tab pos="3473450" algn="l"/>
                <a:tab pos="3789363" algn="l"/>
                <a:tab pos="4105275" algn="l"/>
                <a:tab pos="4421188" algn="l"/>
                <a:tab pos="4737100" algn="l"/>
                <a:tab pos="5053013" algn="l"/>
                <a:tab pos="5368925" algn="l"/>
                <a:tab pos="5684838" algn="l"/>
                <a:tab pos="6000750" algn="l"/>
                <a:tab pos="6316663" algn="l"/>
                <a:tab pos="6616700" algn="l"/>
                <a:tab pos="7126288" algn="l"/>
                <a:tab pos="7634288" algn="l"/>
                <a:tab pos="8143875" algn="l"/>
              </a:tabLst>
            </a:pPr>
            <a:r>
              <a:rPr lang="en-US" sz="2000" dirty="0" smtClean="0">
                <a:solidFill>
                  <a:srgbClr val="004480"/>
                </a:solidFill>
                <a:latin typeface="LeagueGothic"/>
                <a:ea typeface="ヒラギノ角ゴ ProN W3" charset="0"/>
                <a:cs typeface="LeagueGothic"/>
              </a:rPr>
              <a:t>Questions?</a:t>
            </a:r>
          </a:p>
          <a:p>
            <a:pPr marL="231775" indent="-231775" hangingPunct="1">
              <a:lnSpc>
                <a:spcPct val="100000"/>
              </a:lnSpc>
              <a:spcAft>
                <a:spcPts val="1200"/>
              </a:spcAft>
              <a:buFont typeface="Arial" pitchFamily="34" charset="0"/>
              <a:buChar char="•"/>
              <a:tabLst>
                <a:tab pos="2841625" algn="l"/>
                <a:tab pos="3157538" algn="l"/>
                <a:tab pos="3473450" algn="l"/>
                <a:tab pos="3789363" algn="l"/>
                <a:tab pos="4105275" algn="l"/>
                <a:tab pos="4421188" algn="l"/>
                <a:tab pos="4737100" algn="l"/>
                <a:tab pos="5053013" algn="l"/>
                <a:tab pos="5368925" algn="l"/>
                <a:tab pos="5684838" algn="l"/>
                <a:tab pos="6000750" algn="l"/>
                <a:tab pos="6316663" algn="l"/>
                <a:tab pos="6616700" algn="l"/>
                <a:tab pos="7126288" algn="l"/>
                <a:tab pos="7634288" algn="l"/>
                <a:tab pos="8143875" algn="l"/>
              </a:tabLst>
            </a:pPr>
            <a:endParaRPr lang="en-US" sz="2000" i="1" dirty="0" smtClean="0">
              <a:solidFill>
                <a:srgbClr val="004480"/>
              </a:solidFill>
              <a:latin typeface="LeagueGothic"/>
              <a:ea typeface="ヒラギノ角ゴ ProN W3" charset="0"/>
              <a:cs typeface="LeagueGothic"/>
            </a:endParaRPr>
          </a:p>
          <a:p>
            <a:pPr marL="231775" indent="-231775" hangingPunct="1">
              <a:lnSpc>
                <a:spcPct val="100000"/>
              </a:lnSpc>
              <a:spcAft>
                <a:spcPts val="1200"/>
              </a:spcAft>
              <a:buFont typeface="Arial" pitchFamily="34" charset="0"/>
              <a:buChar char="•"/>
              <a:tabLst>
                <a:tab pos="2841625" algn="l"/>
                <a:tab pos="3157538" algn="l"/>
                <a:tab pos="3473450" algn="l"/>
                <a:tab pos="3789363" algn="l"/>
                <a:tab pos="4105275" algn="l"/>
                <a:tab pos="4421188" algn="l"/>
                <a:tab pos="4737100" algn="l"/>
                <a:tab pos="5053013" algn="l"/>
                <a:tab pos="5368925" algn="l"/>
                <a:tab pos="5684838" algn="l"/>
                <a:tab pos="6000750" algn="l"/>
                <a:tab pos="6316663" algn="l"/>
                <a:tab pos="6616700" algn="l"/>
                <a:tab pos="7126288" algn="l"/>
                <a:tab pos="7634288" algn="l"/>
                <a:tab pos="8143875" algn="l"/>
              </a:tabLst>
            </a:pPr>
            <a:r>
              <a:rPr lang="en-US" sz="2000" dirty="0" smtClean="0">
                <a:solidFill>
                  <a:srgbClr val="004480"/>
                </a:solidFill>
                <a:latin typeface="LeagueGothic"/>
                <a:ea typeface="ヒラギノ角ゴ ProN W3" charset="0"/>
                <a:cs typeface="LeagueGothic"/>
              </a:rPr>
              <a:t>Reactions?</a:t>
            </a:r>
          </a:p>
          <a:p>
            <a:pPr marL="231775" indent="-231775" hangingPunct="1">
              <a:lnSpc>
                <a:spcPct val="100000"/>
              </a:lnSpc>
              <a:spcAft>
                <a:spcPts val="1200"/>
              </a:spcAft>
              <a:buFont typeface="Arial" pitchFamily="34" charset="0"/>
              <a:buChar char="•"/>
              <a:tabLst>
                <a:tab pos="2841625" algn="l"/>
                <a:tab pos="3157538" algn="l"/>
                <a:tab pos="3473450" algn="l"/>
                <a:tab pos="3789363" algn="l"/>
                <a:tab pos="4105275" algn="l"/>
                <a:tab pos="4421188" algn="l"/>
                <a:tab pos="4737100" algn="l"/>
                <a:tab pos="5053013" algn="l"/>
                <a:tab pos="5368925" algn="l"/>
                <a:tab pos="5684838" algn="l"/>
                <a:tab pos="6000750" algn="l"/>
                <a:tab pos="6316663" algn="l"/>
                <a:tab pos="6616700" algn="l"/>
                <a:tab pos="7126288" algn="l"/>
                <a:tab pos="7634288" algn="l"/>
                <a:tab pos="8143875" algn="l"/>
              </a:tabLst>
            </a:pPr>
            <a:endParaRPr lang="en-US" sz="2000" dirty="0" smtClean="0">
              <a:solidFill>
                <a:srgbClr val="004480"/>
              </a:solidFill>
              <a:latin typeface="LeagueGothic"/>
              <a:ea typeface="ヒラギノ角ゴ ProN W3" charset="0"/>
              <a:cs typeface="LeagueGothic"/>
            </a:endParaRPr>
          </a:p>
          <a:p>
            <a:pPr marL="231775" indent="-231775" hangingPunct="1">
              <a:lnSpc>
                <a:spcPct val="100000"/>
              </a:lnSpc>
              <a:spcAft>
                <a:spcPts val="1200"/>
              </a:spcAft>
              <a:buFont typeface="Arial" pitchFamily="34" charset="0"/>
              <a:buChar char="•"/>
              <a:tabLst>
                <a:tab pos="2841625" algn="l"/>
                <a:tab pos="3157538" algn="l"/>
                <a:tab pos="3473450" algn="l"/>
                <a:tab pos="3789363" algn="l"/>
                <a:tab pos="4105275" algn="l"/>
                <a:tab pos="4421188" algn="l"/>
                <a:tab pos="4737100" algn="l"/>
                <a:tab pos="5053013" algn="l"/>
                <a:tab pos="5368925" algn="l"/>
                <a:tab pos="5684838" algn="l"/>
                <a:tab pos="6000750" algn="l"/>
                <a:tab pos="6316663" algn="l"/>
                <a:tab pos="6616700" algn="l"/>
                <a:tab pos="7126288" algn="l"/>
                <a:tab pos="7634288" algn="l"/>
                <a:tab pos="8143875" algn="l"/>
              </a:tabLst>
            </a:pPr>
            <a:r>
              <a:rPr lang="en-US" sz="2000" dirty="0" smtClean="0">
                <a:solidFill>
                  <a:srgbClr val="004480"/>
                </a:solidFill>
                <a:latin typeface="LeagueGothic"/>
                <a:ea typeface="ヒラギノ角ゴ ProN W3" charset="0"/>
                <a:cs typeface="LeagueGothic"/>
              </a:rPr>
              <a:t>Suggestions?</a:t>
            </a:r>
          </a:p>
          <a:p>
            <a:pPr marL="231775" indent="-231775" hangingPunct="1">
              <a:lnSpc>
                <a:spcPct val="100000"/>
              </a:lnSpc>
              <a:spcAft>
                <a:spcPts val="1200"/>
              </a:spcAft>
              <a:buFont typeface="Arial" pitchFamily="34" charset="0"/>
              <a:buChar char="•"/>
              <a:tabLst>
                <a:tab pos="2841625" algn="l"/>
                <a:tab pos="3157538" algn="l"/>
                <a:tab pos="3473450" algn="l"/>
                <a:tab pos="3789363" algn="l"/>
                <a:tab pos="4105275" algn="l"/>
                <a:tab pos="4421188" algn="l"/>
                <a:tab pos="4737100" algn="l"/>
                <a:tab pos="5053013" algn="l"/>
                <a:tab pos="5368925" algn="l"/>
                <a:tab pos="5684838" algn="l"/>
                <a:tab pos="6000750" algn="l"/>
                <a:tab pos="6316663" algn="l"/>
                <a:tab pos="6616700" algn="l"/>
                <a:tab pos="7126288" algn="l"/>
                <a:tab pos="7634288" algn="l"/>
                <a:tab pos="8143875" algn="l"/>
              </a:tabLst>
            </a:pPr>
            <a:endParaRPr lang="en-US" sz="2000" dirty="0" smtClean="0">
              <a:solidFill>
                <a:srgbClr val="004480"/>
              </a:solidFill>
              <a:latin typeface="LeagueGothic"/>
              <a:ea typeface="ヒラギノ角ゴ ProN W3" charset="0"/>
              <a:cs typeface="LeagueGothic"/>
            </a:endParaRPr>
          </a:p>
          <a:p>
            <a:pPr marL="231775" indent="-231775" hangingPunct="1">
              <a:lnSpc>
                <a:spcPct val="100000"/>
              </a:lnSpc>
              <a:spcAft>
                <a:spcPts val="1200"/>
              </a:spcAft>
              <a:buFont typeface="Arial" pitchFamily="34" charset="0"/>
              <a:buChar char="•"/>
              <a:tabLst>
                <a:tab pos="2841625" algn="l"/>
                <a:tab pos="3157538" algn="l"/>
                <a:tab pos="3473450" algn="l"/>
                <a:tab pos="3789363" algn="l"/>
                <a:tab pos="4105275" algn="l"/>
                <a:tab pos="4421188" algn="l"/>
                <a:tab pos="4737100" algn="l"/>
                <a:tab pos="5053013" algn="l"/>
                <a:tab pos="5368925" algn="l"/>
                <a:tab pos="5684838" algn="l"/>
                <a:tab pos="6000750" algn="l"/>
                <a:tab pos="6316663" algn="l"/>
                <a:tab pos="6616700" algn="l"/>
                <a:tab pos="7126288" algn="l"/>
                <a:tab pos="7634288" algn="l"/>
                <a:tab pos="8143875" algn="l"/>
              </a:tabLst>
            </a:pPr>
            <a:r>
              <a:rPr lang="en-US" sz="2000" dirty="0" smtClean="0">
                <a:solidFill>
                  <a:srgbClr val="004480"/>
                </a:solidFill>
                <a:latin typeface="LeagueGothic"/>
                <a:ea typeface="ヒラギノ角ゴ ProN W3" charset="0"/>
                <a:cs typeface="LeagueGothic"/>
              </a:rPr>
              <a:t>Want to help?</a:t>
            </a:r>
          </a:p>
          <a:p>
            <a:pPr marL="231775" indent="-231775" hangingPunct="1">
              <a:lnSpc>
                <a:spcPct val="100000"/>
              </a:lnSpc>
              <a:spcAft>
                <a:spcPts val="1200"/>
              </a:spcAft>
              <a:buFont typeface="Arial" pitchFamily="34" charset="0"/>
              <a:buChar char="•"/>
              <a:tabLst>
                <a:tab pos="2841625" algn="l"/>
                <a:tab pos="3157538" algn="l"/>
                <a:tab pos="3473450" algn="l"/>
                <a:tab pos="3789363" algn="l"/>
                <a:tab pos="4105275" algn="l"/>
                <a:tab pos="4421188" algn="l"/>
                <a:tab pos="4737100" algn="l"/>
                <a:tab pos="5053013" algn="l"/>
                <a:tab pos="5368925" algn="l"/>
                <a:tab pos="5684838" algn="l"/>
                <a:tab pos="6000750" algn="l"/>
                <a:tab pos="6316663" algn="l"/>
                <a:tab pos="6616700" algn="l"/>
                <a:tab pos="7126288" algn="l"/>
                <a:tab pos="7634288" algn="l"/>
                <a:tab pos="8143875" algn="l"/>
              </a:tabLst>
            </a:pPr>
            <a:endParaRPr lang="en-US" sz="2000" i="1" dirty="0" smtClean="0">
              <a:solidFill>
                <a:srgbClr val="004480"/>
              </a:solidFill>
              <a:latin typeface="LeagueGothic"/>
              <a:ea typeface="ヒラギノ角ゴ ProN W3" charset="0"/>
              <a:cs typeface="LeagueGothic"/>
            </a:endParaRPr>
          </a:p>
          <a:p>
            <a:pPr marL="231775" indent="-231775" hangingPunct="1">
              <a:lnSpc>
                <a:spcPct val="100000"/>
              </a:lnSpc>
              <a:spcAft>
                <a:spcPts val="1200"/>
              </a:spcAft>
              <a:buFont typeface="Arial" pitchFamily="34" charset="0"/>
              <a:buChar char="•"/>
              <a:tabLst>
                <a:tab pos="2841625" algn="l"/>
                <a:tab pos="3157538" algn="l"/>
                <a:tab pos="3473450" algn="l"/>
                <a:tab pos="3789363" algn="l"/>
                <a:tab pos="4105275" algn="l"/>
                <a:tab pos="4421188" algn="l"/>
                <a:tab pos="4737100" algn="l"/>
                <a:tab pos="5053013" algn="l"/>
                <a:tab pos="5368925" algn="l"/>
                <a:tab pos="5684838" algn="l"/>
                <a:tab pos="6000750" algn="l"/>
                <a:tab pos="6316663" algn="l"/>
                <a:tab pos="6616700" algn="l"/>
                <a:tab pos="7126288" algn="l"/>
                <a:tab pos="7634288" algn="l"/>
                <a:tab pos="8143875" algn="l"/>
              </a:tabLst>
            </a:pPr>
            <a:endParaRPr lang="en-US" sz="2000" i="1" dirty="0" smtClean="0">
              <a:solidFill>
                <a:srgbClr val="004480"/>
              </a:solidFill>
              <a:latin typeface="LeagueGothic"/>
              <a:ea typeface="ヒラギノ角ゴ ProN W3" charset="0"/>
              <a:cs typeface="League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707084" y="290285"/>
            <a:ext cx="957943" cy="377372"/>
          </a:xfrm>
          <a:prstGeom prst="rect">
            <a:avLst/>
          </a:prstGeom>
          <a:solidFill>
            <a:srgbClr val="FFFF9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DRAFT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008042" y="37709"/>
            <a:ext cx="8060110" cy="824844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90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pPr>
              <a:tabLst>
                <a:tab pos="0" algn="l"/>
                <a:tab pos="314325" algn="l"/>
                <a:tab pos="630238" algn="l"/>
                <a:tab pos="946150" algn="l"/>
                <a:tab pos="1262063" algn="l"/>
                <a:tab pos="1577975" algn="l"/>
                <a:tab pos="1893888" algn="l"/>
                <a:tab pos="2209800" algn="l"/>
                <a:tab pos="2525713" algn="l"/>
                <a:tab pos="2841625" algn="l"/>
                <a:tab pos="3157538" algn="l"/>
                <a:tab pos="3473450" algn="l"/>
                <a:tab pos="3789363" algn="l"/>
                <a:tab pos="4105275" algn="l"/>
                <a:tab pos="4421188" algn="l"/>
                <a:tab pos="4737100" algn="l"/>
                <a:tab pos="5053013" algn="l"/>
                <a:tab pos="5368925" algn="l"/>
                <a:tab pos="5684838" algn="l"/>
                <a:tab pos="6000750" algn="l"/>
                <a:tab pos="6316663" algn="l"/>
                <a:tab pos="6616700" algn="l"/>
                <a:tab pos="7126288" algn="l"/>
                <a:tab pos="7634288" algn="l"/>
                <a:tab pos="8143875" algn="l"/>
              </a:tabLst>
            </a:pPr>
            <a:r>
              <a:rPr lang="en-US" sz="2800" b="1" dirty="0" smtClean="0">
                <a:solidFill>
                  <a:schemeClr val="bg1"/>
                </a:solidFill>
                <a:latin typeface="LeagueGothic"/>
                <a:ea typeface="ヒラギノ角ゴ ProN W3" charset="0"/>
                <a:cs typeface="LeagueGothic"/>
              </a:rPr>
              <a:t>Teams &amp; contributors</a:t>
            </a:r>
            <a:endParaRPr lang="en-US" sz="2800" b="1" dirty="0">
              <a:solidFill>
                <a:schemeClr val="bg1"/>
              </a:solidFill>
              <a:latin typeface="LeagueGothic"/>
              <a:ea typeface="ヒラギノ角ゴ ProN W3" charset="0"/>
              <a:cs typeface="LeagueGothic"/>
            </a:endParaRP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1126446" y="1394822"/>
            <a:ext cx="7408681" cy="1783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36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1440" tIns="0" rIns="91440" bIns="0" anchor="t" anchorCtr="0"/>
          <a:lstStyle/>
          <a:p>
            <a:pPr marL="231775" indent="-231775" hangingPunct="1">
              <a:lnSpc>
                <a:spcPct val="100000"/>
              </a:lnSpc>
              <a:spcAft>
                <a:spcPts val="1200"/>
              </a:spcAft>
              <a:buFont typeface="Arial" pitchFamily="34" charset="0"/>
              <a:buChar char="•"/>
              <a:tabLst>
                <a:tab pos="2841625" algn="l"/>
                <a:tab pos="3157538" algn="l"/>
                <a:tab pos="3473450" algn="l"/>
                <a:tab pos="3789363" algn="l"/>
                <a:tab pos="4105275" algn="l"/>
                <a:tab pos="4421188" algn="l"/>
                <a:tab pos="4737100" algn="l"/>
                <a:tab pos="5053013" algn="l"/>
                <a:tab pos="5368925" algn="l"/>
                <a:tab pos="5684838" algn="l"/>
                <a:tab pos="6000750" algn="l"/>
                <a:tab pos="6316663" algn="l"/>
                <a:tab pos="6616700" algn="l"/>
                <a:tab pos="7126288" algn="l"/>
                <a:tab pos="7634288" algn="l"/>
                <a:tab pos="8143875" algn="l"/>
              </a:tabLst>
            </a:pPr>
            <a:r>
              <a:rPr lang="en-US" sz="2000" dirty="0" smtClean="0">
                <a:solidFill>
                  <a:srgbClr val="004480"/>
                </a:solidFill>
                <a:latin typeface="LeagueGothic"/>
                <a:ea typeface="ヒラギノ角ゴ ProN W3" charset="0"/>
                <a:cs typeface="LeagueGothic"/>
              </a:rPr>
              <a:t>Federated Social Web XG / Community Group</a:t>
            </a:r>
          </a:p>
          <a:p>
            <a:pPr marL="231775" indent="-231775" hangingPunct="1">
              <a:lnSpc>
                <a:spcPct val="100000"/>
              </a:lnSpc>
              <a:spcAft>
                <a:spcPts val="1200"/>
              </a:spcAft>
              <a:buFont typeface="Arial" pitchFamily="34" charset="0"/>
              <a:buChar char="•"/>
              <a:tabLst>
                <a:tab pos="2841625" algn="l"/>
                <a:tab pos="3157538" algn="l"/>
                <a:tab pos="3473450" algn="l"/>
                <a:tab pos="3789363" algn="l"/>
                <a:tab pos="4105275" algn="l"/>
                <a:tab pos="4421188" algn="l"/>
                <a:tab pos="4737100" algn="l"/>
                <a:tab pos="5053013" algn="l"/>
                <a:tab pos="5368925" algn="l"/>
                <a:tab pos="5684838" algn="l"/>
                <a:tab pos="6000750" algn="l"/>
                <a:tab pos="6316663" algn="l"/>
                <a:tab pos="6616700" algn="l"/>
                <a:tab pos="7126288" algn="l"/>
                <a:tab pos="7634288" algn="l"/>
                <a:tab pos="8143875" algn="l"/>
              </a:tabLst>
            </a:pPr>
            <a:r>
              <a:rPr lang="en-US" sz="2000" dirty="0" smtClean="0">
                <a:solidFill>
                  <a:srgbClr val="004480"/>
                </a:solidFill>
                <a:latin typeface="LeagueGothic"/>
                <a:ea typeface="ヒラギノ角ゴ ProN W3" charset="0"/>
                <a:cs typeface="LeagueGothic"/>
              </a:rPr>
              <a:t>Social Business Community Group</a:t>
            </a:r>
          </a:p>
          <a:p>
            <a:pPr marL="231775" indent="-231775" hangingPunct="1">
              <a:lnSpc>
                <a:spcPct val="100000"/>
              </a:lnSpc>
              <a:spcAft>
                <a:spcPts val="1200"/>
              </a:spcAft>
              <a:buFont typeface="Arial" pitchFamily="34" charset="0"/>
              <a:buChar char="•"/>
              <a:tabLst>
                <a:tab pos="2841625" algn="l"/>
                <a:tab pos="3157538" algn="l"/>
                <a:tab pos="3473450" algn="l"/>
                <a:tab pos="3789363" algn="l"/>
                <a:tab pos="4105275" algn="l"/>
                <a:tab pos="4421188" algn="l"/>
                <a:tab pos="4737100" algn="l"/>
                <a:tab pos="5053013" algn="l"/>
                <a:tab pos="5368925" algn="l"/>
                <a:tab pos="5684838" algn="l"/>
                <a:tab pos="6000750" algn="l"/>
                <a:tab pos="6316663" algn="l"/>
                <a:tab pos="6616700" algn="l"/>
                <a:tab pos="7126288" algn="l"/>
                <a:tab pos="7634288" algn="l"/>
                <a:tab pos="8143875" algn="l"/>
              </a:tabLst>
            </a:pPr>
            <a:r>
              <a:rPr lang="en-US" sz="2000" dirty="0" smtClean="0">
                <a:solidFill>
                  <a:srgbClr val="004480"/>
                </a:solidFill>
                <a:latin typeface="LeagueGothic"/>
                <a:ea typeface="ヒラギノ角ゴ ProN W3" charset="0"/>
                <a:cs typeface="LeagueGothic"/>
              </a:rPr>
              <a:t>Social Headlights Task Force</a:t>
            </a:r>
          </a:p>
          <a:p>
            <a:pPr marL="231775" indent="-231775" hangingPunct="1">
              <a:lnSpc>
                <a:spcPct val="100000"/>
              </a:lnSpc>
              <a:spcAft>
                <a:spcPts val="1200"/>
              </a:spcAft>
              <a:tabLst>
                <a:tab pos="2841625" algn="l"/>
                <a:tab pos="3157538" algn="l"/>
                <a:tab pos="3473450" algn="l"/>
                <a:tab pos="3789363" algn="l"/>
                <a:tab pos="4105275" algn="l"/>
                <a:tab pos="4421188" algn="l"/>
                <a:tab pos="4737100" algn="l"/>
                <a:tab pos="5053013" algn="l"/>
                <a:tab pos="5368925" algn="l"/>
                <a:tab pos="5684838" algn="l"/>
                <a:tab pos="6000750" algn="l"/>
                <a:tab pos="6316663" algn="l"/>
                <a:tab pos="6616700" algn="l"/>
                <a:tab pos="7126288" algn="l"/>
                <a:tab pos="7634288" algn="l"/>
                <a:tab pos="8143875" algn="l"/>
              </a:tabLst>
            </a:pPr>
            <a:endParaRPr lang="en-US" sz="2000" dirty="0" smtClean="0">
              <a:solidFill>
                <a:srgbClr val="004480"/>
              </a:solidFill>
              <a:latin typeface="LeagueGothic"/>
              <a:ea typeface="ヒラギノ角ゴ ProN W3" charset="0"/>
              <a:cs typeface="LeagueGothic"/>
            </a:endParaRPr>
          </a:p>
          <a:p>
            <a:pPr marL="231775" indent="-231775" hangingPunct="1">
              <a:lnSpc>
                <a:spcPct val="100000"/>
              </a:lnSpc>
              <a:spcAft>
                <a:spcPts val="1200"/>
              </a:spcAft>
              <a:tabLst>
                <a:tab pos="2841625" algn="l"/>
                <a:tab pos="3157538" algn="l"/>
                <a:tab pos="3473450" algn="l"/>
                <a:tab pos="3789363" algn="l"/>
                <a:tab pos="4105275" algn="l"/>
                <a:tab pos="4421188" algn="l"/>
                <a:tab pos="4737100" algn="l"/>
                <a:tab pos="5053013" algn="l"/>
                <a:tab pos="5368925" algn="l"/>
                <a:tab pos="5684838" algn="l"/>
                <a:tab pos="6000750" algn="l"/>
                <a:tab pos="6316663" algn="l"/>
                <a:tab pos="6616700" algn="l"/>
                <a:tab pos="7126288" algn="l"/>
                <a:tab pos="7634288" algn="l"/>
                <a:tab pos="8143875" algn="l"/>
              </a:tabLst>
            </a:pPr>
            <a:r>
              <a:rPr lang="en-US" sz="2000" i="1" dirty="0" smtClean="0">
                <a:solidFill>
                  <a:srgbClr val="004480"/>
                </a:solidFill>
                <a:latin typeface="LeagueGothic"/>
                <a:ea typeface="ヒラギノ角ゴ ProN W3" charset="0"/>
                <a:cs typeface="LeagueGothic"/>
              </a:rPr>
              <a:t>Particular thanks to: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79667" b="71111"/>
          <a:stretch>
            <a:fillRect/>
          </a:stretch>
        </p:blipFill>
        <p:spPr>
          <a:xfrm>
            <a:off x="30480" y="30480"/>
            <a:ext cx="901035" cy="96011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182912" y="3701149"/>
            <a:ext cx="7351488" cy="2598051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pPr marL="231775" indent="-231775">
              <a:spcAft>
                <a:spcPts val="600"/>
              </a:spcAft>
              <a:tabLst>
                <a:tab pos="2841625" algn="l"/>
                <a:tab pos="3157538" algn="l"/>
                <a:tab pos="3473450" algn="l"/>
                <a:tab pos="3789363" algn="l"/>
                <a:tab pos="4105275" algn="l"/>
                <a:tab pos="4421188" algn="l"/>
                <a:tab pos="4737100" algn="l"/>
                <a:tab pos="5053013" algn="l"/>
                <a:tab pos="5368925" algn="l"/>
                <a:tab pos="5684838" algn="l"/>
                <a:tab pos="6000750" algn="l"/>
                <a:tab pos="6316663" algn="l"/>
                <a:tab pos="6616700" algn="l"/>
                <a:tab pos="7126288" algn="l"/>
                <a:tab pos="7634288" algn="l"/>
                <a:tab pos="8143875" algn="l"/>
              </a:tabLst>
            </a:pPr>
            <a:r>
              <a:rPr lang="en-US" dirty="0" smtClean="0">
                <a:solidFill>
                  <a:srgbClr val="004480"/>
                </a:solidFill>
                <a:latin typeface="LeagueGothic"/>
                <a:ea typeface="ヒラギノ角ゴ ProN W3" charset="0"/>
                <a:cs typeface="LeagueGothic"/>
              </a:rPr>
              <a:t>Lloyd Fassett</a:t>
            </a:r>
          </a:p>
          <a:p>
            <a:pPr marL="231775" indent="-231775">
              <a:spcAft>
                <a:spcPts val="600"/>
              </a:spcAft>
              <a:tabLst>
                <a:tab pos="2841625" algn="l"/>
                <a:tab pos="3157538" algn="l"/>
                <a:tab pos="3473450" algn="l"/>
                <a:tab pos="3789363" algn="l"/>
                <a:tab pos="4105275" algn="l"/>
                <a:tab pos="4421188" algn="l"/>
                <a:tab pos="4737100" algn="l"/>
                <a:tab pos="5053013" algn="l"/>
                <a:tab pos="5368925" algn="l"/>
                <a:tab pos="5684838" algn="l"/>
                <a:tab pos="6000750" algn="l"/>
                <a:tab pos="6316663" algn="l"/>
                <a:tab pos="6616700" algn="l"/>
                <a:tab pos="7126288" algn="l"/>
                <a:tab pos="7634288" algn="l"/>
                <a:tab pos="8143875" algn="l"/>
              </a:tabLst>
            </a:pPr>
            <a:r>
              <a:rPr lang="en-US" dirty="0" smtClean="0">
                <a:solidFill>
                  <a:srgbClr val="004480"/>
                </a:solidFill>
                <a:latin typeface="LeagueGothic"/>
                <a:ea typeface="ヒラギノ角ゴ ProN W3" charset="0"/>
                <a:cs typeface="LeagueGothic"/>
              </a:rPr>
              <a:t>Rich Rogers</a:t>
            </a:r>
          </a:p>
          <a:p>
            <a:pPr marL="231775" indent="-231775">
              <a:spcAft>
                <a:spcPts val="600"/>
              </a:spcAft>
              <a:tabLst>
                <a:tab pos="2841625" algn="l"/>
                <a:tab pos="3157538" algn="l"/>
                <a:tab pos="3473450" algn="l"/>
                <a:tab pos="3789363" algn="l"/>
                <a:tab pos="4105275" algn="l"/>
                <a:tab pos="4421188" algn="l"/>
                <a:tab pos="4737100" algn="l"/>
                <a:tab pos="5053013" algn="l"/>
                <a:tab pos="5368925" algn="l"/>
                <a:tab pos="5684838" algn="l"/>
                <a:tab pos="6000750" algn="l"/>
                <a:tab pos="6316663" algn="l"/>
                <a:tab pos="6616700" algn="l"/>
                <a:tab pos="7126288" algn="l"/>
                <a:tab pos="7634288" algn="l"/>
                <a:tab pos="8143875" algn="l"/>
              </a:tabLst>
            </a:pPr>
            <a:r>
              <a:rPr lang="en-US" dirty="0" smtClean="0">
                <a:solidFill>
                  <a:srgbClr val="004480"/>
                </a:solidFill>
                <a:latin typeface="LeagueGothic"/>
                <a:ea typeface="ヒラギノ角ゴ ProN W3" charset="0"/>
                <a:cs typeface="LeagueGothic"/>
              </a:rPr>
              <a:t>David Robinson</a:t>
            </a:r>
          </a:p>
          <a:p>
            <a:pPr marL="231775" indent="-231775">
              <a:spcAft>
                <a:spcPts val="600"/>
              </a:spcAft>
              <a:tabLst>
                <a:tab pos="2841625" algn="l"/>
                <a:tab pos="3157538" algn="l"/>
                <a:tab pos="3473450" algn="l"/>
                <a:tab pos="3789363" algn="l"/>
                <a:tab pos="4105275" algn="l"/>
                <a:tab pos="4421188" algn="l"/>
                <a:tab pos="4737100" algn="l"/>
                <a:tab pos="5053013" algn="l"/>
                <a:tab pos="5368925" algn="l"/>
                <a:tab pos="5684838" algn="l"/>
                <a:tab pos="6000750" algn="l"/>
                <a:tab pos="6316663" algn="l"/>
                <a:tab pos="6616700" algn="l"/>
                <a:tab pos="7126288" algn="l"/>
                <a:tab pos="7634288" algn="l"/>
                <a:tab pos="8143875" algn="l"/>
              </a:tabLst>
            </a:pPr>
            <a:r>
              <a:rPr lang="en-US" dirty="0" smtClean="0">
                <a:solidFill>
                  <a:srgbClr val="004480"/>
                </a:solidFill>
                <a:latin typeface="LeagueGothic"/>
                <a:ea typeface="ヒラギノ角ゴ ProN W3" charset="0"/>
                <a:cs typeface="LeagueGothic"/>
              </a:rPr>
              <a:t>Alberto Manuel</a:t>
            </a:r>
          </a:p>
          <a:p>
            <a:pPr marL="231775" indent="-231775">
              <a:spcAft>
                <a:spcPts val="600"/>
              </a:spcAft>
              <a:tabLst>
                <a:tab pos="2841625" algn="l"/>
                <a:tab pos="3157538" algn="l"/>
                <a:tab pos="3473450" algn="l"/>
                <a:tab pos="3789363" algn="l"/>
                <a:tab pos="4105275" algn="l"/>
                <a:tab pos="4421188" algn="l"/>
                <a:tab pos="4737100" algn="l"/>
                <a:tab pos="5053013" algn="l"/>
                <a:tab pos="5368925" algn="l"/>
                <a:tab pos="5684838" algn="l"/>
                <a:tab pos="6000750" algn="l"/>
                <a:tab pos="6316663" algn="l"/>
                <a:tab pos="6616700" algn="l"/>
                <a:tab pos="7126288" algn="l"/>
                <a:tab pos="7634288" algn="l"/>
                <a:tab pos="8143875" algn="l"/>
              </a:tabLst>
            </a:pPr>
            <a:r>
              <a:rPr lang="en-US" dirty="0" smtClean="0">
                <a:solidFill>
                  <a:srgbClr val="004480"/>
                </a:solidFill>
                <a:latin typeface="LeagueGothic"/>
                <a:ea typeface="ヒラギノ角ゴ ProN W3" charset="0"/>
                <a:cs typeface="LeagueGothic"/>
              </a:rPr>
              <a:t>Blaine Cook</a:t>
            </a:r>
          </a:p>
          <a:p>
            <a:pPr marL="231775" indent="-231775">
              <a:spcAft>
                <a:spcPts val="600"/>
              </a:spcAft>
              <a:tabLst>
                <a:tab pos="2841625" algn="l"/>
                <a:tab pos="3157538" algn="l"/>
                <a:tab pos="3473450" algn="l"/>
                <a:tab pos="3789363" algn="l"/>
                <a:tab pos="4105275" algn="l"/>
                <a:tab pos="4421188" algn="l"/>
                <a:tab pos="4737100" algn="l"/>
                <a:tab pos="5053013" algn="l"/>
                <a:tab pos="5368925" algn="l"/>
                <a:tab pos="5684838" algn="l"/>
                <a:tab pos="6000750" algn="l"/>
                <a:tab pos="6316663" algn="l"/>
                <a:tab pos="6616700" algn="l"/>
                <a:tab pos="7126288" algn="l"/>
                <a:tab pos="7634288" algn="l"/>
                <a:tab pos="8143875" algn="l"/>
              </a:tabLst>
            </a:pPr>
            <a:r>
              <a:rPr lang="en-US" dirty="0" err="1" smtClean="0">
                <a:solidFill>
                  <a:srgbClr val="004480"/>
                </a:solidFill>
                <a:latin typeface="LeagueGothic"/>
                <a:ea typeface="ヒラギノ角ゴ ProN W3" charset="0"/>
                <a:cs typeface="LeagueGothic"/>
              </a:rPr>
              <a:t>Ruinan</a:t>
            </a:r>
            <a:r>
              <a:rPr lang="en-US" dirty="0" smtClean="0">
                <a:solidFill>
                  <a:srgbClr val="004480"/>
                </a:solidFill>
                <a:latin typeface="LeagueGothic"/>
                <a:ea typeface="ヒラギノ角ゴ ProN W3" charset="0"/>
                <a:cs typeface="LeagueGothic"/>
              </a:rPr>
              <a:t> Sun</a:t>
            </a:r>
          </a:p>
          <a:p>
            <a:pPr marL="231775" indent="-231775">
              <a:spcAft>
                <a:spcPts val="600"/>
              </a:spcAft>
              <a:tabLst>
                <a:tab pos="2841625" algn="l"/>
                <a:tab pos="3157538" algn="l"/>
                <a:tab pos="3473450" algn="l"/>
                <a:tab pos="3789363" algn="l"/>
                <a:tab pos="4105275" algn="l"/>
                <a:tab pos="4421188" algn="l"/>
                <a:tab pos="4737100" algn="l"/>
                <a:tab pos="5053013" algn="l"/>
                <a:tab pos="5368925" algn="l"/>
                <a:tab pos="5684838" algn="l"/>
                <a:tab pos="6000750" algn="l"/>
                <a:tab pos="6316663" algn="l"/>
                <a:tab pos="6616700" algn="l"/>
                <a:tab pos="7126288" algn="l"/>
                <a:tab pos="7634288" algn="l"/>
                <a:tab pos="8143875" algn="l"/>
              </a:tabLst>
            </a:pPr>
            <a:r>
              <a:rPr lang="en-US" dirty="0" smtClean="0">
                <a:solidFill>
                  <a:srgbClr val="004480"/>
                </a:solidFill>
                <a:latin typeface="LeagueGothic"/>
                <a:ea typeface="ヒラギノ角ゴ ProN W3" charset="0"/>
                <a:cs typeface="LeagueGothic"/>
              </a:rPr>
              <a:t>Laurent Walter Goix</a:t>
            </a:r>
          </a:p>
          <a:p>
            <a:pPr marL="231775" indent="-231775">
              <a:spcAft>
                <a:spcPts val="600"/>
              </a:spcAft>
              <a:tabLst>
                <a:tab pos="2841625" algn="l"/>
                <a:tab pos="3157538" algn="l"/>
                <a:tab pos="3473450" algn="l"/>
                <a:tab pos="3789363" algn="l"/>
                <a:tab pos="4105275" algn="l"/>
                <a:tab pos="4421188" algn="l"/>
                <a:tab pos="4737100" algn="l"/>
                <a:tab pos="5053013" algn="l"/>
                <a:tab pos="5368925" algn="l"/>
                <a:tab pos="5684838" algn="l"/>
                <a:tab pos="6000750" algn="l"/>
                <a:tab pos="6316663" algn="l"/>
                <a:tab pos="6616700" algn="l"/>
                <a:tab pos="7126288" algn="l"/>
                <a:tab pos="7634288" algn="l"/>
                <a:tab pos="8143875" algn="l"/>
              </a:tabLst>
            </a:pPr>
            <a:r>
              <a:rPr lang="en-US" dirty="0" smtClean="0">
                <a:solidFill>
                  <a:srgbClr val="004480"/>
                </a:solidFill>
                <a:latin typeface="LeagueGothic"/>
                <a:ea typeface="ヒラギノ角ゴ ProN W3" charset="0"/>
                <a:cs typeface="LeagueGothic"/>
              </a:rPr>
              <a:t>Virginie Galindo</a:t>
            </a:r>
          </a:p>
          <a:p>
            <a:pPr marL="231775" indent="-231775">
              <a:spcAft>
                <a:spcPts val="600"/>
              </a:spcAft>
              <a:tabLst>
                <a:tab pos="2841625" algn="l"/>
                <a:tab pos="3157538" algn="l"/>
                <a:tab pos="3473450" algn="l"/>
                <a:tab pos="3789363" algn="l"/>
                <a:tab pos="4105275" algn="l"/>
                <a:tab pos="4421188" algn="l"/>
                <a:tab pos="4737100" algn="l"/>
                <a:tab pos="5053013" algn="l"/>
                <a:tab pos="5368925" algn="l"/>
                <a:tab pos="5684838" algn="l"/>
                <a:tab pos="6000750" algn="l"/>
                <a:tab pos="6316663" algn="l"/>
                <a:tab pos="6616700" algn="l"/>
                <a:tab pos="7126288" algn="l"/>
                <a:tab pos="7634288" algn="l"/>
                <a:tab pos="8143875" algn="l"/>
              </a:tabLst>
            </a:pPr>
            <a:r>
              <a:rPr lang="en-US" dirty="0" smtClean="0">
                <a:solidFill>
                  <a:srgbClr val="004480"/>
                </a:solidFill>
                <a:latin typeface="LeagueGothic"/>
                <a:ea typeface="ヒラギノ角ゴ ProN W3" charset="0"/>
                <a:cs typeface="LeagueGothic"/>
              </a:rPr>
              <a:t>Stéfane Fermigier  </a:t>
            </a:r>
          </a:p>
          <a:p>
            <a:pPr marL="231775" indent="-231775">
              <a:spcAft>
                <a:spcPts val="600"/>
              </a:spcAft>
              <a:tabLst>
                <a:tab pos="2841625" algn="l"/>
                <a:tab pos="3157538" algn="l"/>
                <a:tab pos="3473450" algn="l"/>
                <a:tab pos="3789363" algn="l"/>
                <a:tab pos="4105275" algn="l"/>
                <a:tab pos="4421188" algn="l"/>
                <a:tab pos="4737100" algn="l"/>
                <a:tab pos="5053013" algn="l"/>
                <a:tab pos="5368925" algn="l"/>
                <a:tab pos="5684838" algn="l"/>
                <a:tab pos="6000750" algn="l"/>
                <a:tab pos="6316663" algn="l"/>
                <a:tab pos="6616700" algn="l"/>
                <a:tab pos="7126288" algn="l"/>
                <a:tab pos="7634288" algn="l"/>
                <a:tab pos="8143875" algn="l"/>
              </a:tabLst>
            </a:pPr>
            <a:r>
              <a:rPr lang="en-US" dirty="0" smtClean="0">
                <a:solidFill>
                  <a:srgbClr val="004480"/>
                </a:solidFill>
                <a:latin typeface="LeagueGothic"/>
                <a:ea typeface="ヒラギノ角ゴ ProN W3" charset="0"/>
                <a:cs typeface="LeagueGothic"/>
              </a:rPr>
              <a:t>Evan Prodromou</a:t>
            </a:r>
          </a:p>
          <a:p>
            <a:pPr marL="231775" indent="-231775">
              <a:spcAft>
                <a:spcPts val="600"/>
              </a:spcAft>
              <a:tabLst>
                <a:tab pos="2841625" algn="l"/>
                <a:tab pos="3157538" algn="l"/>
                <a:tab pos="3473450" algn="l"/>
                <a:tab pos="3789363" algn="l"/>
                <a:tab pos="4105275" algn="l"/>
                <a:tab pos="4421188" algn="l"/>
                <a:tab pos="4737100" algn="l"/>
                <a:tab pos="5053013" algn="l"/>
                <a:tab pos="5368925" algn="l"/>
                <a:tab pos="5684838" algn="l"/>
                <a:tab pos="6000750" algn="l"/>
                <a:tab pos="6316663" algn="l"/>
                <a:tab pos="6616700" algn="l"/>
                <a:tab pos="7126288" algn="l"/>
                <a:tab pos="7634288" algn="l"/>
                <a:tab pos="8143875" algn="l"/>
              </a:tabLst>
            </a:pPr>
            <a:r>
              <a:rPr lang="en-US" dirty="0" smtClean="0">
                <a:solidFill>
                  <a:srgbClr val="004480"/>
                </a:solidFill>
                <a:latin typeface="LeagueGothic"/>
                <a:ea typeface="ヒラギノ角ゴ ProN W3" charset="0"/>
                <a:cs typeface="LeagueGothic"/>
              </a:rPr>
              <a:t>Steve Holbrook</a:t>
            </a:r>
          </a:p>
          <a:p>
            <a:pPr marL="231775" indent="-231775">
              <a:spcAft>
                <a:spcPts val="600"/>
              </a:spcAft>
              <a:tabLst>
                <a:tab pos="2841625" algn="l"/>
                <a:tab pos="3157538" algn="l"/>
                <a:tab pos="3473450" algn="l"/>
                <a:tab pos="3789363" algn="l"/>
                <a:tab pos="4105275" algn="l"/>
                <a:tab pos="4421188" algn="l"/>
                <a:tab pos="4737100" algn="l"/>
                <a:tab pos="5053013" algn="l"/>
                <a:tab pos="5368925" algn="l"/>
                <a:tab pos="5684838" algn="l"/>
                <a:tab pos="6000750" algn="l"/>
                <a:tab pos="6316663" algn="l"/>
                <a:tab pos="6616700" algn="l"/>
                <a:tab pos="7126288" algn="l"/>
                <a:tab pos="7634288" algn="l"/>
                <a:tab pos="8143875" algn="l"/>
              </a:tabLst>
            </a:pPr>
            <a:r>
              <a:rPr lang="en-US" dirty="0" smtClean="0">
                <a:solidFill>
                  <a:srgbClr val="004480"/>
                </a:solidFill>
                <a:latin typeface="LeagueGothic"/>
                <a:ea typeface="ヒラギノ角ゴ ProN W3" charset="0"/>
                <a:cs typeface="LeagueGothic"/>
              </a:rPr>
              <a:t>Harry Halpin</a:t>
            </a:r>
          </a:p>
          <a:p>
            <a:pPr marL="231775" indent="-231775">
              <a:spcAft>
                <a:spcPts val="600"/>
              </a:spcAft>
              <a:tabLst>
                <a:tab pos="2841625" algn="l"/>
                <a:tab pos="3157538" algn="l"/>
                <a:tab pos="3473450" algn="l"/>
                <a:tab pos="3789363" algn="l"/>
                <a:tab pos="4105275" algn="l"/>
                <a:tab pos="4421188" algn="l"/>
                <a:tab pos="4737100" algn="l"/>
                <a:tab pos="5053013" algn="l"/>
                <a:tab pos="5368925" algn="l"/>
                <a:tab pos="5684838" algn="l"/>
                <a:tab pos="6000750" algn="l"/>
                <a:tab pos="6316663" algn="l"/>
                <a:tab pos="6616700" algn="l"/>
                <a:tab pos="7126288" algn="l"/>
                <a:tab pos="7634288" algn="l"/>
                <a:tab pos="8143875" algn="l"/>
              </a:tabLst>
            </a:pPr>
            <a:r>
              <a:rPr lang="en-US" dirty="0" smtClean="0">
                <a:solidFill>
                  <a:srgbClr val="004480"/>
                </a:solidFill>
                <a:latin typeface="LeagueGothic"/>
                <a:ea typeface="ヒラギノ角ゴ ProN W3" charset="0"/>
                <a:cs typeface="LeagueGothic"/>
              </a:rPr>
              <a:t>Jeff Jaffe</a:t>
            </a:r>
          </a:p>
          <a:p>
            <a:pPr marL="231775" indent="-231775">
              <a:spcAft>
                <a:spcPts val="600"/>
              </a:spcAft>
              <a:tabLst>
                <a:tab pos="2841625" algn="l"/>
                <a:tab pos="3157538" algn="l"/>
                <a:tab pos="3473450" algn="l"/>
                <a:tab pos="3789363" algn="l"/>
                <a:tab pos="4105275" algn="l"/>
                <a:tab pos="4421188" algn="l"/>
                <a:tab pos="4737100" algn="l"/>
                <a:tab pos="5053013" algn="l"/>
                <a:tab pos="5368925" algn="l"/>
                <a:tab pos="5684838" algn="l"/>
                <a:tab pos="6000750" algn="l"/>
                <a:tab pos="6316663" algn="l"/>
                <a:tab pos="6616700" algn="l"/>
                <a:tab pos="7126288" algn="l"/>
                <a:tab pos="7634288" algn="l"/>
                <a:tab pos="8143875" algn="l"/>
              </a:tabLst>
            </a:pPr>
            <a:r>
              <a:rPr lang="en-US" dirty="0" smtClean="0">
                <a:solidFill>
                  <a:srgbClr val="004480"/>
                </a:solidFill>
                <a:latin typeface="LeagueGothic"/>
                <a:ea typeface="ヒラギノ角ゴ ProN W3" charset="0"/>
                <a:cs typeface="LeagueGothic"/>
              </a:rPr>
              <a:t>... apologies to anyone overlooked!</a:t>
            </a:r>
          </a:p>
        </p:txBody>
      </p:sp>
    </p:spTree>
    <p:extLst>
      <p:ext uri="{BB962C8B-B14F-4D97-AF65-F5344CB8AC3E}">
        <p14:creationId xmlns="" xmlns:p14="http://schemas.microsoft.com/office/powerpoint/2010/main" val="1968912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79667" b="71111"/>
          <a:stretch>
            <a:fillRect/>
          </a:stretch>
        </p:blipFill>
        <p:spPr>
          <a:xfrm>
            <a:off x="30480" y="30480"/>
            <a:ext cx="901035" cy="960119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309373" y="2670784"/>
            <a:ext cx="5817142" cy="954107"/>
          </a:xfrm>
          <a:prstGeom prst="rect">
            <a:avLst/>
          </a:prstGeom>
          <a:noFill/>
        </p:spPr>
        <p:txBody>
          <a:bodyPr wrap="square" rIns="274320" rtlCol="0">
            <a:spAutoFit/>
          </a:bodyPr>
          <a:lstStyle/>
          <a:p>
            <a:r>
              <a:rPr lang="en-US" sz="1400" dirty="0" smtClean="0">
                <a:solidFill>
                  <a:srgbClr val="004480"/>
                </a:solidFill>
                <a:latin typeface="LeagueGothic"/>
                <a:ea typeface="ヒラギノ角ゴ ProN W3" charset="0"/>
                <a:cs typeface="LeagueGothic"/>
              </a:rPr>
              <a:t>Jeff -- seems like the next 2 charts should go in your presentation about </a:t>
            </a:r>
            <a:r>
              <a:rPr lang="en-US" sz="1400" dirty="0" err="1" smtClean="0">
                <a:solidFill>
                  <a:srgbClr val="004480"/>
                </a:solidFill>
                <a:latin typeface="LeagueGothic"/>
                <a:ea typeface="ヒラギノ角ゴ ProN W3" charset="0"/>
                <a:cs typeface="LeagueGothic"/>
              </a:rPr>
              <a:t>Harry's</a:t>
            </a:r>
            <a:r>
              <a:rPr lang="en-US" sz="1400" dirty="0" smtClean="0">
                <a:solidFill>
                  <a:srgbClr val="004480"/>
                </a:solidFill>
                <a:latin typeface="LeagueGothic"/>
                <a:ea typeface="ヒラギノ角ゴ ProN W3" charset="0"/>
                <a:cs typeface="LeagueGothic"/>
              </a:rPr>
              <a:t> ideas, rather than here.  </a:t>
            </a:r>
          </a:p>
          <a:p>
            <a:endParaRPr lang="en-US" sz="1400" dirty="0" smtClean="0">
              <a:solidFill>
                <a:srgbClr val="004480"/>
              </a:solidFill>
              <a:latin typeface="LeagueGothic"/>
              <a:ea typeface="ヒラギノ角ゴ ProN W3" charset="0"/>
              <a:cs typeface="LeagueGothic"/>
            </a:endParaRPr>
          </a:p>
          <a:p>
            <a:r>
              <a:rPr lang="en-US" sz="1400" dirty="0" smtClean="0">
                <a:solidFill>
                  <a:srgbClr val="004480"/>
                </a:solidFill>
                <a:latin typeface="LeagueGothic"/>
                <a:ea typeface="ヒラギノ角ゴ ProN W3" charset="0"/>
                <a:cs typeface="LeagueGothic"/>
              </a:rPr>
              <a:t>I left them here, in case you want to grab them.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038" t="1187"/>
          <a:stretch>
            <a:fillRect/>
          </a:stretch>
        </p:blipFill>
        <p:spPr bwMode="auto">
          <a:xfrm>
            <a:off x="152400" y="1874520"/>
            <a:ext cx="8790534" cy="435916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351630" y="281677"/>
            <a:ext cx="62116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4480"/>
                </a:solidFill>
                <a:latin typeface="LeagueGothic"/>
                <a:ea typeface="ヒラギノ角ゴ ProN W3" charset="0"/>
                <a:cs typeface="LeagueGothic"/>
              </a:rPr>
              <a:t>xyz</a:t>
            </a:r>
            <a:endParaRPr lang="en-US" dirty="0">
              <a:solidFill>
                <a:srgbClr val="004480"/>
              </a:solidFill>
              <a:latin typeface="LeagueGothic"/>
              <a:ea typeface="ヒラギノ角ゴ ProN W3" charset="0"/>
              <a:cs typeface="LeagueGothic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79667" b="71111"/>
          <a:stretch>
            <a:fillRect/>
          </a:stretch>
        </p:blipFill>
        <p:spPr>
          <a:xfrm>
            <a:off x="30480" y="30480"/>
            <a:ext cx="901035" cy="9601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3818" t="5883"/>
          <a:stretch>
            <a:fillRect/>
          </a:stretch>
        </p:blipFill>
        <p:spPr bwMode="auto">
          <a:xfrm>
            <a:off x="1417320" y="1161150"/>
            <a:ext cx="6903720" cy="53768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351630" y="281677"/>
            <a:ext cx="62116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4480"/>
                </a:solidFill>
                <a:latin typeface="LeagueGothic"/>
                <a:ea typeface="ヒラギノ角ゴ ProN W3" charset="0"/>
                <a:cs typeface="LeagueGothic"/>
              </a:rPr>
              <a:t>xyz</a:t>
            </a:r>
            <a:endParaRPr lang="en-US" dirty="0">
              <a:solidFill>
                <a:srgbClr val="004480"/>
              </a:solidFill>
              <a:latin typeface="LeagueGothic"/>
              <a:ea typeface="ヒラギノ角ゴ ProN W3" charset="0"/>
              <a:cs typeface="LeagueGothic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79667" b="71111"/>
          <a:stretch>
            <a:fillRect/>
          </a:stretch>
        </p:blipFill>
        <p:spPr>
          <a:xfrm>
            <a:off x="30480" y="30480"/>
            <a:ext cx="901035" cy="9601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1126446" y="1394822"/>
            <a:ext cx="7408681" cy="48318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36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marL="231775" indent="-231775" hangingPunct="1">
              <a:lnSpc>
                <a:spcPct val="100000"/>
              </a:lnSpc>
              <a:spcAft>
                <a:spcPts val="1200"/>
              </a:spcAft>
              <a:tabLst>
                <a:tab pos="2841625" algn="l"/>
                <a:tab pos="3157538" algn="l"/>
                <a:tab pos="3473450" algn="l"/>
                <a:tab pos="3789363" algn="l"/>
                <a:tab pos="4105275" algn="l"/>
                <a:tab pos="4421188" algn="l"/>
                <a:tab pos="4737100" algn="l"/>
                <a:tab pos="5053013" algn="l"/>
                <a:tab pos="5368925" algn="l"/>
                <a:tab pos="5684838" algn="l"/>
                <a:tab pos="6000750" algn="l"/>
                <a:tab pos="6316663" algn="l"/>
                <a:tab pos="6616700" algn="l"/>
                <a:tab pos="7126288" algn="l"/>
                <a:tab pos="7634288" algn="l"/>
                <a:tab pos="8143875" algn="l"/>
              </a:tabLst>
            </a:pPr>
            <a:r>
              <a:rPr lang="en-US" sz="2400" dirty="0" smtClean="0">
                <a:solidFill>
                  <a:srgbClr val="004480"/>
                </a:solidFill>
                <a:latin typeface="LeagueGothic"/>
                <a:ea typeface="ヒラギノ角ゴ ProN W3" charset="0"/>
                <a:cs typeface="LeagueGothic"/>
              </a:rPr>
              <a:t>Seeking to determine:</a:t>
            </a:r>
          </a:p>
          <a:p>
            <a:pPr marL="231775" indent="-231775" hangingPunct="1">
              <a:lnSpc>
                <a:spcPct val="100000"/>
              </a:lnSpc>
              <a:spcAft>
                <a:spcPts val="1200"/>
              </a:spcAft>
              <a:buFont typeface="Arial" pitchFamily="34" charset="0"/>
              <a:buChar char="•"/>
              <a:tabLst>
                <a:tab pos="2841625" algn="l"/>
                <a:tab pos="3157538" algn="l"/>
                <a:tab pos="3473450" algn="l"/>
                <a:tab pos="3789363" algn="l"/>
                <a:tab pos="4105275" algn="l"/>
                <a:tab pos="4421188" algn="l"/>
                <a:tab pos="4737100" algn="l"/>
                <a:tab pos="5053013" algn="l"/>
                <a:tab pos="5368925" algn="l"/>
                <a:tab pos="5684838" algn="l"/>
                <a:tab pos="6000750" algn="l"/>
                <a:tab pos="6316663" algn="l"/>
                <a:tab pos="6616700" algn="l"/>
                <a:tab pos="7126288" algn="l"/>
                <a:tab pos="7634288" algn="l"/>
                <a:tab pos="8143875" algn="l"/>
              </a:tabLst>
            </a:pPr>
            <a:r>
              <a:rPr lang="en-US" sz="2400" dirty="0" smtClean="0">
                <a:solidFill>
                  <a:srgbClr val="004480"/>
                </a:solidFill>
                <a:latin typeface="LeagueGothic"/>
                <a:ea typeface="ヒラギノ角ゴ ProN W3" charset="0"/>
                <a:cs typeface="LeagueGothic"/>
              </a:rPr>
              <a:t>Essential components of "social networking"</a:t>
            </a:r>
          </a:p>
          <a:p>
            <a:pPr marL="231775" indent="-231775" hangingPunct="1">
              <a:lnSpc>
                <a:spcPct val="100000"/>
              </a:lnSpc>
              <a:spcAft>
                <a:spcPts val="1200"/>
              </a:spcAft>
              <a:buFont typeface="Arial" pitchFamily="34" charset="0"/>
              <a:buChar char="•"/>
              <a:tabLst>
                <a:tab pos="2841625" algn="l"/>
                <a:tab pos="3157538" algn="l"/>
                <a:tab pos="3473450" algn="l"/>
                <a:tab pos="3789363" algn="l"/>
                <a:tab pos="4105275" algn="l"/>
                <a:tab pos="4421188" algn="l"/>
                <a:tab pos="4737100" algn="l"/>
                <a:tab pos="5053013" algn="l"/>
                <a:tab pos="5368925" algn="l"/>
                <a:tab pos="5684838" algn="l"/>
                <a:tab pos="6000750" algn="l"/>
                <a:tab pos="6316663" algn="l"/>
                <a:tab pos="6616700" algn="l"/>
                <a:tab pos="7126288" algn="l"/>
                <a:tab pos="7634288" algn="l"/>
                <a:tab pos="8143875" algn="l"/>
              </a:tabLst>
            </a:pPr>
            <a:r>
              <a:rPr lang="en-US" sz="2400" dirty="0" smtClean="0">
                <a:solidFill>
                  <a:srgbClr val="004480"/>
                </a:solidFill>
                <a:latin typeface="LeagueGothic"/>
                <a:ea typeface="ヒラギノ角ゴ ProN W3" charset="0"/>
                <a:cs typeface="LeagueGothic"/>
              </a:rPr>
              <a:t>Relationships between parts</a:t>
            </a:r>
          </a:p>
          <a:p>
            <a:pPr marL="231775" indent="-231775" hangingPunct="1">
              <a:lnSpc>
                <a:spcPct val="100000"/>
              </a:lnSpc>
              <a:spcAft>
                <a:spcPts val="1200"/>
              </a:spcAft>
              <a:buFont typeface="Arial" pitchFamily="34" charset="0"/>
              <a:buChar char="•"/>
              <a:tabLst>
                <a:tab pos="2841625" algn="l"/>
                <a:tab pos="3157538" algn="l"/>
                <a:tab pos="3473450" algn="l"/>
                <a:tab pos="3789363" algn="l"/>
                <a:tab pos="4105275" algn="l"/>
                <a:tab pos="4421188" algn="l"/>
                <a:tab pos="4737100" algn="l"/>
                <a:tab pos="5053013" algn="l"/>
                <a:tab pos="5368925" algn="l"/>
                <a:tab pos="5684838" algn="l"/>
                <a:tab pos="6000750" algn="l"/>
                <a:tab pos="6316663" algn="l"/>
                <a:tab pos="6616700" algn="l"/>
                <a:tab pos="7126288" algn="l"/>
                <a:tab pos="7634288" algn="l"/>
                <a:tab pos="8143875" algn="l"/>
              </a:tabLst>
            </a:pPr>
            <a:r>
              <a:rPr lang="en-US" sz="2400" dirty="0" smtClean="0">
                <a:solidFill>
                  <a:srgbClr val="004480"/>
                </a:solidFill>
                <a:latin typeface="LeagueGothic"/>
                <a:ea typeface="ヒラギノ角ゴ ProN W3" charset="0"/>
                <a:cs typeface="LeagueGothic"/>
              </a:rPr>
              <a:t>Characteristic scenarios and narratives</a:t>
            </a:r>
          </a:p>
          <a:p>
            <a:pPr marL="231775" indent="-231775" hangingPunct="1">
              <a:lnSpc>
                <a:spcPct val="100000"/>
              </a:lnSpc>
              <a:spcAft>
                <a:spcPts val="1200"/>
              </a:spcAft>
              <a:buFont typeface="Arial" pitchFamily="34" charset="0"/>
              <a:buChar char="•"/>
              <a:tabLst>
                <a:tab pos="2841625" algn="l"/>
                <a:tab pos="3157538" algn="l"/>
                <a:tab pos="3473450" algn="l"/>
                <a:tab pos="3789363" algn="l"/>
                <a:tab pos="4105275" algn="l"/>
                <a:tab pos="4421188" algn="l"/>
                <a:tab pos="4737100" algn="l"/>
                <a:tab pos="5053013" algn="l"/>
                <a:tab pos="5368925" algn="l"/>
                <a:tab pos="5684838" algn="l"/>
                <a:tab pos="6000750" algn="l"/>
                <a:tab pos="6316663" algn="l"/>
                <a:tab pos="6616700" algn="l"/>
                <a:tab pos="7126288" algn="l"/>
                <a:tab pos="7634288" algn="l"/>
                <a:tab pos="8143875" algn="l"/>
              </a:tabLst>
            </a:pPr>
            <a:r>
              <a:rPr lang="en-US" sz="2400" dirty="0" smtClean="0">
                <a:solidFill>
                  <a:srgbClr val="004480"/>
                </a:solidFill>
                <a:latin typeface="LeagueGothic"/>
                <a:ea typeface="ヒラギノ角ゴ ProN W3" charset="0"/>
                <a:cs typeface="LeagueGothic"/>
              </a:rPr>
              <a:t>Basis set and tests</a:t>
            </a:r>
          </a:p>
          <a:p>
            <a:pPr marL="231775" indent="-231775" hangingPunct="1">
              <a:lnSpc>
                <a:spcPct val="100000"/>
              </a:lnSpc>
              <a:spcAft>
                <a:spcPts val="1200"/>
              </a:spcAft>
              <a:buFont typeface="Arial" pitchFamily="34" charset="0"/>
              <a:buChar char="•"/>
              <a:tabLst>
                <a:tab pos="2841625" algn="l"/>
                <a:tab pos="3157538" algn="l"/>
                <a:tab pos="3473450" algn="l"/>
                <a:tab pos="3789363" algn="l"/>
                <a:tab pos="4105275" algn="l"/>
                <a:tab pos="4421188" algn="l"/>
                <a:tab pos="4737100" algn="l"/>
                <a:tab pos="5053013" algn="l"/>
                <a:tab pos="5368925" algn="l"/>
                <a:tab pos="5684838" algn="l"/>
                <a:tab pos="6000750" algn="l"/>
                <a:tab pos="6316663" algn="l"/>
                <a:tab pos="6616700" algn="l"/>
                <a:tab pos="7126288" algn="l"/>
                <a:tab pos="7634288" algn="l"/>
                <a:tab pos="8143875" algn="l"/>
              </a:tabLst>
            </a:pPr>
            <a:r>
              <a:rPr lang="en-US" sz="2400" dirty="0" smtClean="0">
                <a:solidFill>
                  <a:srgbClr val="004480"/>
                </a:solidFill>
                <a:latin typeface="LeagueGothic"/>
                <a:ea typeface="ヒラギノ角ゴ ProN W3" charset="0"/>
                <a:cs typeface="LeagueGothic"/>
              </a:rPr>
              <a:t>What technologies and standards exist?</a:t>
            </a:r>
          </a:p>
          <a:p>
            <a:pPr marL="231775" indent="-231775" hangingPunct="1">
              <a:lnSpc>
                <a:spcPct val="100000"/>
              </a:lnSpc>
              <a:spcAft>
                <a:spcPts val="1200"/>
              </a:spcAft>
              <a:buFont typeface="Arial" pitchFamily="34" charset="0"/>
              <a:buChar char="•"/>
              <a:tabLst>
                <a:tab pos="2841625" algn="l"/>
                <a:tab pos="3157538" algn="l"/>
                <a:tab pos="3473450" algn="l"/>
                <a:tab pos="3789363" algn="l"/>
                <a:tab pos="4105275" algn="l"/>
                <a:tab pos="4421188" algn="l"/>
                <a:tab pos="4737100" algn="l"/>
                <a:tab pos="5053013" algn="l"/>
                <a:tab pos="5368925" algn="l"/>
                <a:tab pos="5684838" algn="l"/>
                <a:tab pos="6000750" algn="l"/>
                <a:tab pos="6316663" algn="l"/>
                <a:tab pos="6616700" algn="l"/>
                <a:tab pos="7126288" algn="l"/>
                <a:tab pos="7634288" algn="l"/>
                <a:tab pos="8143875" algn="l"/>
              </a:tabLst>
            </a:pPr>
            <a:r>
              <a:rPr lang="en-US" sz="2400" dirty="0" smtClean="0">
                <a:solidFill>
                  <a:srgbClr val="004480"/>
                </a:solidFill>
                <a:latin typeface="LeagueGothic"/>
                <a:ea typeface="ヒラギノ角ゴ ProN W3" charset="0"/>
                <a:cs typeface="LeagueGothic"/>
              </a:rPr>
              <a:t>Where was that work done?</a:t>
            </a:r>
          </a:p>
          <a:p>
            <a:pPr marL="231775" indent="-231775" hangingPunct="1">
              <a:lnSpc>
                <a:spcPct val="100000"/>
              </a:lnSpc>
              <a:spcAft>
                <a:spcPts val="1200"/>
              </a:spcAft>
              <a:buFont typeface="Arial" pitchFamily="34" charset="0"/>
              <a:buChar char="•"/>
              <a:tabLst>
                <a:tab pos="2841625" algn="l"/>
                <a:tab pos="3157538" algn="l"/>
                <a:tab pos="3473450" algn="l"/>
                <a:tab pos="3789363" algn="l"/>
                <a:tab pos="4105275" algn="l"/>
                <a:tab pos="4421188" algn="l"/>
                <a:tab pos="4737100" algn="l"/>
                <a:tab pos="5053013" algn="l"/>
                <a:tab pos="5368925" algn="l"/>
                <a:tab pos="5684838" algn="l"/>
                <a:tab pos="6000750" algn="l"/>
                <a:tab pos="6316663" algn="l"/>
                <a:tab pos="6616700" algn="l"/>
                <a:tab pos="7126288" algn="l"/>
                <a:tab pos="7634288" algn="l"/>
                <a:tab pos="8143875" algn="l"/>
              </a:tabLst>
            </a:pPr>
            <a:r>
              <a:rPr lang="en-US" sz="2400" dirty="0" smtClean="0">
                <a:solidFill>
                  <a:srgbClr val="004480"/>
                </a:solidFill>
                <a:latin typeface="LeagueGothic"/>
                <a:ea typeface="ヒラギノ角ゴ ProN W3" charset="0"/>
                <a:cs typeface="LeagueGothic"/>
              </a:rPr>
              <a:t>Is more needed?</a:t>
            </a:r>
          </a:p>
          <a:p>
            <a:pPr marL="231775" indent="-231775" hangingPunct="1">
              <a:lnSpc>
                <a:spcPct val="100000"/>
              </a:lnSpc>
              <a:spcAft>
                <a:spcPts val="1200"/>
              </a:spcAft>
              <a:buFont typeface="Arial" pitchFamily="34" charset="0"/>
              <a:buChar char="•"/>
              <a:tabLst>
                <a:tab pos="2841625" algn="l"/>
                <a:tab pos="3157538" algn="l"/>
                <a:tab pos="3473450" algn="l"/>
                <a:tab pos="3789363" algn="l"/>
                <a:tab pos="4105275" algn="l"/>
                <a:tab pos="4421188" algn="l"/>
                <a:tab pos="4737100" algn="l"/>
                <a:tab pos="5053013" algn="l"/>
                <a:tab pos="5368925" algn="l"/>
                <a:tab pos="5684838" algn="l"/>
                <a:tab pos="6000750" algn="l"/>
                <a:tab pos="6316663" algn="l"/>
                <a:tab pos="6616700" algn="l"/>
                <a:tab pos="7126288" algn="l"/>
                <a:tab pos="7634288" algn="l"/>
                <a:tab pos="8143875" algn="l"/>
              </a:tabLst>
            </a:pPr>
            <a:r>
              <a:rPr lang="en-US" sz="2400" dirty="0" smtClean="0">
                <a:solidFill>
                  <a:srgbClr val="004480"/>
                </a:solidFill>
                <a:latin typeface="LeagueGothic"/>
                <a:ea typeface="ヒラギノ角ゴ ProN W3" charset="0"/>
                <a:cs typeface="LeagueGothic"/>
              </a:rPr>
              <a:t>Should W3C play a role?</a:t>
            </a:r>
          </a:p>
          <a:p>
            <a:pPr marL="231775" indent="-231775" hangingPunct="1">
              <a:lnSpc>
                <a:spcPct val="100000"/>
              </a:lnSpc>
              <a:spcAft>
                <a:spcPts val="1200"/>
              </a:spcAft>
              <a:tabLst>
                <a:tab pos="2841625" algn="l"/>
                <a:tab pos="3157538" algn="l"/>
                <a:tab pos="3473450" algn="l"/>
                <a:tab pos="3789363" algn="l"/>
                <a:tab pos="4105275" algn="l"/>
                <a:tab pos="4421188" algn="l"/>
                <a:tab pos="4737100" algn="l"/>
                <a:tab pos="5053013" algn="l"/>
                <a:tab pos="5368925" algn="l"/>
                <a:tab pos="5684838" algn="l"/>
                <a:tab pos="6000750" algn="l"/>
                <a:tab pos="6316663" algn="l"/>
                <a:tab pos="6616700" algn="l"/>
                <a:tab pos="7126288" algn="l"/>
                <a:tab pos="7634288" algn="l"/>
                <a:tab pos="8143875" algn="l"/>
              </a:tabLst>
            </a:pPr>
            <a:endParaRPr lang="en-US" sz="2400" dirty="0" smtClean="0">
              <a:solidFill>
                <a:srgbClr val="004480"/>
              </a:solidFill>
              <a:latin typeface="LeagueGothic"/>
              <a:ea typeface="ヒラギノ角ゴ ProN W3" charset="0"/>
              <a:cs typeface="LeagueGothic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79667" b="71111"/>
          <a:stretch>
            <a:fillRect/>
          </a:stretch>
        </p:blipFill>
        <p:spPr>
          <a:xfrm>
            <a:off x="30480" y="30480"/>
            <a:ext cx="901035" cy="96011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08042" y="49901"/>
            <a:ext cx="8060110" cy="824844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90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pPr>
              <a:tabLst>
                <a:tab pos="0" algn="l"/>
                <a:tab pos="314325" algn="l"/>
                <a:tab pos="630238" algn="l"/>
                <a:tab pos="946150" algn="l"/>
                <a:tab pos="1262063" algn="l"/>
                <a:tab pos="1577975" algn="l"/>
                <a:tab pos="1893888" algn="l"/>
                <a:tab pos="2209800" algn="l"/>
                <a:tab pos="2525713" algn="l"/>
                <a:tab pos="2841625" algn="l"/>
                <a:tab pos="3157538" algn="l"/>
                <a:tab pos="3473450" algn="l"/>
                <a:tab pos="3789363" algn="l"/>
                <a:tab pos="4105275" algn="l"/>
                <a:tab pos="4421188" algn="l"/>
                <a:tab pos="4737100" algn="l"/>
                <a:tab pos="5053013" algn="l"/>
                <a:tab pos="5368925" algn="l"/>
                <a:tab pos="5684838" algn="l"/>
                <a:tab pos="6000750" algn="l"/>
                <a:tab pos="6316663" algn="l"/>
                <a:tab pos="6616700" algn="l"/>
                <a:tab pos="7126288" algn="l"/>
                <a:tab pos="7634288" algn="l"/>
                <a:tab pos="8143875" algn="l"/>
              </a:tabLst>
            </a:pPr>
            <a:r>
              <a:rPr lang="en-US" sz="2800" b="1" dirty="0" smtClean="0">
                <a:solidFill>
                  <a:schemeClr val="bg1"/>
                </a:solidFill>
                <a:latin typeface="LeagueGothic"/>
                <a:ea typeface="ヒラギノ角ゴ ProN W3" charset="0"/>
                <a:cs typeface="LeagueGothic"/>
              </a:rPr>
              <a:t>What we're doing</a:t>
            </a:r>
          </a:p>
        </p:txBody>
      </p:sp>
      <p:sp>
        <p:nvSpPr>
          <p:cNvPr id="7" name="Rectangle 6"/>
          <p:cNvSpPr/>
          <p:nvPr/>
        </p:nvSpPr>
        <p:spPr>
          <a:xfrm>
            <a:off x="5965371" y="174171"/>
            <a:ext cx="957943" cy="377372"/>
          </a:xfrm>
          <a:prstGeom prst="rect">
            <a:avLst/>
          </a:prstGeom>
          <a:solidFill>
            <a:srgbClr val="FFFF9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DRAFT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68912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79667" b="71111"/>
          <a:stretch>
            <a:fillRect/>
          </a:stretch>
        </p:blipFill>
        <p:spPr>
          <a:xfrm>
            <a:off x="30480" y="30480"/>
            <a:ext cx="901035" cy="960119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309373" y="2670784"/>
            <a:ext cx="5817142" cy="1815882"/>
          </a:xfrm>
          <a:prstGeom prst="rect">
            <a:avLst/>
          </a:prstGeom>
          <a:noFill/>
        </p:spPr>
        <p:txBody>
          <a:bodyPr wrap="square" rIns="274320" rtlCol="0">
            <a:spAutoFit/>
          </a:bodyPr>
          <a:lstStyle/>
          <a:p>
            <a:r>
              <a:rPr lang="en-US" sz="1400" dirty="0" smtClean="0">
                <a:solidFill>
                  <a:srgbClr val="004480"/>
                </a:solidFill>
                <a:latin typeface="LeagueGothic"/>
                <a:ea typeface="ヒラギノ角ゴ ProN W3" charset="0"/>
                <a:cs typeface="LeagueGothic"/>
              </a:rPr>
              <a:t>Jeff --my intention would be to blast through the evolution of the block diagram very quickly ... when shown to a large group they're 'eye charts' anyway.  Mostly I want to show the evolution of our thinking and the various contributions. </a:t>
            </a:r>
          </a:p>
          <a:p>
            <a:endParaRPr lang="en-US" sz="1400" dirty="0" smtClean="0">
              <a:solidFill>
                <a:srgbClr val="004480"/>
              </a:solidFill>
              <a:latin typeface="LeagueGothic"/>
              <a:ea typeface="ヒラギノ角ゴ ProN W3" charset="0"/>
              <a:cs typeface="LeagueGothic"/>
            </a:endParaRPr>
          </a:p>
          <a:p>
            <a:endParaRPr lang="en-US" sz="1400" dirty="0" smtClean="0">
              <a:solidFill>
                <a:srgbClr val="004480"/>
              </a:solidFill>
              <a:latin typeface="LeagueGothic"/>
              <a:ea typeface="ヒラギノ角ゴ ProN W3" charset="0"/>
              <a:cs typeface="LeagueGothic"/>
            </a:endParaRPr>
          </a:p>
          <a:p>
            <a:endParaRPr lang="en-US" sz="1400" dirty="0" smtClean="0">
              <a:solidFill>
                <a:srgbClr val="004480"/>
              </a:solidFill>
              <a:latin typeface="LeagueGothic"/>
              <a:ea typeface="ヒラギノ角ゴ ProN W3" charset="0"/>
              <a:cs typeface="LeagueGothic"/>
            </a:endParaRPr>
          </a:p>
          <a:p>
            <a:endParaRPr lang="en-US" sz="1400" dirty="0" smtClean="0">
              <a:solidFill>
                <a:srgbClr val="004480"/>
              </a:solidFill>
              <a:latin typeface="LeagueGothic"/>
              <a:ea typeface="ヒラギノ角ゴ ProN W3" charset="0"/>
              <a:cs typeface="League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79667" b="71111"/>
          <a:stretch>
            <a:fillRect/>
          </a:stretch>
        </p:blipFill>
        <p:spPr>
          <a:xfrm>
            <a:off x="30480" y="30480"/>
            <a:ext cx="901035" cy="96011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008042" y="37709"/>
            <a:ext cx="8060110" cy="824844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90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pPr>
              <a:tabLst>
                <a:tab pos="0" algn="l"/>
                <a:tab pos="314325" algn="l"/>
                <a:tab pos="630238" algn="l"/>
                <a:tab pos="946150" algn="l"/>
                <a:tab pos="1262063" algn="l"/>
                <a:tab pos="1577975" algn="l"/>
                <a:tab pos="1893888" algn="l"/>
                <a:tab pos="2209800" algn="l"/>
                <a:tab pos="2525713" algn="l"/>
                <a:tab pos="2841625" algn="l"/>
                <a:tab pos="3157538" algn="l"/>
                <a:tab pos="3473450" algn="l"/>
                <a:tab pos="3789363" algn="l"/>
                <a:tab pos="4105275" algn="l"/>
                <a:tab pos="4421188" algn="l"/>
                <a:tab pos="4737100" algn="l"/>
                <a:tab pos="5053013" algn="l"/>
                <a:tab pos="5368925" algn="l"/>
                <a:tab pos="5684838" algn="l"/>
                <a:tab pos="6000750" algn="l"/>
                <a:tab pos="6316663" algn="l"/>
                <a:tab pos="6616700" algn="l"/>
                <a:tab pos="7126288" algn="l"/>
                <a:tab pos="7634288" algn="l"/>
                <a:tab pos="8143875" algn="l"/>
              </a:tabLst>
            </a:pPr>
            <a:r>
              <a:rPr lang="en-US" sz="2400" dirty="0" smtClean="0">
                <a:latin typeface="LeagueGothic"/>
                <a:ea typeface="ヒラギノ角ゴ ProN W3" charset="0"/>
                <a:cs typeface="LeagueGothic"/>
              </a:rPr>
              <a:t>What are essential components of  </a:t>
            </a:r>
            <a:br>
              <a:rPr lang="en-US" sz="2400" dirty="0" smtClean="0">
                <a:latin typeface="LeagueGothic"/>
                <a:ea typeface="ヒラギノ角ゴ ProN W3" charset="0"/>
                <a:cs typeface="LeagueGothic"/>
              </a:rPr>
            </a:br>
            <a:r>
              <a:rPr lang="en-US" sz="2400" dirty="0" smtClean="0">
                <a:latin typeface="LeagueGothic"/>
                <a:ea typeface="ヒラギノ角ゴ ProN W3" charset="0"/>
                <a:cs typeface="LeagueGothic"/>
              </a:rPr>
              <a:t>"social networking" or "social web"?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126446" y="1394822"/>
            <a:ext cx="7408681" cy="48318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36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marL="231775" indent="-231775" hangingPunct="1">
              <a:lnSpc>
                <a:spcPct val="100000"/>
              </a:lnSpc>
              <a:spcAft>
                <a:spcPts val="1200"/>
              </a:spcAft>
              <a:buFont typeface="Arial" pitchFamily="34" charset="0"/>
              <a:buChar char="•"/>
              <a:tabLst>
                <a:tab pos="2841625" algn="l"/>
                <a:tab pos="3157538" algn="l"/>
                <a:tab pos="3473450" algn="l"/>
                <a:tab pos="3789363" algn="l"/>
                <a:tab pos="4105275" algn="l"/>
                <a:tab pos="4421188" algn="l"/>
                <a:tab pos="4737100" algn="l"/>
                <a:tab pos="5053013" algn="l"/>
                <a:tab pos="5368925" algn="l"/>
                <a:tab pos="5684838" algn="l"/>
                <a:tab pos="6000750" algn="l"/>
                <a:tab pos="6316663" algn="l"/>
                <a:tab pos="6616700" algn="l"/>
                <a:tab pos="7126288" algn="l"/>
                <a:tab pos="7634288" algn="l"/>
                <a:tab pos="8143875" algn="l"/>
              </a:tabLst>
            </a:pPr>
            <a:r>
              <a:rPr lang="en-US" sz="2400" dirty="0" smtClean="0">
                <a:solidFill>
                  <a:srgbClr val="004480"/>
                </a:solidFill>
                <a:latin typeface="LeagueGothic"/>
                <a:ea typeface="ヒラギノ角ゴ ProN W3" charset="0"/>
                <a:cs typeface="LeagueGothic"/>
              </a:rPr>
              <a:t>A question covering such a large area…</a:t>
            </a:r>
          </a:p>
          <a:p>
            <a:pPr marL="231775" indent="-231775" hangingPunct="1">
              <a:lnSpc>
                <a:spcPct val="100000"/>
              </a:lnSpc>
              <a:spcAft>
                <a:spcPts val="1200"/>
              </a:spcAft>
              <a:buFont typeface="Arial" pitchFamily="34" charset="0"/>
              <a:buChar char="•"/>
              <a:tabLst>
                <a:tab pos="2841625" algn="l"/>
                <a:tab pos="3157538" algn="l"/>
                <a:tab pos="3473450" algn="l"/>
                <a:tab pos="3789363" algn="l"/>
                <a:tab pos="4105275" algn="l"/>
                <a:tab pos="4421188" algn="l"/>
                <a:tab pos="4737100" algn="l"/>
                <a:tab pos="5053013" algn="l"/>
                <a:tab pos="5368925" algn="l"/>
                <a:tab pos="5684838" algn="l"/>
                <a:tab pos="6000750" algn="l"/>
                <a:tab pos="6316663" algn="l"/>
                <a:tab pos="6616700" algn="l"/>
                <a:tab pos="7126288" algn="l"/>
                <a:tab pos="7634288" algn="l"/>
                <a:tab pos="8143875" algn="l"/>
              </a:tabLst>
            </a:pPr>
            <a:endParaRPr lang="en-US" sz="2400" dirty="0" smtClean="0">
              <a:solidFill>
                <a:srgbClr val="004480"/>
              </a:solidFill>
              <a:latin typeface="LeagueGothic"/>
              <a:ea typeface="ヒラギノ角ゴ ProN W3" charset="0"/>
              <a:cs typeface="LeagueGothic"/>
            </a:endParaRPr>
          </a:p>
          <a:p>
            <a:pPr marL="231775" indent="-231775" hangingPunct="1">
              <a:lnSpc>
                <a:spcPct val="100000"/>
              </a:lnSpc>
              <a:spcAft>
                <a:spcPts val="1200"/>
              </a:spcAft>
              <a:buFont typeface="Arial" pitchFamily="34" charset="0"/>
              <a:buChar char="•"/>
              <a:tabLst>
                <a:tab pos="2841625" algn="l"/>
                <a:tab pos="3157538" algn="l"/>
                <a:tab pos="3473450" algn="l"/>
                <a:tab pos="3789363" algn="l"/>
                <a:tab pos="4105275" algn="l"/>
                <a:tab pos="4421188" algn="l"/>
                <a:tab pos="4737100" algn="l"/>
                <a:tab pos="5053013" algn="l"/>
                <a:tab pos="5368925" algn="l"/>
                <a:tab pos="5684838" algn="l"/>
                <a:tab pos="6000750" algn="l"/>
                <a:tab pos="6316663" algn="l"/>
                <a:tab pos="6616700" algn="l"/>
                <a:tab pos="7126288" algn="l"/>
                <a:tab pos="7634288" algn="l"/>
                <a:tab pos="8143875" algn="l"/>
              </a:tabLst>
            </a:pPr>
            <a:r>
              <a:rPr lang="en-US" sz="2400" dirty="0" smtClean="0">
                <a:solidFill>
                  <a:srgbClr val="004480"/>
                </a:solidFill>
                <a:latin typeface="LeagueGothic"/>
                <a:ea typeface="ヒラギノ角ゴ ProN W3" charset="0"/>
                <a:cs typeface="LeagueGothic"/>
              </a:rPr>
              <a:t>Methodology</a:t>
            </a:r>
          </a:p>
          <a:p>
            <a:pPr marL="688975" lvl="1" indent="-231775">
              <a:spcAft>
                <a:spcPts val="1200"/>
              </a:spcAft>
              <a:buFont typeface="Arial" pitchFamily="34" charset="0"/>
              <a:buChar char="•"/>
              <a:tabLst>
                <a:tab pos="2841625" algn="l"/>
                <a:tab pos="3157538" algn="l"/>
                <a:tab pos="3473450" algn="l"/>
                <a:tab pos="3789363" algn="l"/>
                <a:tab pos="4105275" algn="l"/>
                <a:tab pos="4421188" algn="l"/>
                <a:tab pos="4737100" algn="l"/>
                <a:tab pos="5053013" algn="l"/>
                <a:tab pos="5368925" algn="l"/>
                <a:tab pos="5684838" algn="l"/>
                <a:tab pos="6000750" algn="l"/>
                <a:tab pos="6316663" algn="l"/>
                <a:tab pos="6616700" algn="l"/>
                <a:tab pos="7126288" algn="l"/>
                <a:tab pos="7634288" algn="l"/>
                <a:tab pos="8143875" algn="l"/>
              </a:tabLst>
            </a:pPr>
            <a:r>
              <a:rPr lang="en-US" sz="2400" dirty="0" err="1" smtClean="0">
                <a:solidFill>
                  <a:srgbClr val="004480"/>
                </a:solidFill>
                <a:latin typeface="LeagueGothic"/>
                <a:ea typeface="ヒラギノ角ゴ ProN W3" charset="0"/>
                <a:cs typeface="LeagueGothic"/>
              </a:rPr>
              <a:t>Criss</a:t>
            </a:r>
            <a:r>
              <a:rPr lang="en-US" sz="2400" dirty="0" smtClean="0">
                <a:solidFill>
                  <a:srgbClr val="004480"/>
                </a:solidFill>
                <a:latin typeface="LeagueGothic"/>
                <a:ea typeface="ヒラギノ角ゴ ProN W3" charset="0"/>
                <a:cs typeface="LeagueGothic"/>
              </a:rPr>
              <a:t>-crossing the social web principles</a:t>
            </a:r>
          </a:p>
          <a:p>
            <a:pPr marL="688975" lvl="1" indent="-231775">
              <a:spcAft>
                <a:spcPts val="1200"/>
              </a:spcAft>
              <a:buFont typeface="Arial" pitchFamily="34" charset="0"/>
              <a:buChar char="•"/>
              <a:tabLst>
                <a:tab pos="2841625" algn="l"/>
                <a:tab pos="3157538" algn="l"/>
                <a:tab pos="3473450" algn="l"/>
                <a:tab pos="3789363" algn="l"/>
                <a:tab pos="4105275" algn="l"/>
                <a:tab pos="4421188" algn="l"/>
                <a:tab pos="4737100" algn="l"/>
                <a:tab pos="5053013" algn="l"/>
                <a:tab pos="5368925" algn="l"/>
                <a:tab pos="5684838" algn="l"/>
                <a:tab pos="6000750" algn="l"/>
                <a:tab pos="6316663" algn="l"/>
                <a:tab pos="6616700" algn="l"/>
                <a:tab pos="7126288" algn="l"/>
                <a:tab pos="7634288" algn="l"/>
                <a:tab pos="8143875" algn="l"/>
              </a:tabLst>
            </a:pPr>
            <a:r>
              <a:rPr lang="en-US" sz="2400" dirty="0" smtClean="0">
                <a:solidFill>
                  <a:srgbClr val="004480"/>
                </a:solidFill>
                <a:latin typeface="LeagueGothic"/>
                <a:ea typeface="ヒラギノ角ゴ ProN W3" charset="0"/>
                <a:cs typeface="LeagueGothic"/>
              </a:rPr>
              <a:t>Listing all the components</a:t>
            </a:r>
          </a:p>
          <a:p>
            <a:pPr marL="688975" lvl="1" indent="-231775">
              <a:spcAft>
                <a:spcPts val="1200"/>
              </a:spcAft>
              <a:buFont typeface="Arial" pitchFamily="34" charset="0"/>
              <a:buChar char="•"/>
              <a:tabLst>
                <a:tab pos="2841625" algn="l"/>
                <a:tab pos="3157538" algn="l"/>
                <a:tab pos="3473450" algn="l"/>
                <a:tab pos="3789363" algn="l"/>
                <a:tab pos="4105275" algn="l"/>
                <a:tab pos="4421188" algn="l"/>
                <a:tab pos="4737100" algn="l"/>
                <a:tab pos="5053013" algn="l"/>
                <a:tab pos="5368925" algn="l"/>
                <a:tab pos="5684838" algn="l"/>
                <a:tab pos="6000750" algn="l"/>
                <a:tab pos="6316663" algn="l"/>
                <a:tab pos="6616700" algn="l"/>
                <a:tab pos="7126288" algn="l"/>
                <a:tab pos="7634288" algn="l"/>
                <a:tab pos="8143875" algn="l"/>
              </a:tabLst>
            </a:pPr>
            <a:r>
              <a:rPr lang="en-US" sz="2400" dirty="0" smtClean="0">
                <a:solidFill>
                  <a:srgbClr val="004480"/>
                </a:solidFill>
                <a:latin typeface="LeagueGothic"/>
                <a:ea typeface="ヒラギノ角ゴ ProN W3" charset="0"/>
                <a:cs typeface="LeagueGothic"/>
              </a:rPr>
              <a:t>Classifying them</a:t>
            </a:r>
          </a:p>
          <a:p>
            <a:pPr marL="1146175" lvl="2" indent="-231775">
              <a:spcAft>
                <a:spcPts val="1200"/>
              </a:spcAft>
              <a:buFont typeface="Arial" pitchFamily="34" charset="0"/>
              <a:buChar char="•"/>
              <a:tabLst>
                <a:tab pos="2841625" algn="l"/>
                <a:tab pos="3157538" algn="l"/>
                <a:tab pos="3473450" algn="l"/>
                <a:tab pos="3789363" algn="l"/>
                <a:tab pos="4105275" algn="l"/>
                <a:tab pos="4421188" algn="l"/>
                <a:tab pos="4737100" algn="l"/>
                <a:tab pos="5053013" algn="l"/>
                <a:tab pos="5368925" algn="l"/>
                <a:tab pos="5684838" algn="l"/>
                <a:tab pos="6000750" algn="l"/>
                <a:tab pos="6316663" algn="l"/>
                <a:tab pos="6616700" algn="l"/>
                <a:tab pos="7126288" algn="l"/>
                <a:tab pos="7634288" algn="l"/>
                <a:tab pos="8143875" algn="l"/>
              </a:tabLst>
            </a:pPr>
            <a:r>
              <a:rPr lang="en-US" sz="2400" dirty="0" smtClean="0">
                <a:solidFill>
                  <a:srgbClr val="004480"/>
                </a:solidFill>
                <a:latin typeface="LeagueGothic"/>
                <a:ea typeface="ヒラギノ角ゴ ProN W3" charset="0"/>
                <a:cs typeface="LeagueGothic"/>
              </a:rPr>
              <a:t>Into groups, by standardization body, by technology</a:t>
            </a:r>
          </a:p>
          <a:p>
            <a:pPr marL="1146175" lvl="2" indent="-231775">
              <a:spcAft>
                <a:spcPts val="1200"/>
              </a:spcAft>
              <a:tabLst>
                <a:tab pos="2841625" algn="l"/>
                <a:tab pos="3157538" algn="l"/>
                <a:tab pos="3473450" algn="l"/>
                <a:tab pos="3789363" algn="l"/>
                <a:tab pos="4105275" algn="l"/>
                <a:tab pos="4421188" algn="l"/>
                <a:tab pos="4737100" algn="l"/>
                <a:tab pos="5053013" algn="l"/>
                <a:tab pos="5368925" algn="l"/>
                <a:tab pos="5684838" algn="l"/>
                <a:tab pos="6000750" algn="l"/>
                <a:tab pos="6316663" algn="l"/>
                <a:tab pos="6616700" algn="l"/>
                <a:tab pos="7126288" algn="l"/>
                <a:tab pos="7634288" algn="l"/>
                <a:tab pos="8143875" algn="l"/>
              </a:tabLst>
            </a:pPr>
            <a:endParaRPr lang="en-US" sz="2400" dirty="0" smtClean="0">
              <a:solidFill>
                <a:srgbClr val="004480"/>
              </a:solidFill>
              <a:latin typeface="LeagueGothic"/>
              <a:ea typeface="ヒラギノ角ゴ ProN W3" charset="0"/>
              <a:cs typeface="LeagueGothic"/>
            </a:endParaRPr>
          </a:p>
          <a:p>
            <a:pPr marL="231775" indent="-231775">
              <a:spcAft>
                <a:spcPts val="1200"/>
              </a:spcAft>
              <a:tabLst>
                <a:tab pos="2841625" algn="l"/>
                <a:tab pos="3157538" algn="l"/>
                <a:tab pos="3473450" algn="l"/>
                <a:tab pos="3789363" algn="l"/>
                <a:tab pos="4105275" algn="l"/>
                <a:tab pos="4421188" algn="l"/>
                <a:tab pos="4737100" algn="l"/>
                <a:tab pos="5053013" algn="l"/>
                <a:tab pos="5368925" algn="l"/>
                <a:tab pos="5684838" algn="l"/>
                <a:tab pos="6000750" algn="l"/>
                <a:tab pos="6316663" algn="l"/>
                <a:tab pos="6616700" algn="l"/>
                <a:tab pos="7126288" algn="l"/>
                <a:tab pos="7634288" algn="l"/>
                <a:tab pos="8143875" algn="l"/>
              </a:tabLst>
            </a:pPr>
            <a:r>
              <a:rPr lang="en-US" sz="2400" dirty="0" smtClean="0">
                <a:solidFill>
                  <a:srgbClr val="004480"/>
                </a:solidFill>
                <a:latin typeface="LeagueGothic"/>
                <a:ea typeface="ヒラギノ角ゴ ProN W3" charset="0"/>
                <a:cs typeface="LeagueGothic"/>
                <a:sym typeface="Wingdings" pitchFamily="2" charset="2"/>
              </a:rPr>
              <a:t> </a:t>
            </a:r>
            <a:r>
              <a:rPr lang="en-US" sz="2400" dirty="0" smtClean="0">
                <a:solidFill>
                  <a:srgbClr val="004480"/>
                </a:solidFill>
                <a:latin typeface="LeagueGothic"/>
                <a:ea typeface="ヒラギノ角ゴ ProN W3" charset="0"/>
                <a:cs typeface="LeagueGothic"/>
              </a:rPr>
              <a:t>Here is the result …</a:t>
            </a:r>
            <a:endParaRPr lang="en-US" sz="2400" dirty="0" smtClean="0">
              <a:solidFill>
                <a:srgbClr val="004480"/>
              </a:solidFill>
              <a:latin typeface="LeagueGothic"/>
              <a:ea typeface="ヒラギノ角ゴ ProN W3" charset="0"/>
              <a:cs typeface="LeagueGothic"/>
            </a:endParaRPr>
          </a:p>
          <a:p>
            <a:pPr marL="231775" indent="-231775" hangingPunct="1">
              <a:lnSpc>
                <a:spcPct val="100000"/>
              </a:lnSpc>
              <a:spcAft>
                <a:spcPts val="1200"/>
              </a:spcAft>
              <a:tabLst>
                <a:tab pos="2841625" algn="l"/>
                <a:tab pos="3157538" algn="l"/>
                <a:tab pos="3473450" algn="l"/>
                <a:tab pos="3789363" algn="l"/>
                <a:tab pos="4105275" algn="l"/>
                <a:tab pos="4421188" algn="l"/>
                <a:tab pos="4737100" algn="l"/>
                <a:tab pos="5053013" algn="l"/>
                <a:tab pos="5368925" algn="l"/>
                <a:tab pos="5684838" algn="l"/>
                <a:tab pos="6000750" algn="l"/>
                <a:tab pos="6316663" algn="l"/>
                <a:tab pos="6616700" algn="l"/>
                <a:tab pos="7126288" algn="l"/>
                <a:tab pos="7634288" algn="l"/>
                <a:tab pos="8143875" algn="l"/>
              </a:tabLst>
            </a:pPr>
            <a:endParaRPr lang="en-US" sz="2400" dirty="0" smtClean="0">
              <a:solidFill>
                <a:srgbClr val="004480"/>
              </a:solidFill>
              <a:latin typeface="LeagueGothic"/>
              <a:ea typeface="ヒラギノ角ゴ ProN W3" charset="0"/>
              <a:cs typeface="League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79667" b="71111"/>
          <a:stretch>
            <a:fillRect/>
          </a:stretch>
        </p:blipFill>
        <p:spPr>
          <a:xfrm>
            <a:off x="30480" y="30480"/>
            <a:ext cx="901035" cy="960119"/>
          </a:xfrm>
          <a:prstGeom prst="rect">
            <a:avLst/>
          </a:prstGeom>
        </p:spPr>
      </p:pic>
      <p:pic>
        <p:nvPicPr>
          <p:cNvPr id="4" name="Picture 3" descr="social-web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8686" y="1624745"/>
            <a:ext cx="8746671" cy="5059087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892704" y="943429"/>
            <a:ext cx="4309352" cy="667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36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274320" bIns="0" anchor="ctr"/>
          <a:lstStyle/>
          <a:p>
            <a:pPr algn="r"/>
            <a:r>
              <a:rPr lang="en-US" sz="1400" dirty="0" smtClean="0">
                <a:solidFill>
                  <a:srgbClr val="004480"/>
                </a:solidFill>
                <a:latin typeface="LeagueGothic"/>
                <a:ea typeface="ヒラギノ角ゴ ProN W3" charset="0"/>
                <a:cs typeface="LeagueGothic"/>
              </a:rPr>
              <a:t>Harry Halpin, Evan Prodromou  </a:t>
            </a:r>
          </a:p>
          <a:p>
            <a:pPr algn="r"/>
            <a:r>
              <a:rPr lang="en-US" sz="1400" dirty="0" smtClean="0">
                <a:solidFill>
                  <a:srgbClr val="004480"/>
                </a:solidFill>
                <a:latin typeface="LeagueGothic"/>
                <a:ea typeface="ヒラギノ角ゴ ProN W3" charset="0"/>
                <a:cs typeface="LeagueGothic"/>
              </a:rPr>
              <a:t>based on work in Federated Social Web group</a:t>
            </a:r>
          </a:p>
        </p:txBody>
      </p:sp>
      <p:sp>
        <p:nvSpPr>
          <p:cNvPr id="9" name="Rectangle 8"/>
          <p:cNvSpPr/>
          <p:nvPr/>
        </p:nvSpPr>
        <p:spPr>
          <a:xfrm>
            <a:off x="1008042" y="37709"/>
            <a:ext cx="8060110" cy="824844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90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pPr>
              <a:tabLst>
                <a:tab pos="0" algn="l"/>
                <a:tab pos="314325" algn="l"/>
                <a:tab pos="630238" algn="l"/>
                <a:tab pos="946150" algn="l"/>
                <a:tab pos="1262063" algn="l"/>
                <a:tab pos="1577975" algn="l"/>
                <a:tab pos="1893888" algn="l"/>
                <a:tab pos="2209800" algn="l"/>
                <a:tab pos="2525713" algn="l"/>
                <a:tab pos="2841625" algn="l"/>
                <a:tab pos="3157538" algn="l"/>
                <a:tab pos="3473450" algn="l"/>
                <a:tab pos="3789363" algn="l"/>
                <a:tab pos="4105275" algn="l"/>
                <a:tab pos="4421188" algn="l"/>
                <a:tab pos="4737100" algn="l"/>
                <a:tab pos="5053013" algn="l"/>
                <a:tab pos="5368925" algn="l"/>
                <a:tab pos="5684838" algn="l"/>
                <a:tab pos="6000750" algn="l"/>
                <a:tab pos="6316663" algn="l"/>
                <a:tab pos="6616700" algn="l"/>
                <a:tab pos="7126288" algn="l"/>
                <a:tab pos="7634288" algn="l"/>
                <a:tab pos="8143875" algn="l"/>
              </a:tabLst>
            </a:pPr>
            <a:r>
              <a:rPr lang="en-US" sz="2400" dirty="0" smtClean="0">
                <a:latin typeface="LeagueGothic"/>
                <a:ea typeface="ヒラギノ角ゴ ProN W3" charset="0"/>
                <a:cs typeface="LeagueGothic"/>
              </a:rPr>
              <a:t>What are essential components of  </a:t>
            </a:r>
            <a:br>
              <a:rPr lang="en-US" sz="2400" dirty="0" smtClean="0">
                <a:latin typeface="LeagueGothic"/>
                <a:ea typeface="ヒラギノ角ゴ ProN W3" charset="0"/>
                <a:cs typeface="LeagueGothic"/>
              </a:rPr>
            </a:br>
            <a:r>
              <a:rPr lang="en-US" sz="2400" dirty="0" smtClean="0">
                <a:latin typeface="LeagueGothic"/>
                <a:ea typeface="ヒラギノ角ゴ ProN W3" charset="0"/>
                <a:cs typeface="LeagueGothic"/>
              </a:rPr>
              <a:t>"social networking" or "social web"?</a:t>
            </a:r>
          </a:p>
        </p:txBody>
      </p:sp>
      <p:sp>
        <p:nvSpPr>
          <p:cNvPr id="8" name="Rectangle 7"/>
          <p:cNvSpPr/>
          <p:nvPr/>
        </p:nvSpPr>
        <p:spPr>
          <a:xfrm>
            <a:off x="7170056" y="246742"/>
            <a:ext cx="957943" cy="377372"/>
          </a:xfrm>
          <a:prstGeom prst="rect">
            <a:avLst/>
          </a:prstGeom>
          <a:solidFill>
            <a:srgbClr val="FFFF9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DRAFT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932386" y="349771"/>
            <a:ext cx="6211614" cy="461665"/>
          </a:xfrm>
          <a:prstGeom prst="rect">
            <a:avLst/>
          </a:prstGeom>
          <a:noFill/>
        </p:spPr>
        <p:txBody>
          <a:bodyPr wrap="square" rIns="274320" rtlCol="0">
            <a:spAutoFit/>
          </a:bodyPr>
          <a:lstStyle/>
          <a:p>
            <a:pPr algn="r"/>
            <a:r>
              <a:rPr lang="en-US" sz="1200" dirty="0" smtClean="0">
                <a:solidFill>
                  <a:srgbClr val="004480"/>
                </a:solidFill>
                <a:latin typeface="LeagueGothic"/>
                <a:ea typeface="ヒラギノ角ゴ ProN W3" charset="0"/>
                <a:cs typeface="LeagueGothic"/>
              </a:rPr>
              <a:t>David Robinson </a:t>
            </a:r>
            <a:r>
              <a:rPr lang="en-US" sz="1200" dirty="0" smtClean="0">
                <a:solidFill>
                  <a:srgbClr val="FF0000"/>
                </a:solidFill>
                <a:latin typeface="LeagueGothic"/>
                <a:ea typeface="ヒラギノ角ゴ ProN W3" charset="0"/>
                <a:cs typeface="LeagueGothic"/>
              </a:rPr>
              <a:t>additions </a:t>
            </a:r>
          </a:p>
          <a:p>
            <a:pPr algn="r"/>
            <a:r>
              <a:rPr lang="en-US" sz="1200" dirty="0" smtClean="0">
                <a:solidFill>
                  <a:srgbClr val="004480"/>
                </a:solidFill>
                <a:latin typeface="LeagueGothic"/>
                <a:ea typeface="ヒラギノ角ゴ ProN W3" charset="0"/>
                <a:cs typeface="LeagueGothic"/>
              </a:rPr>
              <a:t>(annotations by Ann Bassetti)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9372" y="1621525"/>
            <a:ext cx="8709174" cy="5084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1532216" y="3089327"/>
            <a:ext cx="1130893" cy="10353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007178" y="3052195"/>
            <a:ext cx="1130893" cy="10353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323736" y="2268057"/>
            <a:ext cx="1035569" cy="38879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325904" y="4779921"/>
            <a:ext cx="1035569" cy="29050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49327" y="6407171"/>
            <a:ext cx="801591" cy="20750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00853" y="5935378"/>
            <a:ext cx="1603179" cy="39097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 rot="20607480">
            <a:off x="6177879" y="1120174"/>
            <a:ext cx="14843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was called 'sharing'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5764392" y="1296074"/>
            <a:ext cx="532949" cy="404083"/>
          </a:xfrm>
          <a:custGeom>
            <a:avLst/>
            <a:gdLst>
              <a:gd name="connsiteX0" fmla="*/ 559558 w 559558"/>
              <a:gd name="connsiteY0" fmla="*/ 106907 h 420806"/>
              <a:gd name="connsiteX1" fmla="*/ 313898 w 559558"/>
              <a:gd name="connsiteY1" fmla="*/ 52316 h 420806"/>
              <a:gd name="connsiteX2" fmla="*/ 0 w 559558"/>
              <a:gd name="connsiteY2" fmla="*/ 420806 h 420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59558" h="420806">
                <a:moveTo>
                  <a:pt x="559558" y="106907"/>
                </a:moveTo>
                <a:cubicBezTo>
                  <a:pt x="483358" y="53453"/>
                  <a:pt x="407158" y="0"/>
                  <a:pt x="313898" y="52316"/>
                </a:cubicBezTo>
                <a:cubicBezTo>
                  <a:pt x="220638" y="104632"/>
                  <a:pt x="110319" y="262719"/>
                  <a:pt x="0" y="420806"/>
                </a:cubicBezTo>
              </a:path>
            </a:pathLst>
          </a:custGeom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 rot="20607480">
            <a:off x="7587904" y="933855"/>
            <a:ext cx="1364871" cy="26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was called 'news'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8130167" y="1241468"/>
            <a:ext cx="491787" cy="432478"/>
          </a:xfrm>
          <a:custGeom>
            <a:avLst/>
            <a:gdLst>
              <a:gd name="connsiteX0" fmla="*/ 0 w 516341"/>
              <a:gd name="connsiteY0" fmla="*/ 0 h 450376"/>
              <a:gd name="connsiteX1" fmla="*/ 477672 w 516341"/>
              <a:gd name="connsiteY1" fmla="*/ 95534 h 450376"/>
              <a:gd name="connsiteX2" fmla="*/ 232012 w 516341"/>
              <a:gd name="connsiteY2" fmla="*/ 450376 h 450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16341" h="450376">
                <a:moveTo>
                  <a:pt x="0" y="0"/>
                </a:moveTo>
                <a:cubicBezTo>
                  <a:pt x="219501" y="10235"/>
                  <a:pt x="439003" y="20471"/>
                  <a:pt x="477672" y="95534"/>
                </a:cubicBezTo>
                <a:cubicBezTo>
                  <a:pt x="516341" y="170597"/>
                  <a:pt x="374176" y="310486"/>
                  <a:pt x="232012" y="450376"/>
                </a:cubicBezTo>
              </a:path>
            </a:pathLst>
          </a:custGeom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7748872" y="2446451"/>
            <a:ext cx="1035569" cy="16544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6520273" y="3620096"/>
            <a:ext cx="1035569" cy="38879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6522440" y="4067863"/>
            <a:ext cx="1035569" cy="38879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3411614" y="6090461"/>
            <a:ext cx="3275689" cy="502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*NOTE:  needs to be checked to make sure I found all additions and changes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 rot="16200000">
            <a:off x="1409907" y="2964533"/>
            <a:ext cx="2674577" cy="263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moved "Activity </a:t>
            </a:r>
            <a:r>
              <a:rPr lang="en-US" sz="1200" dirty="0" err="1" smtClean="0">
                <a:solidFill>
                  <a:srgbClr val="FF0000"/>
                </a:solidFill>
              </a:rPr>
              <a:t>Stteams</a:t>
            </a:r>
            <a:r>
              <a:rPr lang="en-US" sz="1200" dirty="0" smtClean="0">
                <a:solidFill>
                  <a:srgbClr val="FF0000"/>
                </a:solidFill>
              </a:rPr>
              <a:t>" from here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21" name="Freeform 20"/>
          <p:cNvSpPr/>
          <p:nvPr/>
        </p:nvSpPr>
        <p:spPr>
          <a:xfrm>
            <a:off x="2253716" y="1881448"/>
            <a:ext cx="532949" cy="404083"/>
          </a:xfrm>
          <a:custGeom>
            <a:avLst/>
            <a:gdLst>
              <a:gd name="connsiteX0" fmla="*/ 559558 w 559558"/>
              <a:gd name="connsiteY0" fmla="*/ 106907 h 420806"/>
              <a:gd name="connsiteX1" fmla="*/ 313898 w 559558"/>
              <a:gd name="connsiteY1" fmla="*/ 52316 h 420806"/>
              <a:gd name="connsiteX2" fmla="*/ 0 w 559558"/>
              <a:gd name="connsiteY2" fmla="*/ 420806 h 420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59558" h="420806">
                <a:moveTo>
                  <a:pt x="559558" y="106907"/>
                </a:moveTo>
                <a:cubicBezTo>
                  <a:pt x="483358" y="53453"/>
                  <a:pt x="407158" y="0"/>
                  <a:pt x="313898" y="52316"/>
                </a:cubicBezTo>
                <a:cubicBezTo>
                  <a:pt x="220638" y="104632"/>
                  <a:pt x="110319" y="262719"/>
                  <a:pt x="0" y="420806"/>
                </a:cubicBezTo>
              </a:path>
            </a:pathLst>
          </a:custGeom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79667" b="71111"/>
          <a:stretch>
            <a:fillRect/>
          </a:stretch>
        </p:blipFill>
        <p:spPr>
          <a:xfrm>
            <a:off x="30480" y="30480"/>
            <a:ext cx="901035" cy="960119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5646056" y="232228"/>
            <a:ext cx="957943" cy="377372"/>
          </a:xfrm>
          <a:prstGeom prst="rect">
            <a:avLst/>
          </a:prstGeom>
          <a:solidFill>
            <a:srgbClr val="FFFF9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DRAFT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Picture 17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79667" b="71111"/>
          <a:stretch>
            <a:fillRect/>
          </a:stretch>
        </p:blipFill>
        <p:spPr>
          <a:xfrm>
            <a:off x="30480" y="30480"/>
            <a:ext cx="901035" cy="960119"/>
          </a:xfrm>
          <a:prstGeom prst="rect">
            <a:avLst/>
          </a:prstGeom>
        </p:spPr>
      </p:pic>
      <p:sp>
        <p:nvSpPr>
          <p:cNvPr id="162" name="Rectangle 161"/>
          <p:cNvSpPr/>
          <p:nvPr/>
        </p:nvSpPr>
        <p:spPr>
          <a:xfrm>
            <a:off x="205516" y="1102659"/>
            <a:ext cx="931653" cy="125864"/>
          </a:xfrm>
          <a:prstGeom prst="rect">
            <a:avLst/>
          </a:prstGeom>
          <a:solidFill>
            <a:srgbClr val="FFFF99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1" name="Rectangle 160"/>
          <p:cNvSpPr/>
          <p:nvPr/>
        </p:nvSpPr>
        <p:spPr>
          <a:xfrm>
            <a:off x="5136102" y="832427"/>
            <a:ext cx="931653" cy="129396"/>
          </a:xfrm>
          <a:prstGeom prst="rect">
            <a:avLst/>
          </a:prstGeom>
          <a:solidFill>
            <a:srgbClr val="FFFF99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5" name="Rectangle 154"/>
          <p:cNvSpPr/>
          <p:nvPr/>
        </p:nvSpPr>
        <p:spPr>
          <a:xfrm>
            <a:off x="3894491" y="836915"/>
            <a:ext cx="931653" cy="129396"/>
          </a:xfrm>
          <a:prstGeom prst="rect">
            <a:avLst/>
          </a:prstGeom>
          <a:solidFill>
            <a:schemeClr val="tx2">
              <a:lumMod val="60000"/>
              <a:lumOff val="4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6" name="Rectangle 155"/>
          <p:cNvSpPr/>
          <p:nvPr/>
        </p:nvSpPr>
        <p:spPr>
          <a:xfrm>
            <a:off x="3894491" y="982587"/>
            <a:ext cx="931653" cy="129396"/>
          </a:xfrm>
          <a:prstGeom prst="rect">
            <a:avLst/>
          </a:prstGeom>
          <a:solidFill>
            <a:srgbClr val="FFFF99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7" name="Rectangle 156"/>
          <p:cNvSpPr/>
          <p:nvPr/>
        </p:nvSpPr>
        <p:spPr>
          <a:xfrm>
            <a:off x="3898971" y="1128260"/>
            <a:ext cx="931653" cy="129396"/>
          </a:xfrm>
          <a:prstGeom prst="rect">
            <a:avLst/>
          </a:prstGeom>
          <a:solidFill>
            <a:srgbClr val="FFFF99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8" name="Rectangle 157"/>
          <p:cNvSpPr/>
          <p:nvPr/>
        </p:nvSpPr>
        <p:spPr>
          <a:xfrm>
            <a:off x="3896729" y="1549600"/>
            <a:ext cx="931653" cy="129396"/>
          </a:xfrm>
          <a:prstGeom prst="rect">
            <a:avLst/>
          </a:prstGeom>
          <a:solidFill>
            <a:srgbClr val="33CC33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9" name="Rectangle 158"/>
          <p:cNvSpPr/>
          <p:nvPr/>
        </p:nvSpPr>
        <p:spPr>
          <a:xfrm>
            <a:off x="3894487" y="1970940"/>
            <a:ext cx="931653" cy="129396"/>
          </a:xfrm>
          <a:prstGeom prst="rect">
            <a:avLst/>
          </a:prstGeom>
          <a:solidFill>
            <a:srgbClr val="FFFF99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0" name="Rectangle 159"/>
          <p:cNvSpPr/>
          <p:nvPr/>
        </p:nvSpPr>
        <p:spPr>
          <a:xfrm>
            <a:off x="3892245" y="2109891"/>
            <a:ext cx="931653" cy="276962"/>
          </a:xfrm>
          <a:prstGeom prst="rect">
            <a:avLst/>
          </a:prstGeom>
          <a:solidFill>
            <a:schemeClr val="tx2">
              <a:lumMod val="60000"/>
              <a:lumOff val="4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0" name="Rectangle 149"/>
          <p:cNvSpPr/>
          <p:nvPr/>
        </p:nvSpPr>
        <p:spPr>
          <a:xfrm>
            <a:off x="1409026" y="827954"/>
            <a:ext cx="931653" cy="129396"/>
          </a:xfrm>
          <a:prstGeom prst="rect">
            <a:avLst/>
          </a:prstGeom>
          <a:solidFill>
            <a:schemeClr val="tx2">
              <a:lumMod val="60000"/>
              <a:lumOff val="4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1" name="Rectangle 150"/>
          <p:cNvSpPr/>
          <p:nvPr/>
        </p:nvSpPr>
        <p:spPr>
          <a:xfrm>
            <a:off x="1409026" y="1800621"/>
            <a:ext cx="931653" cy="129396"/>
          </a:xfrm>
          <a:prstGeom prst="rect">
            <a:avLst/>
          </a:prstGeom>
          <a:solidFill>
            <a:schemeClr val="tx2">
              <a:lumMod val="60000"/>
              <a:lumOff val="4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2" name="Rectangle 151"/>
          <p:cNvSpPr/>
          <p:nvPr/>
        </p:nvSpPr>
        <p:spPr>
          <a:xfrm>
            <a:off x="1409026" y="1946293"/>
            <a:ext cx="931653" cy="129396"/>
          </a:xfrm>
          <a:prstGeom prst="rect">
            <a:avLst/>
          </a:prstGeom>
          <a:solidFill>
            <a:schemeClr val="tx2">
              <a:lumMod val="60000"/>
              <a:lumOff val="4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3" name="Rectangle 152"/>
          <p:cNvSpPr/>
          <p:nvPr/>
        </p:nvSpPr>
        <p:spPr>
          <a:xfrm>
            <a:off x="1406782" y="2363155"/>
            <a:ext cx="931653" cy="129396"/>
          </a:xfrm>
          <a:prstGeom prst="rect">
            <a:avLst/>
          </a:prstGeom>
          <a:solidFill>
            <a:schemeClr val="tx2">
              <a:lumMod val="60000"/>
              <a:lumOff val="4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4" name="Rectangle 153"/>
          <p:cNvSpPr/>
          <p:nvPr/>
        </p:nvSpPr>
        <p:spPr>
          <a:xfrm>
            <a:off x="1406782" y="2508827"/>
            <a:ext cx="931653" cy="129396"/>
          </a:xfrm>
          <a:prstGeom prst="rect">
            <a:avLst/>
          </a:prstGeom>
          <a:solidFill>
            <a:schemeClr val="tx2">
              <a:lumMod val="60000"/>
              <a:lumOff val="4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6" name="Rectangle 145"/>
          <p:cNvSpPr/>
          <p:nvPr/>
        </p:nvSpPr>
        <p:spPr>
          <a:xfrm>
            <a:off x="6600649" y="3060049"/>
            <a:ext cx="931653" cy="129396"/>
          </a:xfrm>
          <a:prstGeom prst="rect">
            <a:avLst/>
          </a:prstGeom>
          <a:solidFill>
            <a:srgbClr val="FFFF9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7" name="Rectangle 146"/>
          <p:cNvSpPr/>
          <p:nvPr/>
        </p:nvSpPr>
        <p:spPr>
          <a:xfrm>
            <a:off x="6600649" y="3200417"/>
            <a:ext cx="931653" cy="129396"/>
          </a:xfrm>
          <a:prstGeom prst="rect">
            <a:avLst/>
          </a:prstGeom>
          <a:solidFill>
            <a:srgbClr val="FFFF9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8" name="Rectangle 147"/>
          <p:cNvSpPr/>
          <p:nvPr/>
        </p:nvSpPr>
        <p:spPr>
          <a:xfrm>
            <a:off x="6604665" y="3485165"/>
            <a:ext cx="931653" cy="129396"/>
          </a:xfrm>
          <a:prstGeom prst="rect">
            <a:avLst/>
          </a:prstGeom>
          <a:solidFill>
            <a:schemeClr val="tx2">
              <a:lumMod val="60000"/>
              <a:lumOff val="4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9" name="Rectangle 148"/>
          <p:cNvSpPr/>
          <p:nvPr/>
        </p:nvSpPr>
        <p:spPr>
          <a:xfrm>
            <a:off x="6604665" y="3344797"/>
            <a:ext cx="931653" cy="129396"/>
          </a:xfrm>
          <a:prstGeom prst="rect">
            <a:avLst/>
          </a:prstGeom>
          <a:solidFill>
            <a:schemeClr val="tx2">
              <a:lumMod val="60000"/>
              <a:lumOff val="4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4" name="Rectangle 143"/>
          <p:cNvSpPr/>
          <p:nvPr/>
        </p:nvSpPr>
        <p:spPr>
          <a:xfrm>
            <a:off x="7847927" y="3625533"/>
            <a:ext cx="931653" cy="129396"/>
          </a:xfrm>
          <a:prstGeom prst="rect">
            <a:avLst/>
          </a:prstGeom>
          <a:solidFill>
            <a:srgbClr val="FFFF9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5" name="Rectangle 144"/>
          <p:cNvSpPr/>
          <p:nvPr/>
        </p:nvSpPr>
        <p:spPr>
          <a:xfrm>
            <a:off x="7847927" y="3765901"/>
            <a:ext cx="931653" cy="129396"/>
          </a:xfrm>
          <a:prstGeom prst="rect">
            <a:avLst/>
          </a:prstGeom>
          <a:solidFill>
            <a:srgbClr val="FFFF9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3" name="Rectangle 142"/>
          <p:cNvSpPr/>
          <p:nvPr/>
        </p:nvSpPr>
        <p:spPr>
          <a:xfrm>
            <a:off x="7847927" y="3485165"/>
            <a:ext cx="931653" cy="129396"/>
          </a:xfrm>
          <a:prstGeom prst="rect">
            <a:avLst/>
          </a:prstGeom>
          <a:solidFill>
            <a:schemeClr val="tx2">
              <a:lumMod val="60000"/>
              <a:lumOff val="4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2" name="Rectangle 141"/>
          <p:cNvSpPr/>
          <p:nvPr/>
        </p:nvSpPr>
        <p:spPr>
          <a:xfrm>
            <a:off x="7847927" y="3344797"/>
            <a:ext cx="931653" cy="129396"/>
          </a:xfrm>
          <a:prstGeom prst="rect">
            <a:avLst/>
          </a:prstGeom>
          <a:solidFill>
            <a:schemeClr val="tx2">
              <a:lumMod val="60000"/>
              <a:lumOff val="4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9" name="Rectangle 128"/>
          <p:cNvSpPr/>
          <p:nvPr/>
        </p:nvSpPr>
        <p:spPr>
          <a:xfrm>
            <a:off x="247383" y="5637282"/>
            <a:ext cx="931653" cy="129396"/>
          </a:xfrm>
          <a:prstGeom prst="rect">
            <a:avLst/>
          </a:prstGeom>
          <a:solidFill>
            <a:schemeClr val="tx2">
              <a:lumMod val="60000"/>
              <a:lumOff val="4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0" name="Rectangle 129"/>
          <p:cNvSpPr/>
          <p:nvPr/>
        </p:nvSpPr>
        <p:spPr>
          <a:xfrm>
            <a:off x="245216" y="5781937"/>
            <a:ext cx="931653" cy="129396"/>
          </a:xfrm>
          <a:prstGeom prst="rect">
            <a:avLst/>
          </a:prstGeom>
          <a:solidFill>
            <a:srgbClr val="FFFF9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Rectangle 130"/>
          <p:cNvSpPr/>
          <p:nvPr/>
        </p:nvSpPr>
        <p:spPr>
          <a:xfrm>
            <a:off x="245918" y="6469493"/>
            <a:ext cx="931653" cy="129396"/>
          </a:xfrm>
          <a:prstGeom prst="rect">
            <a:avLst/>
          </a:prstGeom>
          <a:solidFill>
            <a:srgbClr val="FFFF9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Rectangle 138"/>
          <p:cNvSpPr/>
          <p:nvPr/>
        </p:nvSpPr>
        <p:spPr>
          <a:xfrm>
            <a:off x="248085" y="6189995"/>
            <a:ext cx="931653" cy="129396"/>
          </a:xfrm>
          <a:prstGeom prst="rect">
            <a:avLst/>
          </a:prstGeom>
          <a:solidFill>
            <a:schemeClr val="tx2">
              <a:lumMod val="60000"/>
              <a:lumOff val="4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0" name="Rectangle 139"/>
          <p:cNvSpPr/>
          <p:nvPr/>
        </p:nvSpPr>
        <p:spPr>
          <a:xfrm>
            <a:off x="248787" y="6329754"/>
            <a:ext cx="931653" cy="129396"/>
          </a:xfrm>
          <a:prstGeom prst="rect">
            <a:avLst/>
          </a:prstGeom>
          <a:solidFill>
            <a:srgbClr val="33CC33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1" name="Rectangle 140"/>
          <p:cNvSpPr/>
          <p:nvPr/>
        </p:nvSpPr>
        <p:spPr>
          <a:xfrm>
            <a:off x="1401732" y="5653495"/>
            <a:ext cx="931653" cy="129396"/>
          </a:xfrm>
          <a:prstGeom prst="rect">
            <a:avLst/>
          </a:prstGeom>
          <a:solidFill>
            <a:schemeClr val="tx2">
              <a:lumMod val="60000"/>
              <a:lumOff val="4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322977" y="29184"/>
            <a:ext cx="27723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srgbClr val="004480"/>
                </a:solidFill>
                <a:latin typeface="LeagueGothic"/>
                <a:ea typeface="ヒラギノ角ゴ ProN W3" charset="0"/>
                <a:cs typeface="LeagueGothic"/>
              </a:rPr>
              <a:t>Ann Bassetti </a:t>
            </a:r>
            <a:r>
              <a:rPr lang="en-US" sz="1200" dirty="0" smtClean="0">
                <a:solidFill>
                  <a:srgbClr val="FF0000"/>
                </a:solidFill>
                <a:latin typeface="LeagueGothic"/>
                <a:ea typeface="ヒラギノ角ゴ ProN W3" charset="0"/>
                <a:cs typeface="LeagueGothic"/>
              </a:rPr>
              <a:t>additions     </a:t>
            </a:r>
            <a:endParaRPr lang="en-US" sz="1200" dirty="0" smtClean="0">
              <a:solidFill>
                <a:srgbClr val="004480"/>
              </a:solidFill>
              <a:latin typeface="LeagueGothic"/>
              <a:ea typeface="ヒラギノ角ゴ ProN W3" charset="0"/>
              <a:cs typeface="LeagueGothic"/>
            </a:endParaRPr>
          </a:p>
        </p:txBody>
      </p:sp>
      <p:grpSp>
        <p:nvGrpSpPr>
          <p:cNvPr id="2" name="Group 174"/>
          <p:cNvGrpSpPr/>
          <p:nvPr/>
        </p:nvGrpSpPr>
        <p:grpSpPr>
          <a:xfrm>
            <a:off x="7225845" y="373034"/>
            <a:ext cx="1772502" cy="1242205"/>
            <a:chOff x="7225845" y="373034"/>
            <a:chExt cx="1772502" cy="1242205"/>
          </a:xfrm>
        </p:grpSpPr>
        <p:sp>
          <p:nvSpPr>
            <p:cNvPr id="93" name="Rectangle 92"/>
            <p:cNvSpPr/>
            <p:nvPr/>
          </p:nvSpPr>
          <p:spPr>
            <a:xfrm>
              <a:off x="7266085" y="925655"/>
              <a:ext cx="1708031" cy="134483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ectangle 95"/>
            <p:cNvSpPr/>
            <p:nvPr/>
          </p:nvSpPr>
          <p:spPr>
            <a:xfrm>
              <a:off x="7266085" y="1100783"/>
              <a:ext cx="1708031" cy="134483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ectangle 96"/>
            <p:cNvSpPr/>
            <p:nvPr/>
          </p:nvSpPr>
          <p:spPr>
            <a:xfrm>
              <a:off x="7266085" y="1286483"/>
              <a:ext cx="1708031" cy="134483"/>
            </a:xfrm>
            <a:prstGeom prst="rect">
              <a:avLst/>
            </a:prstGeom>
            <a:solidFill>
              <a:srgbClr val="FFFF99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ectangle 97"/>
            <p:cNvSpPr/>
            <p:nvPr/>
          </p:nvSpPr>
          <p:spPr>
            <a:xfrm>
              <a:off x="7266085" y="1451039"/>
              <a:ext cx="1708031" cy="134483"/>
            </a:xfrm>
            <a:prstGeom prst="rect">
              <a:avLst/>
            </a:prstGeom>
            <a:solidFill>
              <a:srgbClr val="FF6600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ectangle 98"/>
            <p:cNvSpPr/>
            <p:nvPr/>
          </p:nvSpPr>
          <p:spPr>
            <a:xfrm>
              <a:off x="7266085" y="575399"/>
              <a:ext cx="1708031" cy="134483"/>
            </a:xfrm>
            <a:prstGeom prst="rect">
              <a:avLst/>
            </a:prstGeom>
            <a:solidFill>
              <a:srgbClr val="33CC33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7266085" y="750527"/>
              <a:ext cx="1708031" cy="134483"/>
            </a:xfrm>
            <a:prstGeom prst="rect">
              <a:avLst/>
            </a:prstGeom>
            <a:solidFill>
              <a:srgbClr val="33CC33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 93"/>
            <p:cNvSpPr/>
            <p:nvPr/>
          </p:nvSpPr>
          <p:spPr>
            <a:xfrm>
              <a:off x="7225845" y="373034"/>
              <a:ext cx="1772502" cy="1242205"/>
            </a:xfrm>
            <a:prstGeom prst="rect">
              <a:avLst/>
            </a:prstGeom>
            <a:noFill/>
            <a:ln w="12700"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tIns="9144" rtlCol="0" anchor="t"/>
            <a:lstStyle/>
            <a:p>
              <a:pPr>
                <a:spcAft>
                  <a:spcPts val="200"/>
                </a:spcAft>
              </a:pPr>
              <a:r>
                <a:rPr lang="en-US" sz="1000" dirty="0" smtClean="0">
                  <a:solidFill>
                    <a:schemeClr val="tx1"/>
                  </a:solidFill>
                </a:rPr>
                <a:t>Key</a:t>
              </a:r>
            </a:p>
            <a:p>
              <a:pPr marL="58738" indent="-58738">
                <a:spcAft>
                  <a:spcPts val="200"/>
                </a:spcAft>
              </a:pPr>
              <a:r>
                <a:rPr lang="en-US" sz="1000" dirty="0" smtClean="0">
                  <a:solidFill>
                    <a:schemeClr val="tx1"/>
                  </a:solidFill>
                </a:rPr>
                <a:t>Standardized at W3C</a:t>
              </a:r>
            </a:p>
            <a:p>
              <a:pPr marL="58738" indent="-58738">
                <a:spcAft>
                  <a:spcPts val="200"/>
                </a:spcAft>
              </a:pPr>
              <a:r>
                <a:rPr lang="en-US" sz="1000" dirty="0" smtClean="0">
                  <a:solidFill>
                    <a:schemeClr val="tx1"/>
                  </a:solidFill>
                </a:rPr>
                <a:t>W3C Community Group</a:t>
              </a:r>
            </a:p>
            <a:p>
              <a:pPr marL="58738" indent="-58738">
                <a:spcAft>
                  <a:spcPts val="200"/>
                </a:spcAft>
              </a:pPr>
              <a:r>
                <a:rPr lang="en-US" sz="1000" dirty="0" smtClean="0">
                  <a:solidFill>
                    <a:schemeClr val="tx1"/>
                  </a:solidFill>
                </a:rPr>
                <a:t>Standardized at another body</a:t>
              </a:r>
            </a:p>
            <a:p>
              <a:pPr marL="58738" indent="-58738">
                <a:spcAft>
                  <a:spcPts val="200"/>
                </a:spcAft>
              </a:pPr>
              <a:r>
                <a:rPr lang="en-US" sz="1000" dirty="0" smtClean="0">
                  <a:solidFill>
                    <a:schemeClr val="tx1"/>
                  </a:solidFill>
                </a:rPr>
                <a:t>Standardization candidate</a:t>
              </a:r>
            </a:p>
            <a:p>
              <a:pPr marL="58738" indent="-58738">
                <a:spcAft>
                  <a:spcPts val="200"/>
                </a:spcAft>
              </a:pPr>
              <a:r>
                <a:rPr lang="en-US" sz="1000" dirty="0" smtClean="0">
                  <a:solidFill>
                    <a:schemeClr val="tx1"/>
                  </a:solidFill>
                </a:rPr>
                <a:t>No standards body</a:t>
              </a:r>
            </a:p>
            <a:p>
              <a:pPr marL="58738" indent="-58738">
                <a:spcAft>
                  <a:spcPts val="200"/>
                </a:spcAft>
              </a:pPr>
              <a:r>
                <a:rPr lang="en-US" sz="1000" dirty="0" smtClean="0">
                  <a:solidFill>
                    <a:schemeClr val="tx1"/>
                  </a:solidFill>
                </a:rPr>
                <a:t>Known IP issues</a:t>
              </a:r>
            </a:p>
            <a:p>
              <a:endParaRPr lang="en-US" sz="1050" dirty="0" smtClean="0">
                <a:solidFill>
                  <a:schemeClr val="tx1"/>
                </a:solidFill>
              </a:endParaRPr>
            </a:p>
          </p:txBody>
        </p:sp>
      </p:grpSp>
      <p:sp>
        <p:nvSpPr>
          <p:cNvPr id="123" name="Rectangle 122"/>
          <p:cNvSpPr/>
          <p:nvPr/>
        </p:nvSpPr>
        <p:spPr>
          <a:xfrm>
            <a:off x="4871680" y="6578006"/>
            <a:ext cx="931653" cy="129396"/>
          </a:xfrm>
          <a:prstGeom prst="rect">
            <a:avLst/>
          </a:prstGeom>
          <a:solidFill>
            <a:srgbClr val="FFFF9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ectangle 90"/>
          <p:cNvSpPr/>
          <p:nvPr/>
        </p:nvSpPr>
        <p:spPr>
          <a:xfrm>
            <a:off x="4875291" y="6281874"/>
            <a:ext cx="931653" cy="129396"/>
          </a:xfrm>
          <a:prstGeom prst="rect">
            <a:avLst/>
          </a:prstGeom>
          <a:solidFill>
            <a:schemeClr val="tx2">
              <a:lumMod val="60000"/>
              <a:lumOff val="4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ectangle 91"/>
          <p:cNvSpPr/>
          <p:nvPr/>
        </p:nvSpPr>
        <p:spPr>
          <a:xfrm>
            <a:off x="4875291" y="6429941"/>
            <a:ext cx="931653" cy="129396"/>
          </a:xfrm>
          <a:prstGeom prst="rect">
            <a:avLst/>
          </a:prstGeom>
          <a:solidFill>
            <a:schemeClr val="tx2">
              <a:lumMod val="60000"/>
              <a:lumOff val="4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852851" y="6097369"/>
            <a:ext cx="980237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27432" rIns="18288" rtlCol="0">
            <a:spAutoFit/>
          </a:bodyPr>
          <a:lstStyle/>
          <a:p>
            <a:r>
              <a:rPr lang="en-US" sz="900" dirty="0" smtClean="0"/>
              <a:t>Discovery  </a:t>
            </a:r>
          </a:p>
          <a:p>
            <a:pPr marL="60325" indent="-52388">
              <a:buFont typeface="Arial" pitchFamily="34" charset="0"/>
              <a:buChar char="•"/>
            </a:pPr>
            <a:r>
              <a:rPr lang="en-US" sz="900" i="1" dirty="0" smtClean="0"/>
              <a:t>Webfinger, LRDD</a:t>
            </a:r>
          </a:p>
          <a:p>
            <a:pPr marL="60325" indent="-52388">
              <a:buFont typeface="Arial" pitchFamily="34" charset="0"/>
              <a:buChar char="•"/>
            </a:pPr>
            <a:r>
              <a:rPr lang="en-US" sz="900" i="1" dirty="0" smtClean="0"/>
              <a:t>SWD</a:t>
            </a:r>
          </a:p>
          <a:p>
            <a:pPr marL="60325" indent="-52388">
              <a:buFont typeface="Arial" pitchFamily="34" charset="0"/>
              <a:buChar char="•"/>
            </a:pPr>
            <a:r>
              <a:rPr lang="en-US" sz="900" i="1" dirty="0" smtClean="0"/>
              <a:t>Open Graph</a:t>
            </a:r>
            <a:endParaRPr lang="en-US" sz="900" i="1" dirty="0"/>
          </a:p>
        </p:txBody>
      </p:sp>
      <p:grpSp>
        <p:nvGrpSpPr>
          <p:cNvPr id="3" name="Group 166"/>
          <p:cNvGrpSpPr/>
          <p:nvPr/>
        </p:nvGrpSpPr>
        <p:grpSpPr>
          <a:xfrm>
            <a:off x="4849521" y="5238741"/>
            <a:ext cx="980237" cy="784830"/>
            <a:chOff x="4935246" y="5282056"/>
            <a:chExt cx="980237" cy="784830"/>
          </a:xfrm>
        </p:grpSpPr>
        <p:sp>
          <p:nvSpPr>
            <p:cNvPr id="125" name="Rectangle 124"/>
            <p:cNvSpPr/>
            <p:nvPr/>
          </p:nvSpPr>
          <p:spPr>
            <a:xfrm>
              <a:off x="4953522" y="5468027"/>
              <a:ext cx="931653" cy="129396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Rectangle 125"/>
            <p:cNvSpPr/>
            <p:nvPr/>
          </p:nvSpPr>
          <p:spPr>
            <a:xfrm>
              <a:off x="4954245" y="5616092"/>
              <a:ext cx="931653" cy="129396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Rectangle 126"/>
            <p:cNvSpPr/>
            <p:nvPr/>
          </p:nvSpPr>
          <p:spPr>
            <a:xfrm>
              <a:off x="4954967" y="5755490"/>
              <a:ext cx="931653" cy="129396"/>
            </a:xfrm>
            <a:prstGeom prst="rect">
              <a:avLst/>
            </a:prstGeom>
            <a:solidFill>
              <a:srgbClr val="33CC33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Rectangle 127"/>
            <p:cNvSpPr/>
            <p:nvPr/>
          </p:nvSpPr>
          <p:spPr>
            <a:xfrm>
              <a:off x="4951355" y="5899222"/>
              <a:ext cx="931653" cy="129396"/>
            </a:xfrm>
            <a:prstGeom prst="rect">
              <a:avLst/>
            </a:prstGeom>
            <a:solidFill>
              <a:srgbClr val="FFFF99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935246" y="5282056"/>
              <a:ext cx="980237" cy="78483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lIns="27432" rIns="18288" rtlCol="0">
              <a:spAutoFit/>
            </a:bodyPr>
            <a:lstStyle/>
            <a:p>
              <a:r>
                <a:rPr lang="en-US" sz="900" dirty="0" smtClean="0"/>
                <a:t>Login credentials </a:t>
              </a:r>
              <a:endParaRPr lang="en-US" sz="900" i="1" dirty="0" smtClean="0">
                <a:solidFill>
                  <a:srgbClr val="FF0000"/>
                </a:solidFill>
              </a:endParaRPr>
            </a:p>
            <a:p>
              <a:pPr marL="58738" indent="-58738">
                <a:buFont typeface="Arial" pitchFamily="34" charset="0"/>
                <a:buChar char="•"/>
              </a:pPr>
              <a:r>
                <a:rPr lang="en-US" sz="900" i="1" dirty="0" smtClean="0"/>
                <a:t>OpenID</a:t>
              </a:r>
            </a:p>
            <a:p>
              <a:pPr marL="58738" indent="-58738">
                <a:buFont typeface="Arial" pitchFamily="34" charset="0"/>
                <a:buChar char="•"/>
              </a:pPr>
              <a:r>
                <a:rPr lang="en-US" sz="900" i="1" dirty="0" smtClean="0"/>
                <a:t>OAuth</a:t>
              </a:r>
            </a:p>
            <a:p>
              <a:pPr marL="58738" indent="-58738">
                <a:buFont typeface="Arial" pitchFamily="34" charset="0"/>
                <a:buChar char="•"/>
              </a:pPr>
              <a:r>
                <a:rPr lang="en-US" sz="900" i="1" dirty="0" smtClean="0"/>
                <a:t>WebID</a:t>
              </a:r>
            </a:p>
            <a:p>
              <a:pPr marL="58738" indent="-58738">
                <a:buFont typeface="Arial" pitchFamily="34" charset="0"/>
                <a:buChar char="•"/>
              </a:pPr>
              <a:r>
                <a:rPr lang="en-US" sz="900" i="1" dirty="0" smtClean="0"/>
                <a:t>Browser ID</a:t>
              </a:r>
              <a:endParaRPr lang="en-US" sz="900" i="1" dirty="0"/>
            </a:p>
          </p:txBody>
        </p:sp>
      </p:grpSp>
      <p:sp>
        <p:nvSpPr>
          <p:cNvPr id="6" name="Rectangle 5"/>
          <p:cNvSpPr/>
          <p:nvPr/>
        </p:nvSpPr>
        <p:spPr>
          <a:xfrm>
            <a:off x="5335446" y="2688257"/>
            <a:ext cx="1132114" cy="1268001"/>
          </a:xfrm>
          <a:prstGeom prst="rect">
            <a:avLst/>
          </a:prstGeom>
          <a:noFill/>
          <a:ln w="127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9144" rtlCol="0" anchor="t"/>
          <a:lstStyle/>
          <a:p>
            <a:r>
              <a:rPr lang="en-US" sz="1000" dirty="0" smtClean="0">
                <a:solidFill>
                  <a:schemeClr val="tx1"/>
                </a:solidFill>
              </a:rPr>
              <a:t>Identity</a:t>
            </a:r>
          </a:p>
          <a:p>
            <a:pPr marL="55563" indent="-55563">
              <a:buFont typeface="Arial" pitchFamily="34" charset="0"/>
              <a:buChar char="•"/>
            </a:pPr>
            <a:r>
              <a:rPr lang="en-US" sz="1000" dirty="0" smtClean="0">
                <a:solidFill>
                  <a:srgbClr val="FF0000"/>
                </a:solidFill>
              </a:rPr>
              <a:t>Given/family name</a:t>
            </a:r>
          </a:p>
          <a:p>
            <a:pPr marL="55563" indent="-55563">
              <a:buFont typeface="Arial" pitchFamily="34" charset="0"/>
              <a:buChar char="•"/>
            </a:pPr>
            <a:r>
              <a:rPr lang="en-US" sz="1000" dirty="0" smtClean="0">
                <a:solidFill>
                  <a:srgbClr val="FF0000"/>
                </a:solidFill>
              </a:rPr>
              <a:t>Username(s)</a:t>
            </a:r>
          </a:p>
          <a:p>
            <a:pPr marL="55563" indent="-55563">
              <a:buFont typeface="Arial" pitchFamily="34" charset="0"/>
              <a:buChar char="•"/>
            </a:pPr>
            <a:r>
              <a:rPr lang="en-US" sz="1000" dirty="0" smtClean="0">
                <a:solidFill>
                  <a:srgbClr val="FF0000"/>
                </a:solidFill>
              </a:rPr>
              <a:t>Assigned number(s) (e.g., governmental)</a:t>
            </a:r>
            <a:endParaRPr lang="en-US" sz="1000" dirty="0">
              <a:solidFill>
                <a:srgbClr val="FF0000"/>
              </a:solidFill>
            </a:endParaRPr>
          </a:p>
          <a:p>
            <a:pPr marL="55563" indent="-55563">
              <a:buFont typeface="Arial" pitchFamily="34" charset="0"/>
              <a:buChar char="•"/>
            </a:pPr>
            <a:r>
              <a:rPr lang="en-US" sz="1000" dirty="0" smtClean="0">
                <a:solidFill>
                  <a:srgbClr val="FF0000"/>
                </a:solidFill>
              </a:rPr>
              <a:t> ....</a:t>
            </a:r>
          </a:p>
        </p:txBody>
      </p:sp>
      <p:grpSp>
        <p:nvGrpSpPr>
          <p:cNvPr id="4" name="Group 113"/>
          <p:cNvGrpSpPr/>
          <p:nvPr/>
        </p:nvGrpSpPr>
        <p:grpSpPr>
          <a:xfrm>
            <a:off x="5335491" y="4041609"/>
            <a:ext cx="1130195" cy="693398"/>
            <a:chOff x="5325870" y="5280348"/>
            <a:chExt cx="1130195" cy="693398"/>
          </a:xfrm>
        </p:grpSpPr>
        <p:sp>
          <p:nvSpPr>
            <p:cNvPr id="89" name="Rectangle 88"/>
            <p:cNvSpPr/>
            <p:nvPr/>
          </p:nvSpPr>
          <p:spPr>
            <a:xfrm>
              <a:off x="5352816" y="5609673"/>
              <a:ext cx="1055078" cy="129396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ectangle 89"/>
            <p:cNvSpPr/>
            <p:nvPr/>
          </p:nvSpPr>
          <p:spPr>
            <a:xfrm>
              <a:off x="5352816" y="5753448"/>
              <a:ext cx="1055078" cy="129396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325870" y="5280348"/>
              <a:ext cx="1130195" cy="693398"/>
            </a:xfrm>
            <a:prstGeom prst="rect">
              <a:avLst/>
            </a:prstGeom>
            <a:noFill/>
            <a:ln w="12700"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tIns="9144" rtlCol="0" anchor="t"/>
            <a:lstStyle/>
            <a:p>
              <a:r>
                <a:rPr lang="en-US" sz="1000" dirty="0" smtClean="0"/>
                <a:t>Addressing</a:t>
              </a:r>
            </a:p>
            <a:p>
              <a:pPr indent="-52388">
                <a:buFont typeface="Arial" pitchFamily="34" charset="0"/>
                <a:buChar char="•"/>
              </a:pPr>
              <a:r>
                <a:rPr lang="en-US" sz="1000" dirty="0" smtClean="0">
                  <a:solidFill>
                    <a:srgbClr val="FF0000"/>
                  </a:solidFill>
                </a:rPr>
                <a:t>snail mail address</a:t>
              </a:r>
            </a:p>
            <a:p>
              <a:pPr indent="-52388">
                <a:buFont typeface="Arial" pitchFamily="34" charset="0"/>
                <a:buChar char="•"/>
              </a:pPr>
              <a:r>
                <a:rPr lang="en-US" sz="1000" dirty="0" smtClean="0">
                  <a:solidFill>
                    <a:schemeClr val="tx1"/>
                  </a:solidFill>
                </a:rPr>
                <a:t>email address</a:t>
              </a:r>
            </a:p>
            <a:p>
              <a:pPr indent="-52388">
                <a:buFont typeface="Arial" pitchFamily="34" charset="0"/>
                <a:buChar char="•"/>
              </a:pPr>
              <a:r>
                <a:rPr lang="en-US" sz="1000" dirty="0" smtClean="0">
                  <a:solidFill>
                    <a:schemeClr val="tx1"/>
                  </a:solidFill>
                </a:rPr>
                <a:t>URI</a:t>
              </a:r>
            </a:p>
          </p:txBody>
        </p:sp>
      </p:grpSp>
      <p:grpSp>
        <p:nvGrpSpPr>
          <p:cNvPr id="7" name="Group 101"/>
          <p:cNvGrpSpPr/>
          <p:nvPr/>
        </p:nvGrpSpPr>
        <p:grpSpPr>
          <a:xfrm>
            <a:off x="7767969" y="2688366"/>
            <a:ext cx="1132114" cy="2316078"/>
            <a:chOff x="1383188" y="858443"/>
            <a:chExt cx="1132114" cy="2316078"/>
          </a:xfrm>
        </p:grpSpPr>
        <p:sp>
          <p:nvSpPr>
            <p:cNvPr id="15" name="Rectangle 14"/>
            <p:cNvSpPr/>
            <p:nvPr/>
          </p:nvSpPr>
          <p:spPr>
            <a:xfrm>
              <a:off x="1383188" y="858443"/>
              <a:ext cx="1132114" cy="2316078"/>
            </a:xfrm>
            <a:prstGeom prst="rect">
              <a:avLst/>
            </a:prstGeom>
            <a:noFill/>
            <a:ln w="12700"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tIns="9144" rtlCol="0" anchor="t"/>
            <a:lstStyle/>
            <a:p>
              <a:r>
                <a:rPr lang="en-US" sz="1000" dirty="0" smtClean="0">
                  <a:solidFill>
                    <a:schemeClr val="tx1"/>
                  </a:solidFill>
                </a:rPr>
                <a:t>Profile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434841" y="1041322"/>
              <a:ext cx="980237" cy="2308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lIns="27432" rIns="18288" rtlCol="0">
              <a:spAutoFit/>
            </a:bodyPr>
            <a:lstStyle/>
            <a:p>
              <a:r>
                <a:rPr lang="en-US" sz="900" dirty="0" smtClean="0"/>
                <a:t>Profile page  </a:t>
              </a:r>
              <a:r>
                <a:rPr lang="en-US" sz="900" dirty="0" smtClean="0">
                  <a:solidFill>
                    <a:srgbClr val="FF0000"/>
                  </a:solidFill>
                </a:rPr>
                <a:t>??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434841" y="1325780"/>
              <a:ext cx="980237" cy="92333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lIns="27432" rIns="18288" rtlCol="0">
              <a:spAutoFit/>
            </a:bodyPr>
            <a:lstStyle/>
            <a:p>
              <a:r>
                <a:rPr lang="en-US" sz="900" dirty="0" smtClean="0"/>
                <a:t>Profile data</a:t>
              </a:r>
            </a:p>
            <a:p>
              <a:pPr marL="58738" indent="-50800">
                <a:buFont typeface="Arial" pitchFamily="34" charset="0"/>
                <a:buChar char="•"/>
              </a:pPr>
              <a:r>
                <a:rPr lang="en-US" sz="900" i="1" dirty="0" smtClean="0"/>
                <a:t>hCard</a:t>
              </a:r>
            </a:p>
            <a:p>
              <a:pPr marL="58738" indent="-50800">
                <a:buFont typeface="Arial" pitchFamily="34" charset="0"/>
                <a:buChar char="•"/>
              </a:pPr>
              <a:r>
                <a:rPr lang="en-US" sz="900" i="1" dirty="0" smtClean="0"/>
                <a:t>vCard</a:t>
              </a:r>
            </a:p>
            <a:p>
              <a:pPr marL="58738" indent="-50800">
                <a:buFont typeface="Arial" pitchFamily="34" charset="0"/>
                <a:buChar char="•"/>
              </a:pPr>
              <a:r>
                <a:rPr lang="en-US" sz="900" i="1" dirty="0" smtClean="0"/>
                <a:t>ActivityStrea.ms</a:t>
              </a:r>
            </a:p>
            <a:p>
              <a:pPr marL="58738" indent="-50800">
                <a:buFont typeface="Arial" pitchFamily="34" charset="0"/>
                <a:buChar char="•"/>
              </a:pPr>
              <a:r>
                <a:rPr lang="en-US" sz="900" i="1" dirty="0" smtClean="0"/>
                <a:t>Portable Contacts</a:t>
              </a:r>
            </a:p>
            <a:p>
              <a:pPr marL="58738" indent="-50800">
                <a:buFont typeface="Arial" pitchFamily="34" charset="0"/>
                <a:buChar char="•"/>
              </a:pPr>
              <a:r>
                <a:rPr lang="en-US" sz="900" i="1" dirty="0" smtClean="0"/>
                <a:t>...</a:t>
              </a:r>
              <a:endParaRPr lang="en-US" sz="900" i="1" dirty="0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1434841" y="2302736"/>
              <a:ext cx="980237" cy="23083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lIns="27432" rIns="18288" rtlCol="0">
              <a:spAutoFit/>
            </a:bodyPr>
            <a:lstStyle/>
            <a:p>
              <a:r>
                <a:rPr lang="en-US" sz="900" dirty="0" smtClean="0">
                  <a:solidFill>
                    <a:srgbClr val="FF0000"/>
                  </a:solidFill>
                </a:rPr>
                <a:t>Presence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1434841" y="2587194"/>
              <a:ext cx="980237" cy="23083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lIns="27432" rIns="18288" rtlCol="0">
              <a:spAutoFit/>
            </a:bodyPr>
            <a:lstStyle/>
            <a:p>
              <a:r>
                <a:rPr lang="en-US" sz="900" dirty="0" smtClean="0">
                  <a:solidFill>
                    <a:srgbClr val="FF0000"/>
                  </a:solidFill>
                </a:rPr>
                <a:t>Location</a:t>
              </a: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1434841" y="2871651"/>
              <a:ext cx="980237" cy="23083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lIns="27432" rIns="18288" rtlCol="0">
              <a:spAutoFit/>
            </a:bodyPr>
            <a:lstStyle/>
            <a:p>
              <a:r>
                <a:rPr lang="en-US" sz="900" dirty="0" smtClean="0">
                  <a:solidFill>
                    <a:srgbClr val="FF0000"/>
                  </a:solidFill>
                </a:rPr>
                <a:t>Skills</a:t>
              </a:r>
            </a:p>
          </p:txBody>
        </p:sp>
      </p:grpSp>
      <p:sp>
        <p:nvSpPr>
          <p:cNvPr id="103" name="Rectangle 102"/>
          <p:cNvSpPr/>
          <p:nvPr/>
        </p:nvSpPr>
        <p:spPr>
          <a:xfrm>
            <a:off x="5245697" y="2629075"/>
            <a:ext cx="3753163" cy="2436411"/>
          </a:xfrm>
          <a:prstGeom prst="rect">
            <a:avLst/>
          </a:prstGeom>
          <a:noFill/>
          <a:ln w="12700"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9144" rtlCol="0" anchor="t"/>
          <a:lstStyle/>
          <a:p>
            <a:endParaRPr lang="en-US" sz="1000" dirty="0" smtClean="0">
              <a:solidFill>
                <a:schemeClr val="tx1"/>
              </a:solidFill>
            </a:endParaRPr>
          </a:p>
        </p:txBody>
      </p:sp>
      <p:grpSp>
        <p:nvGrpSpPr>
          <p:cNvPr id="11" name="Group 116"/>
          <p:cNvGrpSpPr/>
          <p:nvPr/>
        </p:nvGrpSpPr>
        <p:grpSpPr>
          <a:xfrm>
            <a:off x="6524067" y="2688366"/>
            <a:ext cx="1132114" cy="1976830"/>
            <a:chOff x="7737552" y="2949621"/>
            <a:chExt cx="1132114" cy="1976830"/>
          </a:xfrm>
        </p:grpSpPr>
        <p:sp>
          <p:nvSpPr>
            <p:cNvPr id="12" name="Rectangle 11"/>
            <p:cNvSpPr/>
            <p:nvPr/>
          </p:nvSpPr>
          <p:spPr>
            <a:xfrm>
              <a:off x="7737552" y="2949621"/>
              <a:ext cx="1132114" cy="1976830"/>
            </a:xfrm>
            <a:prstGeom prst="rect">
              <a:avLst/>
            </a:prstGeom>
            <a:noFill/>
            <a:ln w="12700"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tIns="9144" rtlCol="0" anchor="t"/>
            <a:lstStyle/>
            <a:p>
              <a:r>
                <a:rPr lang="en-US" sz="1000" dirty="0" smtClean="0">
                  <a:solidFill>
                    <a:schemeClr val="tx1"/>
                  </a:solidFill>
                </a:rPr>
                <a:t>Social Graph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796127" y="3984191"/>
              <a:ext cx="980237" cy="23024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lIns="27432" rIns="18288" rtlCol="0">
              <a:spAutoFit/>
            </a:bodyPr>
            <a:lstStyle/>
            <a:p>
              <a:r>
                <a:rPr lang="en-US" sz="900" dirty="0" smtClean="0"/>
                <a:t>Groups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796127" y="3132500"/>
              <a:ext cx="980237" cy="78283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lIns="27432" rIns="18288" rtlCol="0">
              <a:spAutoFit/>
            </a:bodyPr>
            <a:lstStyle/>
            <a:p>
              <a:r>
                <a:rPr lang="en-US" sz="900" dirty="0" smtClean="0"/>
                <a:t>Contacts </a:t>
              </a:r>
            </a:p>
            <a:p>
              <a:pPr marL="58738" indent="-58738">
                <a:buFont typeface="Arial" pitchFamily="34" charset="0"/>
                <a:buChar char="•"/>
              </a:pPr>
              <a:r>
                <a:rPr lang="en-US" sz="900" i="1" dirty="0" smtClean="0"/>
                <a:t>Portable Contacts</a:t>
              </a:r>
            </a:p>
            <a:p>
              <a:pPr marL="58738" indent="-58738">
                <a:buFont typeface="Arial" pitchFamily="34" charset="0"/>
                <a:buChar char="•"/>
              </a:pPr>
              <a:r>
                <a:rPr lang="en-US" sz="900" i="1" dirty="0" smtClean="0"/>
                <a:t>FOAF</a:t>
              </a:r>
            </a:p>
            <a:p>
              <a:pPr marL="58738" indent="-58738">
                <a:buFont typeface="Arial" pitchFamily="34" charset="0"/>
                <a:buChar char="•"/>
              </a:pPr>
              <a:r>
                <a:rPr lang="en-US" sz="900" i="1" dirty="0" smtClean="0"/>
                <a:t>vCard</a:t>
              </a:r>
            </a:p>
            <a:p>
              <a:pPr marL="58738" indent="-58738">
                <a:buFont typeface="Arial" pitchFamily="34" charset="0"/>
                <a:buChar char="•"/>
              </a:pPr>
              <a:r>
                <a:rPr lang="en-US" sz="900" i="1" dirty="0" smtClean="0"/>
                <a:t>XFN</a:t>
              </a:r>
              <a:endParaRPr lang="en-US" sz="900" i="1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796127" y="4283295"/>
              <a:ext cx="980237" cy="23024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lIns="27432" rIns="18288" rtlCol="0">
              <a:spAutoFit/>
            </a:bodyPr>
            <a:lstStyle/>
            <a:p>
              <a:r>
                <a:rPr lang="en-US" sz="900" dirty="0" smtClean="0"/>
                <a:t>Brands</a:t>
              </a:r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7796127" y="4588095"/>
              <a:ext cx="980237" cy="23024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lIns="27432" rIns="18288" rtlCol="0">
              <a:spAutoFit/>
            </a:bodyPr>
            <a:lstStyle/>
            <a:p>
              <a:r>
                <a:rPr lang="en-US" sz="900" dirty="0" smtClean="0"/>
                <a:t>Access control</a:t>
              </a:r>
              <a:r>
                <a:rPr lang="en-US" sz="900" dirty="0" smtClean="0">
                  <a:solidFill>
                    <a:srgbClr val="FF0000"/>
                  </a:solidFill>
                </a:rPr>
                <a:t> ??</a:t>
              </a:r>
            </a:p>
          </p:txBody>
        </p:sp>
      </p:grpSp>
      <p:sp>
        <p:nvSpPr>
          <p:cNvPr id="119" name="TextBox 118"/>
          <p:cNvSpPr txBox="1"/>
          <p:nvPr/>
        </p:nvSpPr>
        <p:spPr>
          <a:xfrm>
            <a:off x="7452119" y="2321893"/>
            <a:ext cx="1453438" cy="26161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rgbClr val="FF0000"/>
            </a:solidFill>
          </a:ln>
        </p:spPr>
        <p:txBody>
          <a:bodyPr wrap="square" lIns="27432" rIns="18288" rtlCol="0">
            <a:spAutoFit/>
          </a:bodyPr>
          <a:lstStyle/>
          <a:p>
            <a:r>
              <a:rPr lang="en-US" sz="1100" b="1" dirty="0" smtClean="0">
                <a:solidFill>
                  <a:schemeClr val="bg1"/>
                </a:solidFill>
              </a:rPr>
              <a:t>About the human *</a:t>
            </a:r>
            <a:endParaRPr lang="en-US" sz="1100" b="1" i="1" dirty="0">
              <a:solidFill>
                <a:schemeClr val="bg1"/>
              </a:solidFill>
            </a:endParaRPr>
          </a:p>
        </p:txBody>
      </p:sp>
      <p:grpSp>
        <p:nvGrpSpPr>
          <p:cNvPr id="14" name="Group 126"/>
          <p:cNvGrpSpPr/>
          <p:nvPr/>
        </p:nvGrpSpPr>
        <p:grpSpPr>
          <a:xfrm>
            <a:off x="169786" y="5238741"/>
            <a:ext cx="1093890" cy="1493694"/>
            <a:chOff x="131061" y="4260126"/>
            <a:chExt cx="1093890" cy="1493694"/>
          </a:xfrm>
        </p:grpSpPr>
        <p:sp>
          <p:nvSpPr>
            <p:cNvPr id="65" name="Rectangle 64"/>
            <p:cNvSpPr/>
            <p:nvPr/>
          </p:nvSpPr>
          <p:spPr>
            <a:xfrm>
              <a:off x="131061" y="4260126"/>
              <a:ext cx="1093890" cy="1493694"/>
            </a:xfrm>
            <a:prstGeom prst="rect">
              <a:avLst/>
            </a:prstGeom>
            <a:noFill/>
            <a:ln w="12700"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tIns="9144" rtlCol="0" anchor="t"/>
            <a:lstStyle/>
            <a:p>
              <a:r>
                <a:rPr lang="en-US" sz="1000" dirty="0" smtClean="0">
                  <a:solidFill>
                    <a:schemeClr val="tx1"/>
                  </a:solidFill>
                </a:rPr>
                <a:t>Client APIs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189636" y="4464905"/>
              <a:ext cx="980237" cy="50783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lIns="27432" rIns="18288" rtlCol="0">
              <a:spAutoFit/>
            </a:bodyPr>
            <a:lstStyle/>
            <a:p>
              <a:r>
                <a:rPr lang="en-US" sz="900" dirty="0" smtClean="0"/>
                <a:t>JavaScript</a:t>
              </a:r>
            </a:p>
            <a:p>
              <a:pPr marL="58738" indent="-58738">
                <a:buFont typeface="Arial" pitchFamily="34" charset="0"/>
                <a:buChar char="•"/>
              </a:pPr>
              <a:r>
                <a:rPr lang="en-US" sz="900" i="1" dirty="0" smtClean="0"/>
                <a:t>OpenSocial</a:t>
              </a:r>
            </a:p>
            <a:p>
              <a:pPr marL="58738" indent="-58738">
                <a:buFont typeface="Arial" pitchFamily="34" charset="0"/>
                <a:buChar char="•"/>
              </a:pPr>
              <a:r>
                <a:rPr lang="en-US" sz="900" i="1" dirty="0" smtClean="0"/>
                <a:t>WebIntents</a:t>
              </a:r>
              <a:endParaRPr lang="en-US" sz="900" i="1" dirty="0"/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186760" y="5022747"/>
              <a:ext cx="980237" cy="64633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lIns="27432" rIns="18288" rtlCol="0">
              <a:spAutoFit/>
            </a:bodyPr>
            <a:lstStyle/>
            <a:p>
              <a:r>
                <a:rPr lang="en-US" sz="900" dirty="0" smtClean="0"/>
                <a:t>REST</a:t>
              </a:r>
            </a:p>
            <a:p>
              <a:pPr marL="58738" indent="-58738">
                <a:buFont typeface="Arial" pitchFamily="34" charset="0"/>
                <a:buChar char="•"/>
              </a:pPr>
              <a:r>
                <a:rPr lang="en-US" sz="900" i="1" dirty="0" smtClean="0"/>
                <a:t>OpenSocial</a:t>
              </a:r>
            </a:p>
            <a:p>
              <a:pPr marL="58738" indent="-58738">
                <a:buFont typeface="Arial" pitchFamily="34" charset="0"/>
                <a:buChar char="•"/>
              </a:pPr>
              <a:r>
                <a:rPr lang="en-US" sz="900" i="1" dirty="0" smtClean="0"/>
                <a:t>ActivityPub</a:t>
              </a:r>
            </a:p>
            <a:p>
              <a:pPr marL="58738" indent="-58738">
                <a:buFont typeface="Arial" pitchFamily="34" charset="0"/>
                <a:buChar char="•"/>
              </a:pPr>
              <a:r>
                <a:rPr lang="en-US" sz="900" i="1" dirty="0" smtClean="0"/>
                <a:t>Twitter</a:t>
              </a:r>
              <a:endParaRPr lang="en-US" sz="900" i="1" dirty="0"/>
            </a:p>
          </p:txBody>
        </p:sp>
      </p:grpSp>
      <p:grpSp>
        <p:nvGrpSpPr>
          <p:cNvPr id="20" name="Group 125"/>
          <p:cNvGrpSpPr/>
          <p:nvPr/>
        </p:nvGrpSpPr>
        <p:grpSpPr>
          <a:xfrm>
            <a:off x="1320437" y="5238741"/>
            <a:ext cx="1132114" cy="918599"/>
            <a:chOff x="1323698" y="4274503"/>
            <a:chExt cx="1132114" cy="918599"/>
          </a:xfrm>
        </p:grpSpPr>
        <p:sp>
          <p:nvSpPr>
            <p:cNvPr id="72" name="Rectangle 71"/>
            <p:cNvSpPr/>
            <p:nvPr/>
          </p:nvSpPr>
          <p:spPr>
            <a:xfrm>
              <a:off x="1323698" y="4274503"/>
              <a:ext cx="1132114" cy="918599"/>
            </a:xfrm>
            <a:prstGeom prst="rect">
              <a:avLst/>
            </a:prstGeom>
            <a:noFill/>
            <a:ln w="12700"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tIns="9144" rtlCol="0" anchor="t"/>
            <a:lstStyle/>
            <a:p>
              <a:r>
                <a:rPr lang="en-US" sz="1000" dirty="0" smtClean="0">
                  <a:solidFill>
                    <a:schemeClr val="tx1"/>
                  </a:solidFill>
                </a:rPr>
                <a:t>Widgets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1382959" y="4479282"/>
              <a:ext cx="980237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lIns="27432" rIns="18288" rtlCol="0">
              <a:spAutoFit/>
            </a:bodyPr>
            <a:lstStyle/>
            <a:p>
              <a:r>
                <a:rPr lang="en-US" sz="900" dirty="0" smtClean="0"/>
                <a:t>Embedded</a:t>
              </a:r>
            </a:p>
            <a:p>
              <a:pPr marL="58738" indent="-58738">
                <a:buFont typeface="Arial" pitchFamily="34" charset="0"/>
                <a:buChar char="•"/>
              </a:pPr>
              <a:r>
                <a:rPr lang="en-US" sz="900" i="1" dirty="0" smtClean="0"/>
                <a:t>OpenSocial</a:t>
              </a:r>
              <a:endParaRPr lang="en-US" sz="900" i="1" dirty="0"/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1382959" y="4890482"/>
              <a:ext cx="980237" cy="2308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lIns="27432" rIns="18288" rtlCol="0">
              <a:spAutoFit/>
            </a:bodyPr>
            <a:lstStyle/>
            <a:p>
              <a:r>
                <a:rPr lang="en-US" sz="900" dirty="0" smtClean="0"/>
                <a:t>External</a:t>
              </a:r>
            </a:p>
          </p:txBody>
        </p:sp>
      </p:grpSp>
      <p:grpSp>
        <p:nvGrpSpPr>
          <p:cNvPr id="21" name="Group 129"/>
          <p:cNvGrpSpPr/>
          <p:nvPr/>
        </p:nvGrpSpPr>
        <p:grpSpPr>
          <a:xfrm>
            <a:off x="2509312" y="5238741"/>
            <a:ext cx="1094574" cy="1361421"/>
            <a:chOff x="2579373" y="4280254"/>
            <a:chExt cx="1094574" cy="1361421"/>
          </a:xfrm>
        </p:grpSpPr>
        <p:sp>
          <p:nvSpPr>
            <p:cNvPr id="75" name="Rectangle 74"/>
            <p:cNvSpPr/>
            <p:nvPr/>
          </p:nvSpPr>
          <p:spPr>
            <a:xfrm>
              <a:off x="2579373" y="4280254"/>
              <a:ext cx="1094574" cy="1361421"/>
            </a:xfrm>
            <a:prstGeom prst="rect">
              <a:avLst/>
            </a:prstGeom>
            <a:noFill/>
            <a:ln w="12700"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tIns="9144" rtlCol="0" anchor="t"/>
            <a:lstStyle/>
            <a:p>
              <a:r>
                <a:rPr lang="en-US" sz="1000" dirty="0" smtClean="0">
                  <a:solidFill>
                    <a:schemeClr val="tx1"/>
                  </a:solidFill>
                </a:rPr>
                <a:t>Analytics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2633238" y="4485033"/>
              <a:ext cx="980237" cy="2308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lIns="27432" rIns="18288" rtlCol="0">
              <a:spAutoFit/>
            </a:bodyPr>
            <a:lstStyle/>
            <a:p>
              <a:r>
                <a:rPr lang="en-US" sz="900" dirty="0" smtClean="0"/>
                <a:t>Engagement</a:t>
              </a:r>
              <a:endParaRPr lang="en-US" sz="900" i="1" dirty="0"/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2633238" y="4763959"/>
              <a:ext cx="980237" cy="2308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lIns="27432" rIns="18288" rtlCol="0">
              <a:spAutoFit/>
            </a:bodyPr>
            <a:lstStyle/>
            <a:p>
              <a:r>
                <a:rPr lang="en-US" sz="900" dirty="0" smtClean="0"/>
                <a:t>Scoring</a:t>
              </a: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2633238" y="5042885"/>
              <a:ext cx="980237" cy="2308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lIns="27432" rIns="18288" rtlCol="0">
              <a:spAutoFit/>
            </a:bodyPr>
            <a:lstStyle/>
            <a:p>
              <a:r>
                <a:rPr lang="en-US" sz="900" dirty="0" smtClean="0"/>
                <a:t>Recommendations</a:t>
              </a: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2633238" y="5321811"/>
              <a:ext cx="980237" cy="23083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lIns="27432" rIns="18288" rtlCol="0">
              <a:spAutoFit/>
            </a:bodyPr>
            <a:lstStyle/>
            <a:p>
              <a:r>
                <a:rPr lang="en-US" sz="900" dirty="0" smtClean="0">
                  <a:solidFill>
                    <a:srgbClr val="FF0000"/>
                  </a:solidFill>
                </a:rPr>
                <a:t>Trends</a:t>
              </a:r>
            </a:p>
          </p:txBody>
        </p:sp>
      </p:grpSp>
      <p:grpSp>
        <p:nvGrpSpPr>
          <p:cNvPr id="34" name="Group 128"/>
          <p:cNvGrpSpPr/>
          <p:nvPr/>
        </p:nvGrpSpPr>
        <p:grpSpPr>
          <a:xfrm>
            <a:off x="3660647" y="5238741"/>
            <a:ext cx="1132114" cy="924349"/>
            <a:chOff x="3785102" y="4286005"/>
            <a:chExt cx="1132114" cy="924349"/>
          </a:xfrm>
        </p:grpSpPr>
        <p:sp>
          <p:nvSpPr>
            <p:cNvPr id="80" name="Rectangle 79"/>
            <p:cNvSpPr/>
            <p:nvPr/>
          </p:nvSpPr>
          <p:spPr>
            <a:xfrm>
              <a:off x="3785102" y="4286005"/>
              <a:ext cx="1132114" cy="924349"/>
            </a:xfrm>
            <a:prstGeom prst="rect">
              <a:avLst/>
            </a:prstGeom>
            <a:noFill/>
            <a:ln w="12700"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tIns="9144" rtlCol="0" anchor="t"/>
            <a:lstStyle/>
            <a:p>
              <a:r>
                <a:rPr lang="en-US" sz="1000" dirty="0" smtClean="0">
                  <a:solidFill>
                    <a:schemeClr val="tx1"/>
                  </a:solidFill>
                </a:rPr>
                <a:t>Real-time Notifications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3835737" y="4625950"/>
              <a:ext cx="980237" cy="2308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lIns="27432" rIns="18288" rtlCol="0">
              <a:spAutoFit/>
            </a:bodyPr>
            <a:lstStyle/>
            <a:p>
              <a:r>
                <a:rPr lang="en-US" sz="900" dirty="0" smtClean="0"/>
                <a:t>Mobile</a:t>
              </a: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3835737" y="4899122"/>
              <a:ext cx="980237" cy="2308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lIns="27432" rIns="18288" rtlCol="0">
              <a:spAutoFit/>
            </a:bodyPr>
            <a:lstStyle/>
            <a:p>
              <a:r>
                <a:rPr lang="en-US" sz="900" dirty="0" smtClean="0"/>
                <a:t>Browser</a:t>
              </a:r>
            </a:p>
          </p:txBody>
        </p:sp>
      </p:grpSp>
      <p:sp>
        <p:nvSpPr>
          <p:cNvPr id="85" name="Rectangle 84"/>
          <p:cNvSpPr/>
          <p:nvPr/>
        </p:nvSpPr>
        <p:spPr>
          <a:xfrm>
            <a:off x="5925453" y="5238972"/>
            <a:ext cx="2382102" cy="639678"/>
          </a:xfrm>
          <a:prstGeom prst="rect">
            <a:avLst/>
          </a:prstGeom>
          <a:noFill/>
          <a:ln w="127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9144" rtlCol="0" anchor="t"/>
          <a:lstStyle/>
          <a:p>
            <a:r>
              <a:rPr lang="en-US" sz="1000" dirty="0" smtClean="0">
                <a:solidFill>
                  <a:schemeClr val="tx1"/>
                </a:solidFill>
              </a:rPr>
              <a:t>Data structures</a:t>
            </a:r>
          </a:p>
          <a:p>
            <a:pPr marL="58738" indent="-58738">
              <a:buFont typeface="Arial" pitchFamily="34" charset="0"/>
              <a:buChar char="•"/>
            </a:pPr>
            <a:r>
              <a:rPr lang="en-US" sz="900" i="1" dirty="0" smtClean="0">
                <a:solidFill>
                  <a:schemeClr val="tx1"/>
                </a:solidFill>
              </a:rPr>
              <a:t>JSON (Activity Streams, Portable Contacts)</a:t>
            </a:r>
          </a:p>
          <a:p>
            <a:pPr marL="58738" indent="-58738">
              <a:buFont typeface="Arial" pitchFamily="34" charset="0"/>
              <a:buChar char="•"/>
            </a:pPr>
            <a:r>
              <a:rPr lang="en-US" sz="900" i="1" dirty="0" smtClean="0">
                <a:solidFill>
                  <a:schemeClr val="tx1"/>
                </a:solidFill>
              </a:rPr>
              <a:t>XML (Atom, XRD)</a:t>
            </a:r>
          </a:p>
          <a:p>
            <a:pPr marL="58738" indent="-58738">
              <a:buFont typeface="Arial" pitchFamily="34" charset="0"/>
              <a:buChar char="•"/>
            </a:pPr>
            <a:r>
              <a:rPr lang="en-US" sz="900" i="1" dirty="0" smtClean="0">
                <a:solidFill>
                  <a:schemeClr val="tx1"/>
                </a:solidFill>
              </a:rPr>
              <a:t>RDF (FOAF, SIOC)</a:t>
            </a:r>
          </a:p>
          <a:p>
            <a:endParaRPr lang="en-US" sz="1000" dirty="0" smtClean="0">
              <a:solidFill>
                <a:schemeClr val="tx1"/>
              </a:solidFill>
            </a:endParaRPr>
          </a:p>
        </p:txBody>
      </p:sp>
      <p:sp>
        <p:nvSpPr>
          <p:cNvPr id="101" name="Freeform 100"/>
          <p:cNvSpPr/>
          <p:nvPr/>
        </p:nvSpPr>
        <p:spPr>
          <a:xfrm>
            <a:off x="58056" y="362625"/>
            <a:ext cx="6273406" cy="4329823"/>
          </a:xfrm>
          <a:custGeom>
            <a:avLst/>
            <a:gdLst>
              <a:gd name="connsiteX0" fmla="*/ 0 w 6255658"/>
              <a:gd name="connsiteY0" fmla="*/ 0 h 4325489"/>
              <a:gd name="connsiteX1" fmla="*/ 6255658 w 6255658"/>
              <a:gd name="connsiteY1" fmla="*/ 0 h 4325489"/>
              <a:gd name="connsiteX2" fmla="*/ 6255658 w 6255658"/>
              <a:gd name="connsiteY2" fmla="*/ 4325489 h 4325489"/>
              <a:gd name="connsiteX3" fmla="*/ 0 w 6255658"/>
              <a:gd name="connsiteY3" fmla="*/ 4325489 h 4325489"/>
              <a:gd name="connsiteX4" fmla="*/ 0 w 6255658"/>
              <a:gd name="connsiteY4" fmla="*/ 0 h 4325489"/>
              <a:gd name="connsiteX0" fmla="*/ 0 w 6255658"/>
              <a:gd name="connsiteY0" fmla="*/ 0 h 4325490"/>
              <a:gd name="connsiteX1" fmla="*/ 6255658 w 6255658"/>
              <a:gd name="connsiteY1" fmla="*/ 0 h 4325490"/>
              <a:gd name="connsiteX2" fmla="*/ 6255658 w 6255658"/>
              <a:gd name="connsiteY2" fmla="*/ 4325489 h 4325490"/>
              <a:gd name="connsiteX3" fmla="*/ 2351315 w 6255658"/>
              <a:gd name="connsiteY3" fmla="*/ 4325490 h 4325490"/>
              <a:gd name="connsiteX4" fmla="*/ 0 w 6255658"/>
              <a:gd name="connsiteY4" fmla="*/ 4325489 h 4325490"/>
              <a:gd name="connsiteX5" fmla="*/ 0 w 6255658"/>
              <a:gd name="connsiteY5" fmla="*/ 0 h 4325490"/>
              <a:gd name="connsiteX0" fmla="*/ 0 w 6255658"/>
              <a:gd name="connsiteY0" fmla="*/ 0 h 4329823"/>
              <a:gd name="connsiteX1" fmla="*/ 6255658 w 6255658"/>
              <a:gd name="connsiteY1" fmla="*/ 0 h 4329823"/>
              <a:gd name="connsiteX2" fmla="*/ 6255658 w 6255658"/>
              <a:gd name="connsiteY2" fmla="*/ 4325489 h 4329823"/>
              <a:gd name="connsiteX3" fmla="*/ 2450989 w 6255658"/>
              <a:gd name="connsiteY3" fmla="*/ 4329823 h 4329823"/>
              <a:gd name="connsiteX4" fmla="*/ 0 w 6255658"/>
              <a:gd name="connsiteY4" fmla="*/ 4325489 h 4329823"/>
              <a:gd name="connsiteX5" fmla="*/ 0 w 6255658"/>
              <a:gd name="connsiteY5" fmla="*/ 0 h 4329823"/>
              <a:gd name="connsiteX0" fmla="*/ 0 w 6255658"/>
              <a:gd name="connsiteY0" fmla="*/ 0 h 4329823"/>
              <a:gd name="connsiteX1" fmla="*/ 6255658 w 6255658"/>
              <a:gd name="connsiteY1" fmla="*/ 0 h 4329823"/>
              <a:gd name="connsiteX2" fmla="*/ 6255658 w 6255658"/>
              <a:gd name="connsiteY2" fmla="*/ 4325489 h 4329823"/>
              <a:gd name="connsiteX3" fmla="*/ 2472657 w 6255658"/>
              <a:gd name="connsiteY3" fmla="*/ 4329823 h 4329823"/>
              <a:gd name="connsiteX4" fmla="*/ 0 w 6255658"/>
              <a:gd name="connsiteY4" fmla="*/ 4325489 h 4329823"/>
              <a:gd name="connsiteX5" fmla="*/ 0 w 6255658"/>
              <a:gd name="connsiteY5" fmla="*/ 0 h 4329823"/>
              <a:gd name="connsiteX0" fmla="*/ 0 w 6255658"/>
              <a:gd name="connsiteY0" fmla="*/ 0 h 4329823"/>
              <a:gd name="connsiteX1" fmla="*/ 6255658 w 6255658"/>
              <a:gd name="connsiteY1" fmla="*/ 0 h 4329823"/>
              <a:gd name="connsiteX2" fmla="*/ 6255658 w 6255658"/>
              <a:gd name="connsiteY2" fmla="*/ 4325489 h 4329823"/>
              <a:gd name="connsiteX3" fmla="*/ 2485658 w 6255658"/>
              <a:gd name="connsiteY3" fmla="*/ 4329823 h 4329823"/>
              <a:gd name="connsiteX4" fmla="*/ 0 w 6255658"/>
              <a:gd name="connsiteY4" fmla="*/ 4325489 h 4329823"/>
              <a:gd name="connsiteX5" fmla="*/ 0 w 6255658"/>
              <a:gd name="connsiteY5" fmla="*/ 0 h 4329823"/>
              <a:gd name="connsiteX0" fmla="*/ 0 w 6255658"/>
              <a:gd name="connsiteY0" fmla="*/ 0 h 4329823"/>
              <a:gd name="connsiteX1" fmla="*/ 6255658 w 6255658"/>
              <a:gd name="connsiteY1" fmla="*/ 0 h 4329823"/>
              <a:gd name="connsiteX2" fmla="*/ 6255658 w 6255658"/>
              <a:gd name="connsiteY2" fmla="*/ 4325489 h 4329823"/>
              <a:gd name="connsiteX3" fmla="*/ 3846562 w 6255658"/>
              <a:gd name="connsiteY3" fmla="*/ 4322050 h 4329823"/>
              <a:gd name="connsiteX4" fmla="*/ 2485658 w 6255658"/>
              <a:gd name="connsiteY4" fmla="*/ 4329823 h 4329823"/>
              <a:gd name="connsiteX5" fmla="*/ 0 w 6255658"/>
              <a:gd name="connsiteY5" fmla="*/ 4325489 h 4329823"/>
              <a:gd name="connsiteX6" fmla="*/ 0 w 6255658"/>
              <a:gd name="connsiteY6" fmla="*/ 0 h 4329823"/>
              <a:gd name="connsiteX0" fmla="*/ 0 w 6255658"/>
              <a:gd name="connsiteY0" fmla="*/ 0 h 4329823"/>
              <a:gd name="connsiteX1" fmla="*/ 6255658 w 6255658"/>
              <a:gd name="connsiteY1" fmla="*/ 0 h 4329823"/>
              <a:gd name="connsiteX2" fmla="*/ 6255658 w 6255658"/>
              <a:gd name="connsiteY2" fmla="*/ 4325489 h 4329823"/>
              <a:gd name="connsiteX3" fmla="*/ 2485796 w 6255658"/>
              <a:gd name="connsiteY3" fmla="*/ 2649261 h 4329823"/>
              <a:gd name="connsiteX4" fmla="*/ 2485658 w 6255658"/>
              <a:gd name="connsiteY4" fmla="*/ 4329823 h 4329823"/>
              <a:gd name="connsiteX5" fmla="*/ 0 w 6255658"/>
              <a:gd name="connsiteY5" fmla="*/ 4325489 h 4329823"/>
              <a:gd name="connsiteX6" fmla="*/ 0 w 6255658"/>
              <a:gd name="connsiteY6" fmla="*/ 0 h 4329823"/>
              <a:gd name="connsiteX0" fmla="*/ 0 w 6255658"/>
              <a:gd name="connsiteY0" fmla="*/ 0 h 4329823"/>
              <a:gd name="connsiteX1" fmla="*/ 6255658 w 6255658"/>
              <a:gd name="connsiteY1" fmla="*/ 0 h 4329823"/>
              <a:gd name="connsiteX2" fmla="*/ 6255658 w 6255658"/>
              <a:gd name="connsiteY2" fmla="*/ 4325489 h 4329823"/>
              <a:gd name="connsiteX3" fmla="*/ 4154251 w 6255658"/>
              <a:gd name="connsiteY3" fmla="*/ 3398983 h 4329823"/>
              <a:gd name="connsiteX4" fmla="*/ 2485796 w 6255658"/>
              <a:gd name="connsiteY4" fmla="*/ 2649261 h 4329823"/>
              <a:gd name="connsiteX5" fmla="*/ 2485658 w 6255658"/>
              <a:gd name="connsiteY5" fmla="*/ 4329823 h 4329823"/>
              <a:gd name="connsiteX6" fmla="*/ 0 w 6255658"/>
              <a:gd name="connsiteY6" fmla="*/ 4325489 h 4329823"/>
              <a:gd name="connsiteX7" fmla="*/ 0 w 6255658"/>
              <a:gd name="connsiteY7" fmla="*/ 0 h 4329823"/>
              <a:gd name="connsiteX0" fmla="*/ 0 w 6255658"/>
              <a:gd name="connsiteY0" fmla="*/ 0 h 4329823"/>
              <a:gd name="connsiteX1" fmla="*/ 6255658 w 6255658"/>
              <a:gd name="connsiteY1" fmla="*/ 0 h 4329823"/>
              <a:gd name="connsiteX2" fmla="*/ 6255658 w 6255658"/>
              <a:gd name="connsiteY2" fmla="*/ 4325489 h 4329823"/>
              <a:gd name="connsiteX3" fmla="*/ 4981978 w 6255658"/>
              <a:gd name="connsiteY3" fmla="*/ 2653595 h 4329823"/>
              <a:gd name="connsiteX4" fmla="*/ 2485796 w 6255658"/>
              <a:gd name="connsiteY4" fmla="*/ 2649261 h 4329823"/>
              <a:gd name="connsiteX5" fmla="*/ 2485658 w 6255658"/>
              <a:gd name="connsiteY5" fmla="*/ 4329823 h 4329823"/>
              <a:gd name="connsiteX6" fmla="*/ 0 w 6255658"/>
              <a:gd name="connsiteY6" fmla="*/ 4325489 h 4329823"/>
              <a:gd name="connsiteX7" fmla="*/ 0 w 6255658"/>
              <a:gd name="connsiteY7" fmla="*/ 0 h 4329823"/>
              <a:gd name="connsiteX0" fmla="*/ 0 w 6255658"/>
              <a:gd name="connsiteY0" fmla="*/ 0 h 4329823"/>
              <a:gd name="connsiteX1" fmla="*/ 6255658 w 6255658"/>
              <a:gd name="connsiteY1" fmla="*/ 0 h 4329823"/>
              <a:gd name="connsiteX2" fmla="*/ 4990232 w 6255658"/>
              <a:gd name="connsiteY2" fmla="*/ 2228002 h 4329823"/>
              <a:gd name="connsiteX3" fmla="*/ 4981978 w 6255658"/>
              <a:gd name="connsiteY3" fmla="*/ 2653595 h 4329823"/>
              <a:gd name="connsiteX4" fmla="*/ 2485796 w 6255658"/>
              <a:gd name="connsiteY4" fmla="*/ 2649261 h 4329823"/>
              <a:gd name="connsiteX5" fmla="*/ 2485658 w 6255658"/>
              <a:gd name="connsiteY5" fmla="*/ 4329823 h 4329823"/>
              <a:gd name="connsiteX6" fmla="*/ 0 w 6255658"/>
              <a:gd name="connsiteY6" fmla="*/ 4325489 h 4329823"/>
              <a:gd name="connsiteX7" fmla="*/ 0 w 6255658"/>
              <a:gd name="connsiteY7" fmla="*/ 0 h 4329823"/>
              <a:gd name="connsiteX0" fmla="*/ 0 w 6255658"/>
              <a:gd name="connsiteY0" fmla="*/ 0 h 4329823"/>
              <a:gd name="connsiteX1" fmla="*/ 6255658 w 6255658"/>
              <a:gd name="connsiteY1" fmla="*/ 0 h 4329823"/>
              <a:gd name="connsiteX2" fmla="*/ 5454346 w 6255658"/>
              <a:gd name="connsiteY2" fmla="*/ 1405504 h 4329823"/>
              <a:gd name="connsiteX3" fmla="*/ 4990232 w 6255658"/>
              <a:gd name="connsiteY3" fmla="*/ 2228002 h 4329823"/>
              <a:gd name="connsiteX4" fmla="*/ 4981978 w 6255658"/>
              <a:gd name="connsiteY4" fmla="*/ 2653595 h 4329823"/>
              <a:gd name="connsiteX5" fmla="*/ 2485796 w 6255658"/>
              <a:gd name="connsiteY5" fmla="*/ 2649261 h 4329823"/>
              <a:gd name="connsiteX6" fmla="*/ 2485658 w 6255658"/>
              <a:gd name="connsiteY6" fmla="*/ 4329823 h 4329823"/>
              <a:gd name="connsiteX7" fmla="*/ 0 w 6255658"/>
              <a:gd name="connsiteY7" fmla="*/ 4325489 h 4329823"/>
              <a:gd name="connsiteX8" fmla="*/ 0 w 6255658"/>
              <a:gd name="connsiteY8" fmla="*/ 0 h 4329823"/>
              <a:gd name="connsiteX0" fmla="*/ 0 w 6273406"/>
              <a:gd name="connsiteY0" fmla="*/ 0 h 4329823"/>
              <a:gd name="connsiteX1" fmla="*/ 6255658 w 6273406"/>
              <a:gd name="connsiteY1" fmla="*/ 0 h 4329823"/>
              <a:gd name="connsiteX2" fmla="*/ 6273406 w 6273406"/>
              <a:gd name="connsiteY2" fmla="*/ 2220230 h 4329823"/>
              <a:gd name="connsiteX3" fmla="*/ 4990232 w 6273406"/>
              <a:gd name="connsiteY3" fmla="*/ 2228002 h 4329823"/>
              <a:gd name="connsiteX4" fmla="*/ 4981978 w 6273406"/>
              <a:gd name="connsiteY4" fmla="*/ 2653595 h 4329823"/>
              <a:gd name="connsiteX5" fmla="*/ 2485796 w 6273406"/>
              <a:gd name="connsiteY5" fmla="*/ 2649261 h 4329823"/>
              <a:gd name="connsiteX6" fmla="*/ 2485658 w 6273406"/>
              <a:gd name="connsiteY6" fmla="*/ 4329823 h 4329823"/>
              <a:gd name="connsiteX7" fmla="*/ 0 w 6273406"/>
              <a:gd name="connsiteY7" fmla="*/ 4325489 h 4329823"/>
              <a:gd name="connsiteX8" fmla="*/ 0 w 6273406"/>
              <a:gd name="connsiteY8" fmla="*/ 0 h 4329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73406" h="4329823">
                <a:moveTo>
                  <a:pt x="0" y="0"/>
                </a:moveTo>
                <a:lnTo>
                  <a:pt x="6255658" y="0"/>
                </a:lnTo>
                <a:lnTo>
                  <a:pt x="6273406" y="2220230"/>
                </a:lnTo>
                <a:lnTo>
                  <a:pt x="4990232" y="2228002"/>
                </a:lnTo>
                <a:lnTo>
                  <a:pt x="4981978" y="2653595"/>
                </a:lnTo>
                <a:lnTo>
                  <a:pt x="2485796" y="2649261"/>
                </a:lnTo>
                <a:lnTo>
                  <a:pt x="2485658" y="4329823"/>
                </a:lnTo>
                <a:lnTo>
                  <a:pt x="0" y="4325489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9144" rtlCol="0" anchor="t"/>
          <a:lstStyle/>
          <a:p>
            <a:endParaRPr lang="en-US" sz="1000" dirty="0" smtClean="0">
              <a:solidFill>
                <a:schemeClr val="tx1"/>
              </a:solidFill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174769" y="4857296"/>
            <a:ext cx="1453438" cy="26161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rgbClr val="FF0000"/>
            </a:solidFill>
          </a:ln>
        </p:spPr>
        <p:txBody>
          <a:bodyPr wrap="square" lIns="27432" rIns="18288" rtlCol="0">
            <a:spAutoFit/>
          </a:bodyPr>
          <a:lstStyle/>
          <a:p>
            <a:r>
              <a:rPr lang="en-US" sz="1100" b="1" dirty="0" smtClean="0">
                <a:solidFill>
                  <a:schemeClr val="bg1"/>
                </a:solidFill>
              </a:rPr>
              <a:t>Technical foundations</a:t>
            </a:r>
            <a:endParaRPr lang="en-US" sz="1100" b="1" i="1" dirty="0">
              <a:solidFill>
                <a:schemeClr val="bg1"/>
              </a:solidFill>
            </a:endParaRPr>
          </a:p>
        </p:txBody>
      </p:sp>
      <p:grpSp>
        <p:nvGrpSpPr>
          <p:cNvPr id="35" name="Group 117"/>
          <p:cNvGrpSpPr/>
          <p:nvPr/>
        </p:nvGrpSpPr>
        <p:grpSpPr>
          <a:xfrm>
            <a:off x="111265" y="58056"/>
            <a:ext cx="6079840" cy="4545114"/>
            <a:chOff x="270920" y="187616"/>
            <a:chExt cx="6079840" cy="4545114"/>
          </a:xfrm>
        </p:grpSpPr>
        <p:grpSp>
          <p:nvGrpSpPr>
            <p:cNvPr id="42" name="Group 85"/>
            <p:cNvGrpSpPr/>
            <p:nvPr/>
          </p:nvGrpSpPr>
          <p:grpSpPr>
            <a:xfrm>
              <a:off x="270920" y="561972"/>
              <a:ext cx="1132114" cy="4018358"/>
              <a:chOff x="5269512" y="858442"/>
              <a:chExt cx="1132114" cy="4018358"/>
            </a:xfrm>
          </p:grpSpPr>
          <p:sp>
            <p:nvSpPr>
              <p:cNvPr id="22" name="Rectangle 21"/>
              <p:cNvSpPr/>
              <p:nvPr/>
            </p:nvSpPr>
            <p:spPr>
              <a:xfrm>
                <a:off x="5269512" y="858442"/>
                <a:ext cx="1132114" cy="4018358"/>
              </a:xfrm>
              <a:prstGeom prst="rect">
                <a:avLst/>
              </a:prstGeom>
              <a:noFill/>
              <a:ln w="12700"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45720" tIns="9144" rtlCol="0" anchor="t"/>
              <a:lstStyle/>
              <a:p>
                <a:r>
                  <a:rPr lang="en-US" sz="1000" dirty="0" smtClean="0">
                    <a:solidFill>
                      <a:schemeClr val="tx1"/>
                    </a:solidFill>
                  </a:rPr>
                  <a:t>Sharing</a:t>
                </a:r>
                <a:endParaRPr lang="en-US" sz="1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5342416" y="1762086"/>
                <a:ext cx="980237" cy="2308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27432" rIns="18288" rtlCol="0">
                <a:spAutoFit/>
              </a:bodyPr>
              <a:lstStyle/>
              <a:p>
                <a:r>
                  <a:rPr lang="en-US" sz="900" dirty="0" smtClean="0"/>
                  <a:t>Images</a:t>
                </a: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5342416" y="1344523"/>
                <a:ext cx="980237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27432" rIns="18288" rtlCol="0">
                <a:spAutoFit/>
              </a:bodyPr>
              <a:lstStyle/>
              <a:p>
                <a:r>
                  <a:rPr lang="en-US" sz="900" dirty="0" smtClean="0"/>
                  <a:t>Links</a:t>
                </a:r>
              </a:p>
              <a:p>
                <a:pPr marL="58738" indent="-58738">
                  <a:buFont typeface="Arial" pitchFamily="34" charset="0"/>
                  <a:buChar char="•"/>
                </a:pPr>
                <a:r>
                  <a:rPr lang="en-US" sz="900" i="1" dirty="0" smtClean="0"/>
                  <a:t>OExchange</a:t>
                </a:r>
                <a:endParaRPr lang="en-US" sz="900" i="1" dirty="0"/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5342416" y="2041149"/>
                <a:ext cx="980237" cy="2308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27432" rIns="18288" rtlCol="0">
                <a:spAutoFit/>
              </a:bodyPr>
              <a:lstStyle/>
              <a:p>
                <a:r>
                  <a:rPr lang="en-US" sz="900" dirty="0" smtClean="0"/>
                  <a:t>Video</a:t>
                </a: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5342416" y="2320212"/>
                <a:ext cx="980237" cy="2308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27432" rIns="18288" rtlCol="0">
                <a:spAutoFit/>
              </a:bodyPr>
              <a:lstStyle/>
              <a:p>
                <a:r>
                  <a:rPr lang="en-US" sz="900" dirty="0" smtClean="0"/>
                  <a:t>Audio</a:t>
                </a:r>
                <a:endParaRPr lang="en-US" sz="900" dirty="0" smtClean="0">
                  <a:solidFill>
                    <a:srgbClr val="FF0000"/>
                  </a:solidFill>
                </a:endParaRP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5342416" y="1065460"/>
                <a:ext cx="980237" cy="230832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 lIns="27432" rIns="18288" rtlCol="0">
                <a:spAutoFit/>
              </a:bodyPr>
              <a:lstStyle/>
              <a:p>
                <a:r>
                  <a:rPr lang="en-US" sz="900" dirty="0" smtClean="0">
                    <a:solidFill>
                      <a:srgbClr val="FF0000"/>
                    </a:solidFill>
                  </a:rPr>
                  <a:t>Text</a:t>
                </a: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5342416" y="2599275"/>
                <a:ext cx="980237" cy="2308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27432" rIns="18288" rtlCol="0">
                <a:spAutoFit/>
              </a:bodyPr>
              <a:lstStyle/>
              <a:p>
                <a:r>
                  <a:rPr lang="en-US" sz="900" dirty="0" smtClean="0"/>
                  <a:t>Tasks</a:t>
                </a:r>
                <a:endParaRPr lang="en-US" sz="900" dirty="0" smtClean="0">
                  <a:solidFill>
                    <a:srgbClr val="FF0000"/>
                  </a:solidFill>
                </a:endParaRP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5342416" y="2878338"/>
                <a:ext cx="980237" cy="2308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27432" rIns="18288" rtlCol="0">
                <a:spAutoFit/>
              </a:bodyPr>
              <a:lstStyle/>
              <a:p>
                <a:r>
                  <a:rPr lang="en-US" sz="900" dirty="0" smtClean="0"/>
                  <a:t>Events</a:t>
                </a:r>
                <a:endParaRPr lang="en-US" sz="900" dirty="0" smtClean="0">
                  <a:solidFill>
                    <a:srgbClr val="FF0000"/>
                  </a:solidFill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342416" y="3157401"/>
                <a:ext cx="980237" cy="507831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27432" rIns="18288" rtlCol="0">
                <a:spAutoFit/>
              </a:bodyPr>
              <a:lstStyle/>
              <a:p>
                <a:r>
                  <a:rPr lang="en-US" sz="900" dirty="0" smtClean="0"/>
                  <a:t>Workflow</a:t>
                </a:r>
              </a:p>
              <a:p>
                <a:pPr marL="60325" indent="-52388">
                  <a:buFont typeface="Arial" pitchFamily="34" charset="0"/>
                  <a:buChar char="•"/>
                </a:pPr>
                <a:r>
                  <a:rPr lang="en-US" sz="900" dirty="0" smtClean="0">
                    <a:solidFill>
                      <a:srgbClr val="FF0000"/>
                    </a:solidFill>
                  </a:rPr>
                  <a:t>Routing</a:t>
                </a:r>
              </a:p>
              <a:p>
                <a:pPr marL="60325" indent="-52388">
                  <a:buFont typeface="Arial" pitchFamily="34" charset="0"/>
                  <a:buChar char="•"/>
                </a:pPr>
                <a:r>
                  <a:rPr lang="en-US" sz="900" dirty="0" smtClean="0">
                    <a:solidFill>
                      <a:srgbClr val="FF0000"/>
                    </a:solidFill>
                  </a:rPr>
                  <a:t>Signatures</a:t>
                </a: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5342416" y="3713463"/>
                <a:ext cx="980237" cy="2308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27432" rIns="18288" rtlCol="0">
                <a:spAutoFit/>
              </a:bodyPr>
              <a:lstStyle/>
              <a:p>
                <a:r>
                  <a:rPr lang="en-US" sz="900" dirty="0" smtClean="0"/>
                  <a:t>Location</a:t>
                </a:r>
                <a:endParaRPr lang="en-US" sz="900" dirty="0" smtClean="0">
                  <a:solidFill>
                    <a:srgbClr val="FF0000"/>
                  </a:solidFill>
                </a:endParaRPr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5342416" y="3992526"/>
                <a:ext cx="980237" cy="230832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 lIns="27432" rIns="18288" rtlCol="0">
                <a:spAutoFit/>
              </a:bodyPr>
              <a:lstStyle/>
              <a:p>
                <a:r>
                  <a:rPr lang="en-US" sz="900" dirty="0" smtClean="0">
                    <a:solidFill>
                      <a:srgbClr val="FF0000"/>
                    </a:solidFill>
                  </a:rPr>
                  <a:t>Bookmarks</a:t>
                </a: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5342416" y="4271594"/>
                <a:ext cx="980237" cy="507831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 lIns="27432" rIns="18288" rtlCol="0">
                <a:spAutoFit/>
              </a:bodyPr>
              <a:lstStyle/>
              <a:p>
                <a:r>
                  <a:rPr lang="en-US" sz="900" dirty="0" smtClean="0">
                    <a:solidFill>
                      <a:srgbClr val="FF0000"/>
                    </a:solidFill>
                  </a:rPr>
                  <a:t>Status</a:t>
                </a:r>
              </a:p>
              <a:p>
                <a:pPr marL="60325" indent="-52388">
                  <a:buFont typeface="Arial" pitchFamily="34" charset="0"/>
                  <a:buChar char="•"/>
                </a:pPr>
                <a:r>
                  <a:rPr lang="en-US" sz="900" dirty="0" smtClean="0">
                    <a:solidFill>
                      <a:srgbClr val="FF0000"/>
                    </a:solidFill>
                  </a:rPr>
                  <a:t>Presence</a:t>
                </a:r>
              </a:p>
              <a:p>
                <a:pPr marL="60325" indent="-52388">
                  <a:buFont typeface="Arial" pitchFamily="34" charset="0"/>
                  <a:buChar char="•"/>
                </a:pPr>
                <a:r>
                  <a:rPr lang="en-US" sz="900" dirty="0" smtClean="0">
                    <a:solidFill>
                      <a:srgbClr val="FF0000"/>
                    </a:solidFill>
                  </a:rPr>
                  <a:t>Microblog</a:t>
                </a:r>
              </a:p>
            </p:txBody>
          </p:sp>
        </p:grpSp>
        <p:grpSp>
          <p:nvGrpSpPr>
            <p:cNvPr id="49" name="Group 107"/>
            <p:cNvGrpSpPr/>
            <p:nvPr/>
          </p:nvGrpSpPr>
          <p:grpSpPr>
            <a:xfrm>
              <a:off x="5218646" y="576962"/>
              <a:ext cx="1132114" cy="2067638"/>
              <a:chOff x="4069165" y="858442"/>
              <a:chExt cx="1132114" cy="2067638"/>
            </a:xfrm>
          </p:grpSpPr>
          <p:sp>
            <p:nvSpPr>
              <p:cNvPr id="36" name="Rectangle 35"/>
              <p:cNvSpPr/>
              <p:nvPr/>
            </p:nvSpPr>
            <p:spPr>
              <a:xfrm>
                <a:off x="4069165" y="858442"/>
                <a:ext cx="1132114" cy="2067638"/>
              </a:xfrm>
              <a:prstGeom prst="rect">
                <a:avLst/>
              </a:prstGeom>
              <a:noFill/>
              <a:ln w="12700"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45720" tIns="9144" rtlCol="0" anchor="t"/>
              <a:lstStyle/>
              <a:p>
                <a:r>
                  <a:rPr lang="en-US" sz="1000" dirty="0" smtClean="0">
                    <a:solidFill>
                      <a:schemeClr val="tx1"/>
                    </a:solidFill>
                  </a:rPr>
                  <a:t>Reactions</a:t>
                </a:r>
                <a:endParaRPr lang="en-US" sz="1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4125854" y="1558816"/>
                <a:ext cx="980237" cy="271941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27432" rIns="18288" rtlCol="0">
                <a:spAutoFit/>
              </a:bodyPr>
              <a:lstStyle/>
              <a:p>
                <a:r>
                  <a:rPr lang="en-US" sz="900" dirty="0" smtClean="0"/>
                  <a:t>Re-share</a:t>
                </a:r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4125854" y="1060174"/>
                <a:ext cx="980237" cy="43510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27432" rIns="18288" rtlCol="0">
                <a:spAutoFit/>
              </a:bodyPr>
              <a:lstStyle/>
              <a:p>
                <a:r>
                  <a:rPr lang="en-US" sz="900" dirty="0" smtClean="0"/>
                  <a:t>Comments</a:t>
                </a:r>
              </a:p>
              <a:p>
                <a:pPr marL="58738" indent="-58738">
                  <a:buFont typeface="Arial" pitchFamily="34" charset="0"/>
                  <a:buChar char="•"/>
                </a:pPr>
                <a:r>
                  <a:rPr lang="en-US" sz="900" i="1" dirty="0" smtClean="0"/>
                  <a:t>Salmon</a:t>
                </a:r>
                <a:endParaRPr lang="en-US" sz="900" i="1" dirty="0"/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4125854" y="1894292"/>
                <a:ext cx="980237" cy="271941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27432" rIns="18288" rtlCol="0">
                <a:spAutoFit/>
              </a:bodyPr>
              <a:lstStyle/>
              <a:p>
                <a:r>
                  <a:rPr lang="en-US" sz="900" dirty="0" smtClean="0"/>
                  <a:t>Like</a:t>
                </a:r>
                <a:r>
                  <a:rPr lang="en-US" sz="900" dirty="0" smtClean="0">
                    <a:solidFill>
                      <a:srgbClr val="FF0000"/>
                    </a:solidFill>
                  </a:rPr>
                  <a:t> / rating</a:t>
                </a: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4125854" y="2229768"/>
                <a:ext cx="980237" cy="271941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 lIns="27432" rIns="18288" rtlCol="0">
                <a:spAutoFit/>
              </a:bodyPr>
              <a:lstStyle/>
              <a:p>
                <a:r>
                  <a:rPr lang="en-US" sz="900" dirty="0" smtClean="0">
                    <a:solidFill>
                      <a:srgbClr val="FF0000"/>
                    </a:solidFill>
                  </a:rPr>
                  <a:t>Recommendations</a:t>
                </a: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4125854" y="2565246"/>
                <a:ext cx="980237" cy="271941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 lIns="27432" rIns="18288" rtlCol="0">
                <a:spAutoFit/>
              </a:bodyPr>
              <a:lstStyle/>
              <a:p>
                <a:r>
                  <a:rPr lang="en-US" sz="900" dirty="0" smtClean="0">
                    <a:solidFill>
                      <a:srgbClr val="FF0000"/>
                    </a:solidFill>
                  </a:rPr>
                  <a:t>Tags</a:t>
                </a:r>
              </a:p>
            </p:txBody>
          </p:sp>
        </p:grpSp>
        <p:grpSp>
          <p:nvGrpSpPr>
            <p:cNvPr id="53" name="Group 83"/>
            <p:cNvGrpSpPr/>
            <p:nvPr/>
          </p:nvGrpSpPr>
          <p:grpSpPr>
            <a:xfrm>
              <a:off x="1484636" y="561972"/>
              <a:ext cx="1132114" cy="4170758"/>
              <a:chOff x="6481648" y="858442"/>
              <a:chExt cx="1132114" cy="4170758"/>
            </a:xfrm>
          </p:grpSpPr>
          <p:sp>
            <p:nvSpPr>
              <p:cNvPr id="43" name="Rectangle 42"/>
              <p:cNvSpPr/>
              <p:nvPr/>
            </p:nvSpPr>
            <p:spPr>
              <a:xfrm>
                <a:off x="6481648" y="858442"/>
                <a:ext cx="1132114" cy="4170758"/>
              </a:xfrm>
              <a:prstGeom prst="rect">
                <a:avLst/>
              </a:prstGeom>
              <a:noFill/>
              <a:ln w="12700"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45720" tIns="9144" rtlCol="0" anchor="t"/>
              <a:lstStyle/>
              <a:p>
                <a:r>
                  <a:rPr lang="en-US" sz="1000" dirty="0" smtClean="0">
                    <a:solidFill>
                      <a:schemeClr val="tx1"/>
                    </a:solidFill>
                  </a:rPr>
                  <a:t>Messaging</a:t>
                </a:r>
                <a:endParaRPr lang="en-US" sz="1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6540223" y="1491324"/>
                <a:ext cx="980237" cy="1061829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27432" rIns="18288" rtlCol="0">
                <a:spAutoFit/>
              </a:bodyPr>
              <a:lstStyle/>
              <a:p>
                <a:r>
                  <a:rPr lang="en-US" sz="900" dirty="0" smtClean="0"/>
                  <a:t>Text chat </a:t>
                </a:r>
                <a:r>
                  <a:rPr lang="en-US" sz="900" dirty="0" smtClean="0">
                    <a:solidFill>
                      <a:srgbClr val="FF0000"/>
                    </a:solidFill>
                  </a:rPr>
                  <a:t>(includes 1:1 and 1:multiple; also includes "Live Chat" such as with Helpline person)</a:t>
                </a:r>
              </a:p>
              <a:p>
                <a:pPr marL="63500" indent="-55563">
                  <a:buFont typeface="Arial" pitchFamily="34" charset="0"/>
                  <a:buChar char="•"/>
                </a:pPr>
                <a:r>
                  <a:rPr lang="en-US" sz="900" dirty="0" smtClean="0"/>
                  <a:t>XMPP</a:t>
                </a:r>
              </a:p>
              <a:p>
                <a:pPr marL="63500" indent="-55563">
                  <a:buFont typeface="Arial" pitchFamily="34" charset="0"/>
                  <a:buChar char="•"/>
                </a:pPr>
                <a:r>
                  <a:rPr lang="en-US" sz="900" dirty="0" smtClean="0"/>
                  <a:t>IRC</a:t>
                </a:r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6540223" y="1063223"/>
                <a:ext cx="980237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27432" rIns="18288" rtlCol="0">
                <a:spAutoFit/>
              </a:bodyPr>
              <a:lstStyle/>
              <a:p>
                <a:r>
                  <a:rPr lang="en-US" sz="900" dirty="0" smtClean="0"/>
                  <a:t>E-mail  like</a:t>
                </a:r>
              </a:p>
              <a:p>
                <a:pPr marL="58738" indent="-58738">
                  <a:buFont typeface="Arial" pitchFamily="34" charset="0"/>
                  <a:buChar char="•"/>
                </a:pPr>
                <a:r>
                  <a:rPr lang="en-US" sz="900" i="1" dirty="0" smtClean="0"/>
                  <a:t>SMTP</a:t>
                </a:r>
                <a:endParaRPr lang="en-US" sz="900" i="1" dirty="0"/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6540223" y="2611922"/>
                <a:ext cx="980237" cy="507831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27432" rIns="18288" rtlCol="0">
                <a:spAutoFit/>
              </a:bodyPr>
              <a:lstStyle/>
              <a:p>
                <a:r>
                  <a:rPr lang="en-US" sz="900" dirty="0" smtClean="0"/>
                  <a:t>Voice chat</a:t>
                </a:r>
              </a:p>
              <a:p>
                <a:pPr marL="57150" indent="-57150">
                  <a:buFont typeface="Arial" pitchFamily="34" charset="0"/>
                  <a:buChar char="•"/>
                </a:pPr>
                <a:r>
                  <a:rPr lang="en-US" sz="900" dirty="0" smtClean="0"/>
                  <a:t>Jingle</a:t>
                </a:r>
              </a:p>
              <a:p>
                <a:pPr marL="57150" indent="-57150">
                  <a:buFont typeface="Arial" pitchFamily="34" charset="0"/>
                  <a:buChar char="•"/>
                </a:pPr>
                <a:r>
                  <a:rPr lang="en-US" sz="900" dirty="0" smtClean="0"/>
                  <a:t>STP</a:t>
                </a:r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6540223" y="3178522"/>
                <a:ext cx="980237" cy="2308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27432" rIns="18288" rtlCol="0">
                <a:spAutoFit/>
              </a:bodyPr>
              <a:lstStyle/>
              <a:p>
                <a:r>
                  <a:rPr lang="en-US" sz="900" dirty="0" smtClean="0"/>
                  <a:t>Video</a:t>
                </a:r>
                <a:r>
                  <a:rPr lang="en-US" sz="9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900" dirty="0" smtClean="0"/>
                  <a:t>chat</a:t>
                </a:r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6540223" y="3468123"/>
                <a:ext cx="980237" cy="646331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 lIns="27432" rIns="18288" rtlCol="0">
                <a:spAutoFit/>
              </a:bodyPr>
              <a:lstStyle/>
              <a:p>
                <a:r>
                  <a:rPr lang="en-US" sz="900" dirty="0" smtClean="0">
                    <a:solidFill>
                      <a:srgbClr val="FF0000"/>
                    </a:solidFill>
                  </a:rPr>
                  <a:t>Forward / reply (might be part of others or part of 'Sharing")</a:t>
                </a:r>
              </a:p>
            </p:txBody>
          </p:sp>
          <p:sp>
            <p:nvSpPr>
              <p:cNvPr id="57" name="TextBox 56"/>
              <p:cNvSpPr txBox="1"/>
              <p:nvPr/>
            </p:nvSpPr>
            <p:spPr>
              <a:xfrm>
                <a:off x="6540223" y="4173224"/>
                <a:ext cx="980237" cy="784830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 lIns="27432" rIns="18288" rtlCol="0">
                <a:spAutoFit/>
              </a:bodyPr>
              <a:lstStyle/>
              <a:p>
                <a:r>
                  <a:rPr lang="en-US" sz="900" dirty="0" smtClean="0">
                    <a:solidFill>
                      <a:srgbClr val="FF0000"/>
                    </a:solidFill>
                  </a:rPr>
                  <a:t>Threaded discussions (e.g., bulletin board; includes "Idea Generation / Jam")</a:t>
                </a:r>
              </a:p>
            </p:txBody>
          </p:sp>
        </p:grpSp>
        <p:grpSp>
          <p:nvGrpSpPr>
            <p:cNvPr id="54" name="Group 80"/>
            <p:cNvGrpSpPr/>
            <p:nvPr/>
          </p:nvGrpSpPr>
          <p:grpSpPr>
            <a:xfrm>
              <a:off x="3973976" y="576961"/>
              <a:ext cx="1132114" cy="2480180"/>
              <a:chOff x="7756264" y="858442"/>
              <a:chExt cx="1132114" cy="2480180"/>
            </a:xfrm>
          </p:grpSpPr>
          <p:sp>
            <p:nvSpPr>
              <p:cNvPr id="58" name="TextBox 57"/>
              <p:cNvSpPr txBox="1"/>
              <p:nvPr/>
            </p:nvSpPr>
            <p:spPr>
              <a:xfrm>
                <a:off x="7814839" y="2892919"/>
                <a:ext cx="980237" cy="369332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 lIns="27432" rIns="18288" rtlCol="0">
                <a:spAutoFit/>
              </a:bodyPr>
              <a:lstStyle/>
              <a:p>
                <a:r>
                  <a:rPr lang="en-US" sz="900" dirty="0" smtClean="0">
                    <a:solidFill>
                      <a:srgbClr val="FF0000"/>
                    </a:solidFill>
                  </a:rPr>
                  <a:t>Alerts / Notifications</a:t>
                </a:r>
              </a:p>
            </p:txBody>
          </p:sp>
          <p:sp>
            <p:nvSpPr>
              <p:cNvPr id="50" name="Rectangle 49"/>
              <p:cNvSpPr/>
              <p:nvPr/>
            </p:nvSpPr>
            <p:spPr>
              <a:xfrm>
                <a:off x="7756264" y="858442"/>
                <a:ext cx="1132114" cy="2480180"/>
              </a:xfrm>
              <a:prstGeom prst="rect">
                <a:avLst/>
              </a:prstGeom>
              <a:noFill/>
              <a:ln w="12700"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45720" tIns="9144" rtlCol="0" anchor="t"/>
              <a:lstStyle/>
              <a:p>
                <a:r>
                  <a:rPr lang="en-US" sz="1000" dirty="0" smtClean="0">
                    <a:solidFill>
                      <a:schemeClr val="tx1"/>
                    </a:solidFill>
                  </a:rPr>
                  <a:t>Newsfeed</a:t>
                </a:r>
                <a:endParaRPr lang="en-US" sz="1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7814839" y="1765455"/>
                <a:ext cx="980237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27432" rIns="18288" rtlCol="0">
                <a:spAutoFit/>
              </a:bodyPr>
              <a:lstStyle/>
              <a:p>
                <a:r>
                  <a:rPr lang="en-US" sz="900" dirty="0" smtClean="0"/>
                  <a:t>Subscription</a:t>
                </a:r>
              </a:p>
              <a:p>
                <a:pPr marL="57150" indent="-57150">
                  <a:buFont typeface="Arial" pitchFamily="34" charset="0"/>
                  <a:buChar char="•"/>
                </a:pPr>
                <a:r>
                  <a:rPr lang="en-US" sz="900" i="1" dirty="0" smtClean="0"/>
                  <a:t>OStatus</a:t>
                </a:r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>
                <a:off x="7814839" y="1063223"/>
                <a:ext cx="980237" cy="646331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27432" rIns="18288" rtlCol="0">
                <a:spAutoFit/>
              </a:bodyPr>
              <a:lstStyle/>
              <a:p>
                <a:r>
                  <a:rPr lang="en-US" sz="900" dirty="0" smtClean="0"/>
                  <a:t>Data structures</a:t>
                </a:r>
              </a:p>
              <a:p>
                <a:pPr marL="58738" indent="-58738">
                  <a:buFont typeface="Arial" pitchFamily="34" charset="0"/>
                  <a:buChar char="•"/>
                </a:pPr>
                <a:r>
                  <a:rPr lang="en-US" sz="900" i="1" dirty="0" smtClean="0"/>
                  <a:t>Atom</a:t>
                </a:r>
              </a:p>
              <a:p>
                <a:pPr marL="58738" indent="-58738">
                  <a:buFont typeface="Arial" pitchFamily="34" charset="0"/>
                  <a:buChar char="•"/>
                </a:pPr>
                <a:r>
                  <a:rPr lang="en-US" sz="900" i="1" dirty="0" smtClean="0"/>
                  <a:t>SIOC</a:t>
                </a:r>
              </a:p>
              <a:p>
                <a:pPr marL="58738" indent="-58738">
                  <a:buFont typeface="Arial" pitchFamily="34" charset="0"/>
                  <a:buChar char="•"/>
                </a:pPr>
                <a:r>
                  <a:rPr lang="en-US" sz="900" i="1" dirty="0" smtClean="0"/>
                  <a:t>ActivityStreams</a:t>
                </a:r>
                <a:endParaRPr lang="en-US" sz="900" i="1" dirty="0"/>
              </a:p>
            </p:txBody>
          </p:sp>
          <p:sp>
            <p:nvSpPr>
              <p:cNvPr id="59" name="TextBox 58"/>
              <p:cNvSpPr txBox="1"/>
              <p:nvPr/>
            </p:nvSpPr>
            <p:spPr>
              <a:xfrm>
                <a:off x="7814839" y="2190688"/>
                <a:ext cx="980237" cy="646331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27432" rIns="18288" rtlCol="0">
                <a:spAutoFit/>
              </a:bodyPr>
              <a:lstStyle/>
              <a:p>
                <a:r>
                  <a:rPr lang="en-US" sz="900" dirty="0" smtClean="0"/>
                  <a:t>Embedding</a:t>
                </a:r>
              </a:p>
              <a:p>
                <a:pPr marL="57150" indent="-57150">
                  <a:buFont typeface="Arial" pitchFamily="34" charset="0"/>
                  <a:buChar char="•"/>
                </a:pPr>
                <a:r>
                  <a:rPr lang="en-US" sz="900" i="1" dirty="0" err="1" smtClean="0"/>
                  <a:t>oEmbed</a:t>
                </a:r>
                <a:endParaRPr lang="en-US" sz="900" i="1" dirty="0" smtClean="0"/>
              </a:p>
              <a:p>
                <a:pPr marL="57150" indent="-57150">
                  <a:buFont typeface="Arial" pitchFamily="34" charset="0"/>
                  <a:buChar char="•"/>
                </a:pPr>
                <a:r>
                  <a:rPr lang="en-US" sz="900" i="1" dirty="0" smtClean="0"/>
                  <a:t>Embedded Experience</a:t>
                </a:r>
              </a:p>
            </p:txBody>
          </p:sp>
        </p:grpSp>
        <p:sp>
          <p:nvSpPr>
            <p:cNvPr id="120" name="TextBox 119"/>
            <p:cNvSpPr txBox="1"/>
            <p:nvPr/>
          </p:nvSpPr>
          <p:spPr>
            <a:xfrm>
              <a:off x="499469" y="187616"/>
              <a:ext cx="1453438" cy="26161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rgbClr val="FF0000"/>
              </a:solidFill>
            </a:ln>
          </p:spPr>
          <p:txBody>
            <a:bodyPr wrap="square" lIns="27432" rIns="18288" rtlCol="0">
              <a:spAutoFit/>
            </a:bodyPr>
            <a:lstStyle/>
            <a:p>
              <a:r>
                <a:rPr lang="en-US" sz="1100" b="1" dirty="0" smtClean="0">
                  <a:solidFill>
                    <a:schemeClr val="bg1"/>
                  </a:solidFill>
                </a:rPr>
                <a:t>Human interactions</a:t>
              </a:r>
              <a:endParaRPr lang="en-US" sz="1100" b="1" i="1" dirty="0">
                <a:solidFill>
                  <a:schemeClr val="bg1"/>
                </a:solidFill>
              </a:endParaRPr>
            </a:p>
          </p:txBody>
        </p:sp>
        <p:grpSp>
          <p:nvGrpSpPr>
            <p:cNvPr id="55" name="Group 138"/>
            <p:cNvGrpSpPr/>
            <p:nvPr/>
          </p:nvGrpSpPr>
          <p:grpSpPr>
            <a:xfrm>
              <a:off x="2727535" y="569070"/>
              <a:ext cx="1132114" cy="2218839"/>
              <a:chOff x="5229067" y="4174010"/>
              <a:chExt cx="1132114" cy="2218839"/>
            </a:xfrm>
          </p:grpSpPr>
          <p:sp>
            <p:nvSpPr>
              <p:cNvPr id="132" name="TextBox 131"/>
              <p:cNvSpPr txBox="1"/>
              <p:nvPr/>
            </p:nvSpPr>
            <p:spPr>
              <a:xfrm>
                <a:off x="5281016" y="5787069"/>
                <a:ext cx="980237" cy="230832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 lIns="27432" rIns="18288" rtlCol="0">
                <a:spAutoFit/>
              </a:bodyPr>
              <a:lstStyle/>
              <a:p>
                <a:r>
                  <a:rPr lang="en-US" sz="900" dirty="0" smtClean="0">
                    <a:solidFill>
                      <a:srgbClr val="FF0000"/>
                    </a:solidFill>
                  </a:rPr>
                  <a:t>Group list(s)</a:t>
                </a:r>
              </a:p>
            </p:txBody>
          </p:sp>
          <p:sp>
            <p:nvSpPr>
              <p:cNvPr id="133" name="Rectangle 132"/>
              <p:cNvSpPr/>
              <p:nvPr/>
            </p:nvSpPr>
            <p:spPr>
              <a:xfrm>
                <a:off x="5229067" y="4174010"/>
                <a:ext cx="1132114" cy="2218839"/>
              </a:xfrm>
              <a:prstGeom prst="rect">
                <a:avLst/>
              </a:prstGeom>
              <a:noFill/>
              <a:ln w="12700">
                <a:solidFill>
                  <a:srgbClr val="FF000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45720" tIns="9144" rtlCol="0" anchor="t"/>
              <a:lstStyle/>
              <a:p>
                <a:r>
                  <a:rPr lang="en-US" sz="1000" dirty="0" smtClean="0">
                    <a:solidFill>
                      <a:srgbClr val="FF0000"/>
                    </a:solidFill>
                  </a:rPr>
                  <a:t>Group Dynamics</a:t>
                </a:r>
              </a:p>
              <a:p>
                <a:r>
                  <a:rPr lang="en-US" sz="1000" dirty="0" smtClean="0">
                    <a:solidFill>
                      <a:srgbClr val="FF0000"/>
                    </a:solidFill>
                  </a:rPr>
                  <a:t>(e.g., Community, Team)</a:t>
                </a:r>
                <a:endParaRPr lang="en-US" sz="10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34" name="TextBox 133"/>
              <p:cNvSpPr txBox="1"/>
              <p:nvPr/>
            </p:nvSpPr>
            <p:spPr>
              <a:xfrm>
                <a:off x="5281016" y="5224141"/>
                <a:ext cx="980237" cy="230832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 lIns="27432" rIns="18288" rtlCol="0">
                <a:spAutoFit/>
              </a:bodyPr>
              <a:lstStyle/>
              <a:p>
                <a:r>
                  <a:rPr lang="en-US" sz="900" dirty="0" smtClean="0">
                    <a:solidFill>
                      <a:srgbClr val="FF0000"/>
                    </a:solidFill>
                  </a:rPr>
                  <a:t>End / Close</a:t>
                </a:r>
                <a:endParaRPr lang="en-US" sz="900" i="1" dirty="0" smtClean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35" name="TextBox 134"/>
              <p:cNvSpPr txBox="1"/>
              <p:nvPr/>
            </p:nvSpPr>
            <p:spPr>
              <a:xfrm>
                <a:off x="5281016" y="4665027"/>
                <a:ext cx="980237" cy="230832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 lIns="27432" rIns="18288" rtlCol="0">
                <a:spAutoFit/>
              </a:bodyPr>
              <a:lstStyle/>
              <a:p>
                <a:r>
                  <a:rPr lang="en-US" sz="900" dirty="0" smtClean="0">
                    <a:solidFill>
                      <a:srgbClr val="FF0000"/>
                    </a:solidFill>
                  </a:rPr>
                  <a:t>Create</a:t>
                </a:r>
                <a:endParaRPr lang="en-US" sz="900" i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36" name="TextBox 135"/>
              <p:cNvSpPr txBox="1"/>
              <p:nvPr/>
            </p:nvSpPr>
            <p:spPr>
              <a:xfrm>
                <a:off x="5281016" y="5506256"/>
                <a:ext cx="980237" cy="230832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 lIns="27432" rIns="18288" rtlCol="0">
                <a:spAutoFit/>
              </a:bodyPr>
              <a:lstStyle/>
              <a:p>
                <a:r>
                  <a:rPr lang="en-US" sz="900" dirty="0" smtClean="0">
                    <a:solidFill>
                      <a:srgbClr val="FF0000"/>
                    </a:solidFill>
                  </a:rPr>
                  <a:t>Membership list(s)</a:t>
                </a:r>
                <a:endParaRPr lang="en-US" sz="900" i="1" dirty="0" smtClean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37" name="TextBox 136"/>
              <p:cNvSpPr txBox="1"/>
              <p:nvPr/>
            </p:nvSpPr>
            <p:spPr>
              <a:xfrm>
                <a:off x="5281016" y="4952599"/>
                <a:ext cx="980237" cy="230832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 lIns="27432" rIns="18288" rtlCol="0">
                <a:spAutoFit/>
              </a:bodyPr>
              <a:lstStyle/>
              <a:p>
                <a:r>
                  <a:rPr lang="en-US" sz="900" dirty="0" smtClean="0">
                    <a:solidFill>
                      <a:srgbClr val="FF0000"/>
                    </a:solidFill>
                  </a:rPr>
                  <a:t>Join / Un-join</a:t>
                </a:r>
                <a:endParaRPr lang="en-US" sz="900" i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38" name="TextBox 137"/>
              <p:cNvSpPr txBox="1"/>
              <p:nvPr/>
            </p:nvSpPr>
            <p:spPr>
              <a:xfrm>
                <a:off x="5281016" y="6066691"/>
                <a:ext cx="980237" cy="230832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 lIns="27432" rIns="18288" rtlCol="0">
                <a:spAutoFit/>
              </a:bodyPr>
              <a:lstStyle/>
              <a:p>
                <a:r>
                  <a:rPr lang="en-US" sz="900" dirty="0" smtClean="0">
                    <a:solidFill>
                      <a:srgbClr val="FF0000"/>
                    </a:solidFill>
                  </a:rPr>
                  <a:t>Distribution list(s)</a:t>
                </a:r>
              </a:p>
            </p:txBody>
          </p:sp>
        </p:grpSp>
      </p:grpSp>
      <p:sp>
        <p:nvSpPr>
          <p:cNvPr id="163" name="Rectangle 162"/>
          <p:cNvSpPr/>
          <p:nvPr/>
        </p:nvSpPr>
        <p:spPr>
          <a:xfrm>
            <a:off x="76200" y="5143501"/>
            <a:ext cx="8315326" cy="1638300"/>
          </a:xfrm>
          <a:prstGeom prst="rect">
            <a:avLst/>
          </a:prstGeom>
          <a:noFill/>
          <a:ln w="12700"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9144" rtlCol="0" anchor="t"/>
          <a:lstStyle/>
          <a:p>
            <a:endParaRPr lang="en-US" sz="1000" dirty="0" smtClean="0">
              <a:solidFill>
                <a:schemeClr val="tx1"/>
              </a:solidFill>
            </a:endParaRPr>
          </a:p>
        </p:txBody>
      </p:sp>
      <p:sp>
        <p:nvSpPr>
          <p:cNvPr id="168" name="Rectangle 167"/>
          <p:cNvSpPr/>
          <p:nvPr/>
        </p:nvSpPr>
        <p:spPr>
          <a:xfrm>
            <a:off x="5934978" y="5962871"/>
            <a:ext cx="2382102" cy="771303"/>
          </a:xfrm>
          <a:prstGeom prst="rect">
            <a:avLst/>
          </a:prstGeom>
          <a:noFill/>
          <a:ln w="127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9144" rtlCol="0" anchor="t"/>
          <a:lstStyle/>
          <a:p>
            <a:r>
              <a:rPr lang="en-US" sz="1000" dirty="0" smtClean="0">
                <a:solidFill>
                  <a:srgbClr val="FF0000"/>
                </a:solidFill>
              </a:rPr>
              <a:t>Content 'structures'</a:t>
            </a:r>
          </a:p>
          <a:p>
            <a:pPr marL="58738" indent="-58738">
              <a:buFont typeface="Arial" pitchFamily="34" charset="0"/>
              <a:buChar char="•"/>
            </a:pPr>
            <a:r>
              <a:rPr lang="en-US" sz="900" dirty="0" smtClean="0">
                <a:solidFill>
                  <a:srgbClr val="FF0000"/>
                </a:solidFill>
              </a:rPr>
              <a:t>Wiki</a:t>
            </a:r>
          </a:p>
          <a:p>
            <a:pPr marL="58738" indent="-58738">
              <a:buFont typeface="Arial" pitchFamily="34" charset="0"/>
              <a:buChar char="•"/>
            </a:pPr>
            <a:r>
              <a:rPr lang="en-US" sz="900" dirty="0" smtClean="0">
                <a:solidFill>
                  <a:srgbClr val="FF0000"/>
                </a:solidFill>
              </a:rPr>
              <a:t>Blog</a:t>
            </a:r>
          </a:p>
          <a:p>
            <a:pPr marL="58738" indent="-58738">
              <a:buFont typeface="Arial" pitchFamily="34" charset="0"/>
              <a:buChar char="•"/>
            </a:pPr>
            <a:r>
              <a:rPr lang="en-US" sz="900" dirty="0" smtClean="0">
                <a:solidFill>
                  <a:srgbClr val="FF0000"/>
                </a:solidFill>
              </a:rPr>
              <a:t>HTML+</a:t>
            </a:r>
          </a:p>
          <a:p>
            <a:pPr marL="58738" indent="-58738">
              <a:buFont typeface="Arial" pitchFamily="34" charset="0"/>
              <a:buChar char="•"/>
            </a:pPr>
            <a:r>
              <a:rPr lang="en-US" sz="900" dirty="0" smtClean="0">
                <a:solidFill>
                  <a:srgbClr val="FF0000"/>
                </a:solidFill>
              </a:rPr>
              <a:t>Microblog</a:t>
            </a:r>
          </a:p>
          <a:p>
            <a:endParaRPr lang="en-US" sz="1000" dirty="0" smtClean="0">
              <a:solidFill>
                <a:schemeClr val="tx1"/>
              </a:solidFill>
            </a:endParaRPr>
          </a:p>
        </p:txBody>
      </p:sp>
      <p:sp>
        <p:nvSpPr>
          <p:cNvPr id="169" name="Rectangle 168"/>
          <p:cNvSpPr/>
          <p:nvPr/>
        </p:nvSpPr>
        <p:spPr>
          <a:xfrm>
            <a:off x="2858946" y="3707432"/>
            <a:ext cx="1979754" cy="997918"/>
          </a:xfrm>
          <a:prstGeom prst="rect">
            <a:avLst/>
          </a:prstGeom>
          <a:noFill/>
          <a:ln w="12700"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9144" rtlCol="0" anchor="t"/>
          <a:lstStyle/>
          <a:p>
            <a:pPr marL="55563" indent="-55563">
              <a:buFont typeface="Arial" pitchFamily="34" charset="0"/>
              <a:buChar char="•"/>
            </a:pPr>
            <a:r>
              <a:rPr lang="en-US" sz="1000" dirty="0" smtClean="0">
                <a:solidFill>
                  <a:srgbClr val="FF0000"/>
                </a:solidFill>
              </a:rPr>
              <a:t>Threading</a:t>
            </a:r>
          </a:p>
          <a:p>
            <a:pPr marL="55563" indent="-55563">
              <a:buFont typeface="Arial" pitchFamily="34" charset="0"/>
              <a:buChar char="•"/>
            </a:pPr>
            <a:r>
              <a:rPr lang="en-US" sz="1000" dirty="0" smtClean="0">
                <a:solidFill>
                  <a:srgbClr val="FF0000"/>
                </a:solidFill>
              </a:rPr>
              <a:t>Sorting (by 'likes', 'most recent',...)</a:t>
            </a:r>
          </a:p>
          <a:p>
            <a:pPr marL="55563" indent="-55563">
              <a:buFont typeface="Arial" pitchFamily="34" charset="0"/>
              <a:buChar char="•"/>
            </a:pPr>
            <a:r>
              <a:rPr lang="en-US" sz="1000" dirty="0" smtClean="0">
                <a:solidFill>
                  <a:srgbClr val="FF0000"/>
                </a:solidFill>
              </a:rPr>
              <a:t>Hyperlinks</a:t>
            </a:r>
          </a:p>
          <a:p>
            <a:pPr marL="55563" indent="-55563">
              <a:buFont typeface="Arial" pitchFamily="34" charset="0"/>
              <a:buChar char="•"/>
            </a:pPr>
            <a:r>
              <a:rPr lang="en-US" sz="1000" dirty="0" smtClean="0">
                <a:solidFill>
                  <a:srgbClr val="FF0000"/>
                </a:solidFill>
              </a:rPr>
              <a:t>Variable device display</a:t>
            </a:r>
          </a:p>
          <a:p>
            <a:pPr marL="55563" indent="-55563">
              <a:buFont typeface="Arial" pitchFamily="34" charset="0"/>
              <a:buChar char="•"/>
            </a:pPr>
            <a:r>
              <a:rPr lang="en-US" sz="1000" dirty="0" smtClean="0">
                <a:solidFill>
                  <a:srgbClr val="FF0000"/>
                </a:solidFill>
              </a:rPr>
              <a:t>Variable security settings</a:t>
            </a:r>
          </a:p>
          <a:p>
            <a:pPr marL="55563" indent="-55563">
              <a:buFont typeface="Arial" pitchFamily="34" charset="0"/>
              <a:buChar char="•"/>
            </a:pPr>
            <a:r>
              <a:rPr lang="en-US" sz="1000" dirty="0" smtClean="0">
                <a:solidFill>
                  <a:srgbClr val="FF0000"/>
                </a:solidFill>
              </a:rPr>
              <a:t>...</a:t>
            </a:r>
          </a:p>
        </p:txBody>
      </p:sp>
      <p:sp>
        <p:nvSpPr>
          <p:cNvPr id="170" name="TextBox 169"/>
          <p:cNvSpPr txBox="1"/>
          <p:nvPr/>
        </p:nvSpPr>
        <p:spPr>
          <a:xfrm>
            <a:off x="2860819" y="3409496"/>
            <a:ext cx="1453438" cy="26161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rgbClr val="FF0000"/>
            </a:solidFill>
          </a:ln>
        </p:spPr>
        <p:txBody>
          <a:bodyPr wrap="square" lIns="27432" rIns="18288" rtlCol="0">
            <a:spAutoFit/>
          </a:bodyPr>
          <a:lstStyle/>
          <a:p>
            <a:r>
              <a:rPr lang="en-US" sz="1100" b="1" dirty="0" smtClean="0">
                <a:solidFill>
                  <a:schemeClr val="bg1"/>
                </a:solidFill>
              </a:rPr>
              <a:t>Ubiquitous attributes</a:t>
            </a:r>
            <a:endParaRPr lang="en-US" sz="1100" b="1" i="1" dirty="0">
              <a:solidFill>
                <a:schemeClr val="bg1"/>
              </a:solidFill>
            </a:endParaRPr>
          </a:p>
        </p:txBody>
      </p:sp>
      <p:sp>
        <p:nvSpPr>
          <p:cNvPr id="164" name="TextBox 163"/>
          <p:cNvSpPr txBox="1"/>
          <p:nvPr/>
        </p:nvSpPr>
        <p:spPr>
          <a:xfrm>
            <a:off x="5236270" y="4788960"/>
            <a:ext cx="2603785" cy="302327"/>
          </a:xfrm>
          <a:prstGeom prst="rect">
            <a:avLst/>
          </a:prstGeom>
          <a:noFill/>
        </p:spPr>
        <p:txBody>
          <a:bodyPr wrap="square" lIns="27432" rIns="27432" rtlCol="0">
            <a:spAutoFit/>
          </a:bodyPr>
          <a:lstStyle/>
          <a:p>
            <a:pPr>
              <a:lnSpc>
                <a:spcPts val="800"/>
              </a:lnSpc>
            </a:pPr>
            <a:r>
              <a:rPr lang="en-US" sz="900" i="1" dirty="0" smtClean="0"/>
              <a:t>*Note: inside corporate firewall one has  professional</a:t>
            </a:r>
          </a:p>
          <a:p>
            <a:pPr>
              <a:lnSpc>
                <a:spcPts val="800"/>
              </a:lnSpc>
            </a:pPr>
            <a:r>
              <a:rPr lang="en-US" sz="900" i="1" dirty="0" smtClean="0"/>
              <a:t>   profile, separate from one's personal profile.</a:t>
            </a:r>
            <a:endParaRPr lang="en-US" sz="900" i="1" dirty="0"/>
          </a:p>
        </p:txBody>
      </p:sp>
      <p:sp>
        <p:nvSpPr>
          <p:cNvPr id="165" name="Rectangle 164"/>
          <p:cNvSpPr/>
          <p:nvPr/>
        </p:nvSpPr>
        <p:spPr>
          <a:xfrm>
            <a:off x="6284685" y="0"/>
            <a:ext cx="957943" cy="377372"/>
          </a:xfrm>
          <a:prstGeom prst="rect">
            <a:avLst/>
          </a:prstGeom>
          <a:solidFill>
            <a:srgbClr val="FFFF9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DRAFT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Picture 8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79667" b="71111"/>
          <a:stretch>
            <a:fillRect/>
          </a:stretch>
        </p:blipFill>
        <p:spPr>
          <a:xfrm>
            <a:off x="30480" y="30480"/>
            <a:ext cx="901035" cy="960119"/>
          </a:xfrm>
          <a:prstGeom prst="rect">
            <a:avLst/>
          </a:prstGeom>
        </p:spPr>
      </p:pic>
      <p:sp>
        <p:nvSpPr>
          <p:cNvPr id="103" name="Rectangle 102"/>
          <p:cNvSpPr/>
          <p:nvPr/>
        </p:nvSpPr>
        <p:spPr>
          <a:xfrm>
            <a:off x="5245697" y="2665651"/>
            <a:ext cx="3753163" cy="243641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3">
                <a:lumMod val="50000"/>
              </a:schemeClr>
            </a:solidFill>
            <a:prstDash val="lg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9144" rtlCol="0" anchor="t">
            <a:noAutofit/>
          </a:bodyPr>
          <a:lstStyle/>
          <a:p>
            <a:endParaRPr lang="en-US" sz="1000" dirty="0" smtClean="0">
              <a:solidFill>
                <a:schemeClr val="tx1"/>
              </a:solidFill>
            </a:endParaRPr>
          </a:p>
        </p:txBody>
      </p:sp>
      <p:sp>
        <p:nvSpPr>
          <p:cNvPr id="163" name="Rectangle 162"/>
          <p:cNvSpPr/>
          <p:nvPr/>
        </p:nvSpPr>
        <p:spPr>
          <a:xfrm>
            <a:off x="88487" y="5143501"/>
            <a:ext cx="8909812" cy="163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3">
                <a:lumMod val="50000"/>
              </a:schemeClr>
            </a:solidFill>
            <a:prstDash val="lg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9144" rtlCol="0" anchor="t">
            <a:noAutofit/>
          </a:bodyPr>
          <a:lstStyle/>
          <a:p>
            <a:pPr marL="55563" indent="-55563">
              <a:buFont typeface="Arial" pitchFamily="34" charset="0"/>
              <a:buChar char="•"/>
            </a:pPr>
            <a:endParaRPr lang="en-US" sz="1000" dirty="0" smtClean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65139" y="5530888"/>
            <a:ext cx="980237" cy="236522"/>
          </a:xfrm>
          <a:prstGeom prst="rect">
            <a:avLst/>
          </a:prstGeom>
          <a:noFill/>
          <a:ln w="19050">
            <a:solidFill>
              <a:schemeClr val="accent3">
                <a:lumMod val="75000"/>
              </a:schemeClr>
            </a:solidFill>
            <a:prstDash val="sysDot"/>
          </a:ln>
        </p:spPr>
        <p:txBody>
          <a:bodyPr wrap="square" lIns="27432" rIns="18288" rtlCol="0">
            <a:noAutofit/>
          </a:bodyPr>
          <a:lstStyle/>
          <a:p>
            <a:r>
              <a:rPr lang="en-US" sz="900" dirty="0" smtClean="0"/>
              <a:t>Discovery 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861809" y="5238741"/>
            <a:ext cx="980237" cy="238738"/>
          </a:xfrm>
          <a:prstGeom prst="rect">
            <a:avLst/>
          </a:prstGeom>
          <a:noFill/>
          <a:ln w="19050">
            <a:solidFill>
              <a:schemeClr val="accent3">
                <a:lumMod val="75000"/>
              </a:schemeClr>
            </a:solidFill>
            <a:prstDash val="sysDot"/>
          </a:ln>
        </p:spPr>
        <p:txBody>
          <a:bodyPr wrap="square" lIns="27432" rIns="18288" rtlCol="0">
            <a:noAutofit/>
          </a:bodyPr>
          <a:lstStyle/>
          <a:p>
            <a:r>
              <a:rPr lang="en-US" sz="1000" dirty="0" smtClean="0"/>
              <a:t>Login credentials </a:t>
            </a:r>
            <a:endParaRPr lang="en-US" sz="1000" i="1" dirty="0" smtClean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35446" y="2738481"/>
            <a:ext cx="1132114" cy="1268001"/>
          </a:xfrm>
          <a:prstGeom prst="rect">
            <a:avLst/>
          </a:prstGeom>
          <a:noFill/>
          <a:ln w="19050">
            <a:solidFill>
              <a:schemeClr val="accent3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9144" rtlCol="0" anchor="t">
            <a:noAutofit/>
          </a:bodyPr>
          <a:lstStyle/>
          <a:p>
            <a:r>
              <a:rPr lang="en-US" sz="1000" dirty="0" smtClean="0">
                <a:solidFill>
                  <a:schemeClr val="tx1"/>
                </a:solidFill>
              </a:rPr>
              <a:t>Identity</a:t>
            </a:r>
          </a:p>
          <a:p>
            <a:pPr marL="55563" indent="-55563">
              <a:buFont typeface="Arial" pitchFamily="34" charset="0"/>
              <a:buChar char="•"/>
            </a:pPr>
            <a:r>
              <a:rPr lang="en-US" sz="1000" i="1" dirty="0" smtClean="0">
                <a:solidFill>
                  <a:schemeClr val="tx1"/>
                </a:solidFill>
              </a:rPr>
              <a:t>Given/family name</a:t>
            </a:r>
          </a:p>
          <a:p>
            <a:pPr marL="55563" indent="-55563">
              <a:buFont typeface="Arial" pitchFamily="34" charset="0"/>
              <a:buChar char="•"/>
            </a:pPr>
            <a:r>
              <a:rPr lang="en-US" sz="1000" i="1" dirty="0" smtClean="0">
                <a:solidFill>
                  <a:schemeClr val="tx1"/>
                </a:solidFill>
              </a:rPr>
              <a:t>User name(s)</a:t>
            </a:r>
          </a:p>
          <a:p>
            <a:pPr marL="55563" indent="-55563">
              <a:buFont typeface="Arial" pitchFamily="34" charset="0"/>
              <a:buChar char="•"/>
            </a:pPr>
            <a:r>
              <a:rPr lang="en-US" sz="1000" i="1" dirty="0" smtClean="0">
                <a:solidFill>
                  <a:schemeClr val="tx1"/>
                </a:solidFill>
              </a:rPr>
              <a:t>Assigned number(s) (e.g., governmental)</a:t>
            </a:r>
            <a:endParaRPr lang="en-US" sz="1000" i="1" dirty="0">
              <a:solidFill>
                <a:schemeClr val="tx1"/>
              </a:solidFill>
            </a:endParaRPr>
          </a:p>
          <a:p>
            <a:pPr marL="55563" indent="-55563">
              <a:buFont typeface="Arial" pitchFamily="34" charset="0"/>
              <a:buChar char="•"/>
            </a:pPr>
            <a:r>
              <a:rPr lang="en-US" sz="1000" i="1" dirty="0" smtClean="0">
                <a:solidFill>
                  <a:schemeClr val="tx1"/>
                </a:solidFill>
              </a:rPr>
              <a:t> ....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35491" y="4091833"/>
            <a:ext cx="1130195" cy="693398"/>
          </a:xfrm>
          <a:prstGeom prst="rect">
            <a:avLst/>
          </a:prstGeom>
          <a:noFill/>
          <a:ln w="19050">
            <a:solidFill>
              <a:schemeClr val="accent3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9144" rtlCol="0" anchor="t">
            <a:noAutofit/>
          </a:bodyPr>
          <a:lstStyle/>
          <a:p>
            <a:r>
              <a:rPr lang="en-US" sz="1000" dirty="0" smtClean="0">
                <a:solidFill>
                  <a:schemeClr val="tx1"/>
                </a:solidFill>
              </a:rPr>
              <a:t>Addressing</a:t>
            </a:r>
          </a:p>
          <a:p>
            <a:pPr indent="-52388">
              <a:buFont typeface="Arial" pitchFamily="34" charset="0"/>
              <a:buChar char="•"/>
            </a:pPr>
            <a:r>
              <a:rPr lang="en-US" sz="1000" i="1" dirty="0" smtClean="0">
                <a:solidFill>
                  <a:schemeClr val="tx1"/>
                </a:solidFill>
              </a:rPr>
              <a:t>snail mail address</a:t>
            </a:r>
          </a:p>
          <a:p>
            <a:pPr indent="-52388">
              <a:buFont typeface="Arial" pitchFamily="34" charset="0"/>
              <a:buChar char="•"/>
            </a:pPr>
            <a:r>
              <a:rPr lang="en-US" sz="1000" i="1" dirty="0" smtClean="0">
                <a:solidFill>
                  <a:schemeClr val="tx1"/>
                </a:solidFill>
              </a:rPr>
              <a:t>email address</a:t>
            </a:r>
          </a:p>
          <a:p>
            <a:pPr indent="-52388">
              <a:buFont typeface="Arial" pitchFamily="34" charset="0"/>
              <a:buChar char="•"/>
            </a:pPr>
            <a:r>
              <a:rPr lang="en-US" sz="1000" i="1" dirty="0" smtClean="0">
                <a:solidFill>
                  <a:schemeClr val="tx1"/>
                </a:solidFill>
              </a:rPr>
              <a:t>URI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767969" y="2738590"/>
            <a:ext cx="1132114" cy="1609302"/>
          </a:xfrm>
          <a:prstGeom prst="rect">
            <a:avLst/>
          </a:prstGeom>
          <a:noFill/>
          <a:ln w="19050">
            <a:solidFill>
              <a:schemeClr val="accent3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9144" rtlCol="0" anchor="t">
            <a:noAutofit/>
          </a:bodyPr>
          <a:lstStyle/>
          <a:p>
            <a:r>
              <a:rPr lang="en-US" sz="1000" dirty="0" smtClean="0">
                <a:solidFill>
                  <a:schemeClr val="tx1"/>
                </a:solidFill>
              </a:rPr>
              <a:t>Profile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833270" y="2921469"/>
            <a:ext cx="980237" cy="2308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27432" rIns="18288" rtlCol="0">
            <a:noAutofit/>
          </a:bodyPr>
          <a:lstStyle/>
          <a:p>
            <a:r>
              <a:rPr lang="en-US" sz="900" dirty="0" smtClean="0"/>
              <a:t>Profile page  ??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833270" y="3201916"/>
            <a:ext cx="980237" cy="2315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27432" rIns="18288" rtlCol="0">
            <a:noAutofit/>
          </a:bodyPr>
          <a:lstStyle/>
          <a:p>
            <a:r>
              <a:rPr lang="en-US" sz="900" dirty="0" smtClean="0"/>
              <a:t>Profile data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7833270" y="3473020"/>
            <a:ext cx="980237" cy="2308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27432" rIns="18288" rtlCol="0">
            <a:noAutofit/>
          </a:bodyPr>
          <a:lstStyle/>
          <a:p>
            <a:r>
              <a:rPr lang="en-US" sz="900" dirty="0" smtClean="0"/>
              <a:t>Presence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7833270" y="3757478"/>
            <a:ext cx="980237" cy="2308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27432" rIns="18288" rtlCol="0">
            <a:noAutofit/>
          </a:bodyPr>
          <a:lstStyle/>
          <a:p>
            <a:r>
              <a:rPr lang="en-US" sz="900" dirty="0" smtClean="0"/>
              <a:t>Location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7833270" y="4041935"/>
            <a:ext cx="980237" cy="2308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27432" rIns="18288" rtlCol="0">
            <a:noAutofit/>
          </a:bodyPr>
          <a:lstStyle/>
          <a:p>
            <a:r>
              <a:rPr lang="en-US" sz="900" dirty="0" smtClean="0"/>
              <a:t>Skills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524067" y="2738590"/>
            <a:ext cx="1132114" cy="1316533"/>
          </a:xfrm>
          <a:prstGeom prst="rect">
            <a:avLst/>
          </a:prstGeom>
          <a:noFill/>
          <a:ln w="19050">
            <a:solidFill>
              <a:schemeClr val="accent3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9144" rtlCol="0" anchor="t">
            <a:noAutofit/>
          </a:bodyPr>
          <a:lstStyle/>
          <a:p>
            <a:r>
              <a:rPr lang="en-US" sz="1000" dirty="0" smtClean="0">
                <a:solidFill>
                  <a:schemeClr val="tx1"/>
                </a:solidFill>
              </a:rPr>
              <a:t>Social Graph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596290" y="3198814"/>
            <a:ext cx="980237" cy="23024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27432" rIns="18288" rtlCol="0">
            <a:noAutofit/>
          </a:bodyPr>
          <a:lstStyle/>
          <a:p>
            <a:r>
              <a:rPr lang="en-US" sz="900" dirty="0" smtClean="0"/>
              <a:t>Groups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596290" y="2921470"/>
            <a:ext cx="980237" cy="2312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27432" rIns="18288" rtlCol="0">
            <a:noAutofit/>
          </a:bodyPr>
          <a:lstStyle/>
          <a:p>
            <a:r>
              <a:rPr lang="en-US" sz="900" dirty="0" smtClean="0"/>
              <a:t>Contacts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596290" y="3475117"/>
            <a:ext cx="980237" cy="23024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27432" rIns="18288" rtlCol="0">
            <a:noAutofit/>
          </a:bodyPr>
          <a:lstStyle/>
          <a:p>
            <a:r>
              <a:rPr lang="en-US" sz="900" dirty="0" smtClean="0"/>
              <a:t>Brands</a:t>
            </a:r>
          </a:p>
        </p:txBody>
      </p:sp>
      <p:sp>
        <p:nvSpPr>
          <p:cNvPr id="116" name="TextBox 115"/>
          <p:cNvSpPr txBox="1"/>
          <p:nvPr/>
        </p:nvSpPr>
        <p:spPr>
          <a:xfrm>
            <a:off x="6596290" y="3751419"/>
            <a:ext cx="980237" cy="23024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27432" rIns="18288" rtlCol="0">
            <a:noAutofit/>
          </a:bodyPr>
          <a:lstStyle/>
          <a:p>
            <a:r>
              <a:rPr lang="en-US" sz="900" dirty="0" smtClean="0"/>
              <a:t>Access control ??</a:t>
            </a:r>
          </a:p>
        </p:txBody>
      </p:sp>
      <p:sp>
        <p:nvSpPr>
          <p:cNvPr id="119" name="TextBox 118"/>
          <p:cNvSpPr txBox="1"/>
          <p:nvPr/>
        </p:nvSpPr>
        <p:spPr>
          <a:xfrm>
            <a:off x="7452119" y="2374005"/>
            <a:ext cx="1453438" cy="26161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tx1"/>
            </a:solidFill>
          </a:ln>
          <a:effectLst/>
        </p:spPr>
        <p:txBody>
          <a:bodyPr wrap="square" lIns="27432" rIns="18288" rtlCol="0">
            <a:noAutofit/>
          </a:bodyPr>
          <a:lstStyle/>
          <a:p>
            <a:r>
              <a:rPr lang="en-US" sz="1100" b="1" dirty="0" smtClean="0">
                <a:solidFill>
                  <a:schemeClr val="bg1"/>
                </a:solidFill>
              </a:rPr>
              <a:t>About the human *</a:t>
            </a:r>
            <a:endParaRPr lang="en-US" sz="1100" b="1" i="1" dirty="0">
              <a:solidFill>
                <a:schemeClr val="bg1"/>
              </a:solidFill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182074" y="5238741"/>
            <a:ext cx="1093890" cy="1374200"/>
          </a:xfrm>
          <a:prstGeom prst="rect">
            <a:avLst/>
          </a:prstGeom>
          <a:noFill/>
          <a:ln w="19050">
            <a:solidFill>
              <a:schemeClr val="accent3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9144" rtlCol="0" anchor="t">
            <a:noAutofit/>
          </a:bodyPr>
          <a:lstStyle/>
          <a:p>
            <a:r>
              <a:rPr lang="en-US" sz="1000" dirty="0" smtClean="0">
                <a:solidFill>
                  <a:schemeClr val="tx1"/>
                </a:solidFill>
              </a:rPr>
              <a:t>Client APIs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240649" y="5443521"/>
            <a:ext cx="980237" cy="2257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27432" rIns="18288" rtlCol="0">
            <a:noAutofit/>
          </a:bodyPr>
          <a:lstStyle/>
          <a:p>
            <a:r>
              <a:rPr lang="en-US" sz="900" dirty="0" smtClean="0"/>
              <a:t>JavaScript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237773" y="5720350"/>
            <a:ext cx="980237" cy="2299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27432" rIns="18288" rtlCol="0">
            <a:noAutofit/>
          </a:bodyPr>
          <a:lstStyle/>
          <a:p>
            <a:r>
              <a:rPr lang="en-US" sz="900" dirty="0" smtClean="0"/>
              <a:t>REST</a:t>
            </a:r>
          </a:p>
        </p:txBody>
      </p:sp>
      <p:sp>
        <p:nvSpPr>
          <p:cNvPr id="72" name="Rectangle 71"/>
          <p:cNvSpPr/>
          <p:nvPr/>
        </p:nvSpPr>
        <p:spPr>
          <a:xfrm>
            <a:off x="1332725" y="5238741"/>
            <a:ext cx="1132114" cy="796299"/>
          </a:xfrm>
          <a:prstGeom prst="rect">
            <a:avLst/>
          </a:prstGeom>
          <a:noFill/>
          <a:ln w="19050">
            <a:solidFill>
              <a:schemeClr val="accent3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9144" rtlCol="0" anchor="t">
            <a:noAutofit/>
          </a:bodyPr>
          <a:lstStyle/>
          <a:p>
            <a:r>
              <a:rPr lang="en-US" sz="1000" dirty="0" smtClean="0">
                <a:solidFill>
                  <a:schemeClr val="tx1"/>
                </a:solidFill>
              </a:rPr>
              <a:t>Widgets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1391986" y="5443520"/>
            <a:ext cx="980237" cy="230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27432" rIns="18288" rtlCol="0">
            <a:noAutofit/>
          </a:bodyPr>
          <a:lstStyle/>
          <a:p>
            <a:r>
              <a:rPr lang="en-US" sz="900" dirty="0" smtClean="0"/>
              <a:t>Embedded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1391986" y="5716445"/>
            <a:ext cx="980237" cy="2308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27432" rIns="18288" rtlCol="0">
            <a:noAutofit/>
          </a:bodyPr>
          <a:lstStyle/>
          <a:p>
            <a:r>
              <a:rPr lang="en-US" sz="900" dirty="0" smtClean="0"/>
              <a:t>External</a:t>
            </a:r>
          </a:p>
        </p:txBody>
      </p:sp>
      <p:sp>
        <p:nvSpPr>
          <p:cNvPr id="75" name="Rectangle 74"/>
          <p:cNvSpPr/>
          <p:nvPr/>
        </p:nvSpPr>
        <p:spPr>
          <a:xfrm>
            <a:off x="2521600" y="5238741"/>
            <a:ext cx="1094574" cy="1361421"/>
          </a:xfrm>
          <a:prstGeom prst="rect">
            <a:avLst/>
          </a:prstGeom>
          <a:noFill/>
          <a:ln w="19050">
            <a:solidFill>
              <a:schemeClr val="accent3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9144" rtlCol="0" anchor="t">
            <a:noAutofit/>
          </a:bodyPr>
          <a:lstStyle/>
          <a:p>
            <a:r>
              <a:rPr lang="en-US" sz="1000" dirty="0" smtClean="0">
                <a:solidFill>
                  <a:schemeClr val="tx1"/>
                </a:solidFill>
              </a:rPr>
              <a:t>Analytics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2575465" y="5443520"/>
            <a:ext cx="980237" cy="2308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27432" rIns="18288" rtlCol="0">
            <a:noAutofit/>
          </a:bodyPr>
          <a:lstStyle/>
          <a:p>
            <a:r>
              <a:rPr lang="en-US" sz="900" dirty="0" smtClean="0"/>
              <a:t>Engagement</a:t>
            </a:r>
            <a:endParaRPr lang="en-US" sz="900" i="1" dirty="0"/>
          </a:p>
        </p:txBody>
      </p:sp>
      <p:sp>
        <p:nvSpPr>
          <p:cNvPr id="77" name="TextBox 76"/>
          <p:cNvSpPr txBox="1"/>
          <p:nvPr/>
        </p:nvSpPr>
        <p:spPr>
          <a:xfrm>
            <a:off x="2575465" y="5722446"/>
            <a:ext cx="980237" cy="2308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27432" rIns="18288" rtlCol="0">
            <a:noAutofit/>
          </a:bodyPr>
          <a:lstStyle/>
          <a:p>
            <a:r>
              <a:rPr lang="en-US" sz="900" dirty="0" smtClean="0"/>
              <a:t>Scoring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2575465" y="6001372"/>
            <a:ext cx="980237" cy="2308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27432" rIns="18288" rtlCol="0">
            <a:noAutofit/>
          </a:bodyPr>
          <a:lstStyle/>
          <a:p>
            <a:r>
              <a:rPr lang="en-US" sz="900" dirty="0" smtClean="0"/>
              <a:t>Recommendations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2575465" y="6280298"/>
            <a:ext cx="980237" cy="2308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27432" rIns="18288" rtlCol="0">
            <a:noAutofit/>
          </a:bodyPr>
          <a:lstStyle/>
          <a:p>
            <a:r>
              <a:rPr lang="en-US" sz="900" dirty="0" smtClean="0"/>
              <a:t>Trends</a:t>
            </a:r>
          </a:p>
        </p:txBody>
      </p:sp>
      <p:sp>
        <p:nvSpPr>
          <p:cNvPr id="80" name="Rectangle 79"/>
          <p:cNvSpPr/>
          <p:nvPr/>
        </p:nvSpPr>
        <p:spPr>
          <a:xfrm>
            <a:off x="3672935" y="5238741"/>
            <a:ext cx="1132114" cy="924349"/>
          </a:xfrm>
          <a:prstGeom prst="rect">
            <a:avLst/>
          </a:prstGeom>
          <a:noFill/>
          <a:ln w="19050">
            <a:solidFill>
              <a:schemeClr val="accent3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9144" rtlCol="0" anchor="t">
            <a:noAutofit/>
          </a:bodyPr>
          <a:lstStyle/>
          <a:p>
            <a:r>
              <a:rPr lang="en-US" sz="1000" dirty="0" smtClean="0">
                <a:solidFill>
                  <a:schemeClr val="tx1"/>
                </a:solidFill>
              </a:rPr>
              <a:t>Real-time Notifications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3723570" y="5578686"/>
            <a:ext cx="980237" cy="2308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27432" rIns="18288" rtlCol="0">
            <a:noAutofit/>
          </a:bodyPr>
          <a:lstStyle/>
          <a:p>
            <a:r>
              <a:rPr lang="en-US" sz="900" dirty="0" smtClean="0"/>
              <a:t>Mobile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3723570" y="5851858"/>
            <a:ext cx="980237" cy="2308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27432" rIns="18288" rtlCol="0">
            <a:noAutofit/>
          </a:bodyPr>
          <a:lstStyle/>
          <a:p>
            <a:r>
              <a:rPr lang="en-US" sz="900" dirty="0" smtClean="0"/>
              <a:t>Browser</a:t>
            </a:r>
          </a:p>
        </p:txBody>
      </p:sp>
      <p:sp>
        <p:nvSpPr>
          <p:cNvPr id="85" name="Rectangle 84"/>
          <p:cNvSpPr/>
          <p:nvPr/>
        </p:nvSpPr>
        <p:spPr>
          <a:xfrm>
            <a:off x="5937741" y="5238972"/>
            <a:ext cx="1899974" cy="1186949"/>
          </a:xfrm>
          <a:prstGeom prst="rect">
            <a:avLst/>
          </a:prstGeom>
          <a:noFill/>
          <a:ln w="19050">
            <a:solidFill>
              <a:schemeClr val="accent3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9144" rtlCol="0" anchor="t">
            <a:noAutofit/>
          </a:bodyPr>
          <a:lstStyle/>
          <a:p>
            <a:r>
              <a:rPr lang="en-US" sz="1000" dirty="0" smtClean="0">
                <a:solidFill>
                  <a:schemeClr val="tx1"/>
                </a:solidFill>
              </a:rPr>
              <a:t>Data structures</a:t>
            </a:r>
          </a:p>
          <a:p>
            <a:pPr marL="55563" indent="-55563">
              <a:buFont typeface="Arial" pitchFamily="34" charset="0"/>
              <a:buChar char="•"/>
            </a:pPr>
            <a:endParaRPr lang="en-US" sz="1000" dirty="0" smtClean="0">
              <a:solidFill>
                <a:schemeClr val="tx1"/>
              </a:solidFill>
            </a:endParaRPr>
          </a:p>
          <a:p>
            <a:endParaRPr lang="en-US" sz="1000" dirty="0" smtClean="0">
              <a:solidFill>
                <a:schemeClr val="tx1"/>
              </a:solidFill>
            </a:endParaRPr>
          </a:p>
        </p:txBody>
      </p:sp>
      <p:sp>
        <p:nvSpPr>
          <p:cNvPr id="101" name="Freeform 100"/>
          <p:cNvSpPr/>
          <p:nvPr/>
        </p:nvSpPr>
        <p:spPr>
          <a:xfrm>
            <a:off x="58056" y="356687"/>
            <a:ext cx="6273406" cy="4429069"/>
          </a:xfrm>
          <a:custGeom>
            <a:avLst/>
            <a:gdLst>
              <a:gd name="connsiteX0" fmla="*/ 0 w 6255658"/>
              <a:gd name="connsiteY0" fmla="*/ 0 h 4325489"/>
              <a:gd name="connsiteX1" fmla="*/ 6255658 w 6255658"/>
              <a:gd name="connsiteY1" fmla="*/ 0 h 4325489"/>
              <a:gd name="connsiteX2" fmla="*/ 6255658 w 6255658"/>
              <a:gd name="connsiteY2" fmla="*/ 4325489 h 4325489"/>
              <a:gd name="connsiteX3" fmla="*/ 0 w 6255658"/>
              <a:gd name="connsiteY3" fmla="*/ 4325489 h 4325489"/>
              <a:gd name="connsiteX4" fmla="*/ 0 w 6255658"/>
              <a:gd name="connsiteY4" fmla="*/ 0 h 4325489"/>
              <a:gd name="connsiteX0" fmla="*/ 0 w 6255658"/>
              <a:gd name="connsiteY0" fmla="*/ 0 h 4325490"/>
              <a:gd name="connsiteX1" fmla="*/ 6255658 w 6255658"/>
              <a:gd name="connsiteY1" fmla="*/ 0 h 4325490"/>
              <a:gd name="connsiteX2" fmla="*/ 6255658 w 6255658"/>
              <a:gd name="connsiteY2" fmla="*/ 4325489 h 4325490"/>
              <a:gd name="connsiteX3" fmla="*/ 2351315 w 6255658"/>
              <a:gd name="connsiteY3" fmla="*/ 4325490 h 4325490"/>
              <a:gd name="connsiteX4" fmla="*/ 0 w 6255658"/>
              <a:gd name="connsiteY4" fmla="*/ 4325489 h 4325490"/>
              <a:gd name="connsiteX5" fmla="*/ 0 w 6255658"/>
              <a:gd name="connsiteY5" fmla="*/ 0 h 4325490"/>
              <a:gd name="connsiteX0" fmla="*/ 0 w 6255658"/>
              <a:gd name="connsiteY0" fmla="*/ 0 h 4329823"/>
              <a:gd name="connsiteX1" fmla="*/ 6255658 w 6255658"/>
              <a:gd name="connsiteY1" fmla="*/ 0 h 4329823"/>
              <a:gd name="connsiteX2" fmla="*/ 6255658 w 6255658"/>
              <a:gd name="connsiteY2" fmla="*/ 4325489 h 4329823"/>
              <a:gd name="connsiteX3" fmla="*/ 2450989 w 6255658"/>
              <a:gd name="connsiteY3" fmla="*/ 4329823 h 4329823"/>
              <a:gd name="connsiteX4" fmla="*/ 0 w 6255658"/>
              <a:gd name="connsiteY4" fmla="*/ 4325489 h 4329823"/>
              <a:gd name="connsiteX5" fmla="*/ 0 w 6255658"/>
              <a:gd name="connsiteY5" fmla="*/ 0 h 4329823"/>
              <a:gd name="connsiteX0" fmla="*/ 0 w 6255658"/>
              <a:gd name="connsiteY0" fmla="*/ 0 h 4329823"/>
              <a:gd name="connsiteX1" fmla="*/ 6255658 w 6255658"/>
              <a:gd name="connsiteY1" fmla="*/ 0 h 4329823"/>
              <a:gd name="connsiteX2" fmla="*/ 6255658 w 6255658"/>
              <a:gd name="connsiteY2" fmla="*/ 4325489 h 4329823"/>
              <a:gd name="connsiteX3" fmla="*/ 2472657 w 6255658"/>
              <a:gd name="connsiteY3" fmla="*/ 4329823 h 4329823"/>
              <a:gd name="connsiteX4" fmla="*/ 0 w 6255658"/>
              <a:gd name="connsiteY4" fmla="*/ 4325489 h 4329823"/>
              <a:gd name="connsiteX5" fmla="*/ 0 w 6255658"/>
              <a:gd name="connsiteY5" fmla="*/ 0 h 4329823"/>
              <a:gd name="connsiteX0" fmla="*/ 0 w 6255658"/>
              <a:gd name="connsiteY0" fmla="*/ 0 h 4329823"/>
              <a:gd name="connsiteX1" fmla="*/ 6255658 w 6255658"/>
              <a:gd name="connsiteY1" fmla="*/ 0 h 4329823"/>
              <a:gd name="connsiteX2" fmla="*/ 6255658 w 6255658"/>
              <a:gd name="connsiteY2" fmla="*/ 4325489 h 4329823"/>
              <a:gd name="connsiteX3" fmla="*/ 2485658 w 6255658"/>
              <a:gd name="connsiteY3" fmla="*/ 4329823 h 4329823"/>
              <a:gd name="connsiteX4" fmla="*/ 0 w 6255658"/>
              <a:gd name="connsiteY4" fmla="*/ 4325489 h 4329823"/>
              <a:gd name="connsiteX5" fmla="*/ 0 w 6255658"/>
              <a:gd name="connsiteY5" fmla="*/ 0 h 4329823"/>
              <a:gd name="connsiteX0" fmla="*/ 0 w 6255658"/>
              <a:gd name="connsiteY0" fmla="*/ 0 h 4329823"/>
              <a:gd name="connsiteX1" fmla="*/ 6255658 w 6255658"/>
              <a:gd name="connsiteY1" fmla="*/ 0 h 4329823"/>
              <a:gd name="connsiteX2" fmla="*/ 6255658 w 6255658"/>
              <a:gd name="connsiteY2" fmla="*/ 4325489 h 4329823"/>
              <a:gd name="connsiteX3" fmla="*/ 3846562 w 6255658"/>
              <a:gd name="connsiteY3" fmla="*/ 4322050 h 4329823"/>
              <a:gd name="connsiteX4" fmla="*/ 2485658 w 6255658"/>
              <a:gd name="connsiteY4" fmla="*/ 4329823 h 4329823"/>
              <a:gd name="connsiteX5" fmla="*/ 0 w 6255658"/>
              <a:gd name="connsiteY5" fmla="*/ 4325489 h 4329823"/>
              <a:gd name="connsiteX6" fmla="*/ 0 w 6255658"/>
              <a:gd name="connsiteY6" fmla="*/ 0 h 4329823"/>
              <a:gd name="connsiteX0" fmla="*/ 0 w 6255658"/>
              <a:gd name="connsiteY0" fmla="*/ 0 h 4329823"/>
              <a:gd name="connsiteX1" fmla="*/ 6255658 w 6255658"/>
              <a:gd name="connsiteY1" fmla="*/ 0 h 4329823"/>
              <a:gd name="connsiteX2" fmla="*/ 6255658 w 6255658"/>
              <a:gd name="connsiteY2" fmla="*/ 4325489 h 4329823"/>
              <a:gd name="connsiteX3" fmla="*/ 2485796 w 6255658"/>
              <a:gd name="connsiteY3" fmla="*/ 2649261 h 4329823"/>
              <a:gd name="connsiteX4" fmla="*/ 2485658 w 6255658"/>
              <a:gd name="connsiteY4" fmla="*/ 4329823 h 4329823"/>
              <a:gd name="connsiteX5" fmla="*/ 0 w 6255658"/>
              <a:gd name="connsiteY5" fmla="*/ 4325489 h 4329823"/>
              <a:gd name="connsiteX6" fmla="*/ 0 w 6255658"/>
              <a:gd name="connsiteY6" fmla="*/ 0 h 4329823"/>
              <a:gd name="connsiteX0" fmla="*/ 0 w 6255658"/>
              <a:gd name="connsiteY0" fmla="*/ 0 h 4329823"/>
              <a:gd name="connsiteX1" fmla="*/ 6255658 w 6255658"/>
              <a:gd name="connsiteY1" fmla="*/ 0 h 4329823"/>
              <a:gd name="connsiteX2" fmla="*/ 6255658 w 6255658"/>
              <a:gd name="connsiteY2" fmla="*/ 4325489 h 4329823"/>
              <a:gd name="connsiteX3" fmla="*/ 4154251 w 6255658"/>
              <a:gd name="connsiteY3" fmla="*/ 3398983 h 4329823"/>
              <a:gd name="connsiteX4" fmla="*/ 2485796 w 6255658"/>
              <a:gd name="connsiteY4" fmla="*/ 2649261 h 4329823"/>
              <a:gd name="connsiteX5" fmla="*/ 2485658 w 6255658"/>
              <a:gd name="connsiteY5" fmla="*/ 4329823 h 4329823"/>
              <a:gd name="connsiteX6" fmla="*/ 0 w 6255658"/>
              <a:gd name="connsiteY6" fmla="*/ 4325489 h 4329823"/>
              <a:gd name="connsiteX7" fmla="*/ 0 w 6255658"/>
              <a:gd name="connsiteY7" fmla="*/ 0 h 4329823"/>
              <a:gd name="connsiteX0" fmla="*/ 0 w 6255658"/>
              <a:gd name="connsiteY0" fmla="*/ 0 h 4329823"/>
              <a:gd name="connsiteX1" fmla="*/ 6255658 w 6255658"/>
              <a:gd name="connsiteY1" fmla="*/ 0 h 4329823"/>
              <a:gd name="connsiteX2" fmla="*/ 6255658 w 6255658"/>
              <a:gd name="connsiteY2" fmla="*/ 4325489 h 4329823"/>
              <a:gd name="connsiteX3" fmla="*/ 4981978 w 6255658"/>
              <a:gd name="connsiteY3" fmla="*/ 2653595 h 4329823"/>
              <a:gd name="connsiteX4" fmla="*/ 2485796 w 6255658"/>
              <a:gd name="connsiteY4" fmla="*/ 2649261 h 4329823"/>
              <a:gd name="connsiteX5" fmla="*/ 2485658 w 6255658"/>
              <a:gd name="connsiteY5" fmla="*/ 4329823 h 4329823"/>
              <a:gd name="connsiteX6" fmla="*/ 0 w 6255658"/>
              <a:gd name="connsiteY6" fmla="*/ 4325489 h 4329823"/>
              <a:gd name="connsiteX7" fmla="*/ 0 w 6255658"/>
              <a:gd name="connsiteY7" fmla="*/ 0 h 4329823"/>
              <a:gd name="connsiteX0" fmla="*/ 0 w 6255658"/>
              <a:gd name="connsiteY0" fmla="*/ 0 h 4329823"/>
              <a:gd name="connsiteX1" fmla="*/ 6255658 w 6255658"/>
              <a:gd name="connsiteY1" fmla="*/ 0 h 4329823"/>
              <a:gd name="connsiteX2" fmla="*/ 4990232 w 6255658"/>
              <a:gd name="connsiteY2" fmla="*/ 2228002 h 4329823"/>
              <a:gd name="connsiteX3" fmla="*/ 4981978 w 6255658"/>
              <a:gd name="connsiteY3" fmla="*/ 2653595 h 4329823"/>
              <a:gd name="connsiteX4" fmla="*/ 2485796 w 6255658"/>
              <a:gd name="connsiteY4" fmla="*/ 2649261 h 4329823"/>
              <a:gd name="connsiteX5" fmla="*/ 2485658 w 6255658"/>
              <a:gd name="connsiteY5" fmla="*/ 4329823 h 4329823"/>
              <a:gd name="connsiteX6" fmla="*/ 0 w 6255658"/>
              <a:gd name="connsiteY6" fmla="*/ 4325489 h 4329823"/>
              <a:gd name="connsiteX7" fmla="*/ 0 w 6255658"/>
              <a:gd name="connsiteY7" fmla="*/ 0 h 4329823"/>
              <a:gd name="connsiteX0" fmla="*/ 0 w 6255658"/>
              <a:gd name="connsiteY0" fmla="*/ 0 h 4329823"/>
              <a:gd name="connsiteX1" fmla="*/ 6255658 w 6255658"/>
              <a:gd name="connsiteY1" fmla="*/ 0 h 4329823"/>
              <a:gd name="connsiteX2" fmla="*/ 5454346 w 6255658"/>
              <a:gd name="connsiteY2" fmla="*/ 1405504 h 4329823"/>
              <a:gd name="connsiteX3" fmla="*/ 4990232 w 6255658"/>
              <a:gd name="connsiteY3" fmla="*/ 2228002 h 4329823"/>
              <a:gd name="connsiteX4" fmla="*/ 4981978 w 6255658"/>
              <a:gd name="connsiteY4" fmla="*/ 2653595 h 4329823"/>
              <a:gd name="connsiteX5" fmla="*/ 2485796 w 6255658"/>
              <a:gd name="connsiteY5" fmla="*/ 2649261 h 4329823"/>
              <a:gd name="connsiteX6" fmla="*/ 2485658 w 6255658"/>
              <a:gd name="connsiteY6" fmla="*/ 4329823 h 4329823"/>
              <a:gd name="connsiteX7" fmla="*/ 0 w 6255658"/>
              <a:gd name="connsiteY7" fmla="*/ 4325489 h 4329823"/>
              <a:gd name="connsiteX8" fmla="*/ 0 w 6255658"/>
              <a:gd name="connsiteY8" fmla="*/ 0 h 4329823"/>
              <a:gd name="connsiteX0" fmla="*/ 0 w 6273406"/>
              <a:gd name="connsiteY0" fmla="*/ 0 h 4329823"/>
              <a:gd name="connsiteX1" fmla="*/ 6255658 w 6273406"/>
              <a:gd name="connsiteY1" fmla="*/ 0 h 4329823"/>
              <a:gd name="connsiteX2" fmla="*/ 6273406 w 6273406"/>
              <a:gd name="connsiteY2" fmla="*/ 2220230 h 4329823"/>
              <a:gd name="connsiteX3" fmla="*/ 4990232 w 6273406"/>
              <a:gd name="connsiteY3" fmla="*/ 2228002 h 4329823"/>
              <a:gd name="connsiteX4" fmla="*/ 4981978 w 6273406"/>
              <a:gd name="connsiteY4" fmla="*/ 2653595 h 4329823"/>
              <a:gd name="connsiteX5" fmla="*/ 2485796 w 6273406"/>
              <a:gd name="connsiteY5" fmla="*/ 2649261 h 4329823"/>
              <a:gd name="connsiteX6" fmla="*/ 2485658 w 6273406"/>
              <a:gd name="connsiteY6" fmla="*/ 4329823 h 4329823"/>
              <a:gd name="connsiteX7" fmla="*/ 0 w 6273406"/>
              <a:gd name="connsiteY7" fmla="*/ 4325489 h 4329823"/>
              <a:gd name="connsiteX8" fmla="*/ 0 w 6273406"/>
              <a:gd name="connsiteY8" fmla="*/ 0 h 4329823"/>
              <a:gd name="connsiteX0" fmla="*/ 0 w 6273406"/>
              <a:gd name="connsiteY0" fmla="*/ 0 h 4329823"/>
              <a:gd name="connsiteX1" fmla="*/ 6255658 w 6273406"/>
              <a:gd name="connsiteY1" fmla="*/ 0 h 4329823"/>
              <a:gd name="connsiteX2" fmla="*/ 6273406 w 6273406"/>
              <a:gd name="connsiteY2" fmla="*/ 2220230 h 4329823"/>
              <a:gd name="connsiteX3" fmla="*/ 4990232 w 6273406"/>
              <a:gd name="connsiteY3" fmla="*/ 2228002 h 4329823"/>
              <a:gd name="connsiteX4" fmla="*/ 4981978 w 6273406"/>
              <a:gd name="connsiteY4" fmla="*/ 2653595 h 4329823"/>
              <a:gd name="connsiteX5" fmla="*/ 2485796 w 6273406"/>
              <a:gd name="connsiteY5" fmla="*/ 2403282 h 4329823"/>
              <a:gd name="connsiteX6" fmla="*/ 2485658 w 6273406"/>
              <a:gd name="connsiteY6" fmla="*/ 4329823 h 4329823"/>
              <a:gd name="connsiteX7" fmla="*/ 0 w 6273406"/>
              <a:gd name="connsiteY7" fmla="*/ 4325489 h 4329823"/>
              <a:gd name="connsiteX8" fmla="*/ 0 w 6273406"/>
              <a:gd name="connsiteY8" fmla="*/ 0 h 4329823"/>
              <a:gd name="connsiteX0" fmla="*/ 0 w 6273406"/>
              <a:gd name="connsiteY0" fmla="*/ 0 h 4329823"/>
              <a:gd name="connsiteX1" fmla="*/ 6255658 w 6273406"/>
              <a:gd name="connsiteY1" fmla="*/ 0 h 4329823"/>
              <a:gd name="connsiteX2" fmla="*/ 6273406 w 6273406"/>
              <a:gd name="connsiteY2" fmla="*/ 2220230 h 4329823"/>
              <a:gd name="connsiteX3" fmla="*/ 4990232 w 6273406"/>
              <a:gd name="connsiteY3" fmla="*/ 2228002 h 4329823"/>
              <a:gd name="connsiteX4" fmla="*/ 4987326 w 6273406"/>
              <a:gd name="connsiteY4" fmla="*/ 2402269 h 4329823"/>
              <a:gd name="connsiteX5" fmla="*/ 2485796 w 6273406"/>
              <a:gd name="connsiteY5" fmla="*/ 2403282 h 4329823"/>
              <a:gd name="connsiteX6" fmla="*/ 2485658 w 6273406"/>
              <a:gd name="connsiteY6" fmla="*/ 4329823 h 4329823"/>
              <a:gd name="connsiteX7" fmla="*/ 0 w 6273406"/>
              <a:gd name="connsiteY7" fmla="*/ 4325489 h 4329823"/>
              <a:gd name="connsiteX8" fmla="*/ 0 w 6273406"/>
              <a:gd name="connsiteY8" fmla="*/ 0 h 4329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73406" h="4329823">
                <a:moveTo>
                  <a:pt x="0" y="0"/>
                </a:moveTo>
                <a:lnTo>
                  <a:pt x="6255658" y="0"/>
                </a:lnTo>
                <a:lnTo>
                  <a:pt x="6273406" y="2220230"/>
                </a:lnTo>
                <a:lnTo>
                  <a:pt x="4990232" y="2228002"/>
                </a:lnTo>
                <a:cubicBezTo>
                  <a:pt x="4989263" y="2286091"/>
                  <a:pt x="4988295" y="2344180"/>
                  <a:pt x="4987326" y="2402269"/>
                </a:cubicBezTo>
                <a:lnTo>
                  <a:pt x="2485796" y="2403282"/>
                </a:lnTo>
                <a:lnTo>
                  <a:pt x="2485658" y="4329823"/>
                </a:lnTo>
                <a:lnTo>
                  <a:pt x="0" y="432548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3">
                <a:lumMod val="50000"/>
              </a:schemeClr>
            </a:solidFill>
            <a:prstDash val="lg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9144" rtlCol="0" anchor="t">
            <a:noAutofit/>
          </a:bodyPr>
          <a:lstStyle/>
          <a:p>
            <a:endParaRPr lang="en-US" sz="1000" dirty="0" smtClean="0">
              <a:solidFill>
                <a:schemeClr val="tx1"/>
              </a:solidFill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187057" y="4857296"/>
            <a:ext cx="1453438" cy="26161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tx1"/>
            </a:solidFill>
          </a:ln>
          <a:effectLst/>
        </p:spPr>
        <p:txBody>
          <a:bodyPr wrap="square" lIns="27432" rIns="18288" rtlCol="0">
            <a:noAutofit/>
          </a:bodyPr>
          <a:lstStyle/>
          <a:p>
            <a:r>
              <a:rPr lang="en-US" sz="1100" b="1" dirty="0" smtClean="0">
                <a:solidFill>
                  <a:schemeClr val="bg1"/>
                </a:solidFill>
              </a:rPr>
              <a:t>Technical foundations</a:t>
            </a:r>
            <a:endParaRPr lang="en-US" sz="1100" b="1" i="1" dirty="0">
              <a:solidFill>
                <a:schemeClr val="bg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11265" y="432412"/>
            <a:ext cx="1132114" cy="4293967"/>
          </a:xfrm>
          <a:prstGeom prst="rect">
            <a:avLst/>
          </a:prstGeom>
          <a:noFill/>
          <a:ln w="19050">
            <a:solidFill>
              <a:schemeClr val="accent3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9144" rtlCol="0" anchor="t">
            <a:noAutofit/>
          </a:bodyPr>
          <a:lstStyle/>
          <a:p>
            <a:r>
              <a:rPr lang="en-US" sz="1000" dirty="0" smtClean="0">
                <a:solidFill>
                  <a:schemeClr val="tx1"/>
                </a:solidFill>
              </a:rPr>
              <a:t>Sharing</a:t>
            </a:r>
            <a:r>
              <a:rPr lang="en-US" sz="1000" dirty="0" smtClean="0">
                <a:solidFill>
                  <a:srgbClr val="FF0000"/>
                </a:solidFill>
              </a:rPr>
              <a:t> / Collaboration</a:t>
            </a:r>
            <a:endParaRPr lang="en-US" sz="1000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82190" y="1620076"/>
            <a:ext cx="980237" cy="2308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27432" rIns="18288" rtlCol="0">
            <a:noAutofit/>
          </a:bodyPr>
          <a:lstStyle/>
          <a:p>
            <a:r>
              <a:rPr lang="en-US" sz="900" dirty="0" smtClean="0"/>
              <a:t>Images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82190" y="1897709"/>
            <a:ext cx="980237" cy="2308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27432" rIns="18288" rtlCol="0">
            <a:noAutofit/>
          </a:bodyPr>
          <a:lstStyle/>
          <a:p>
            <a:r>
              <a:rPr lang="en-US" sz="900" dirty="0" smtClean="0"/>
              <a:t>Video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82190" y="2175342"/>
            <a:ext cx="980237" cy="2308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27432" rIns="18288" rtlCol="0">
            <a:noAutofit/>
          </a:bodyPr>
          <a:lstStyle/>
          <a:p>
            <a:r>
              <a:rPr lang="en-US" sz="900" dirty="0" smtClean="0"/>
              <a:t>Audio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82190" y="793502"/>
            <a:ext cx="980237" cy="2308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27432" rIns="18288" rtlCol="0">
            <a:noAutofit/>
          </a:bodyPr>
          <a:lstStyle/>
          <a:p>
            <a:r>
              <a:rPr lang="en-US" sz="900" dirty="0" smtClean="0"/>
              <a:t>Text</a:t>
            </a:r>
            <a:endParaRPr lang="en-US" sz="900" dirty="0" smtClean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82190" y="2452975"/>
            <a:ext cx="980237" cy="2308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27432" rIns="18288" rtlCol="0">
            <a:noAutofit/>
          </a:bodyPr>
          <a:lstStyle/>
          <a:p>
            <a:r>
              <a:rPr lang="en-US" sz="900" dirty="0" smtClean="0"/>
              <a:t>Tasks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82190" y="2730608"/>
            <a:ext cx="980237" cy="2308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27432" rIns="18288" rtlCol="0">
            <a:noAutofit/>
          </a:bodyPr>
          <a:lstStyle/>
          <a:p>
            <a:r>
              <a:rPr lang="en-US" sz="900" dirty="0" smtClean="0"/>
              <a:t>Events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82190" y="3008241"/>
            <a:ext cx="980237" cy="5078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27432" rIns="18288" rtlCol="0">
            <a:noAutofit/>
          </a:bodyPr>
          <a:lstStyle/>
          <a:p>
            <a:r>
              <a:rPr lang="en-US" sz="900" dirty="0" smtClean="0"/>
              <a:t>Workflow</a:t>
            </a:r>
          </a:p>
          <a:p>
            <a:pPr marL="60325" indent="-52388">
              <a:buFont typeface="Arial" pitchFamily="34" charset="0"/>
              <a:buChar char="•"/>
            </a:pPr>
            <a:r>
              <a:rPr lang="en-US" sz="900" dirty="0" smtClean="0"/>
              <a:t>Routing</a:t>
            </a:r>
          </a:p>
          <a:p>
            <a:pPr marL="60325" indent="-52388">
              <a:buFont typeface="Arial" pitchFamily="34" charset="0"/>
              <a:buChar char="•"/>
            </a:pPr>
            <a:r>
              <a:rPr lang="en-US" sz="900" dirty="0" smtClean="0"/>
              <a:t>Signatures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82190" y="3562873"/>
            <a:ext cx="980237" cy="2308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27432" rIns="18288" rtlCol="0">
            <a:noAutofit/>
          </a:bodyPr>
          <a:lstStyle/>
          <a:p>
            <a:r>
              <a:rPr lang="en-US" sz="900" dirty="0" smtClean="0"/>
              <a:t>Location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82190" y="3840506"/>
            <a:ext cx="980237" cy="2308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27432" rIns="18288" rtlCol="0">
            <a:noAutofit/>
          </a:bodyPr>
          <a:lstStyle/>
          <a:p>
            <a:r>
              <a:rPr lang="en-US" sz="900" dirty="0" smtClean="0"/>
              <a:t>Bookmarks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82190" y="4118140"/>
            <a:ext cx="980237" cy="5078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27432" rIns="18288" rtlCol="0">
            <a:noAutofit/>
          </a:bodyPr>
          <a:lstStyle/>
          <a:p>
            <a:r>
              <a:rPr lang="en-US" sz="900" dirty="0" smtClean="0"/>
              <a:t>Status</a:t>
            </a:r>
          </a:p>
          <a:p>
            <a:pPr marL="60325" indent="-52388">
              <a:buFont typeface="Arial" pitchFamily="34" charset="0"/>
              <a:buChar char="•"/>
            </a:pPr>
            <a:r>
              <a:rPr lang="en-US" sz="900" dirty="0" smtClean="0"/>
              <a:t>Presence</a:t>
            </a:r>
          </a:p>
          <a:p>
            <a:pPr marL="60325" indent="-52388">
              <a:buFont typeface="Arial" pitchFamily="34" charset="0"/>
              <a:buChar char="•"/>
            </a:pPr>
            <a:r>
              <a:rPr lang="en-US" sz="900" dirty="0" smtClean="0"/>
              <a:t>Microblog</a:t>
            </a:r>
          </a:p>
        </p:txBody>
      </p:sp>
      <p:sp>
        <p:nvSpPr>
          <p:cNvPr id="36" name="Rectangle 35"/>
          <p:cNvSpPr/>
          <p:nvPr/>
        </p:nvSpPr>
        <p:spPr>
          <a:xfrm>
            <a:off x="5058991" y="447402"/>
            <a:ext cx="1132114" cy="1654353"/>
          </a:xfrm>
          <a:prstGeom prst="rect">
            <a:avLst/>
          </a:prstGeom>
          <a:noFill/>
          <a:ln w="19050">
            <a:solidFill>
              <a:schemeClr val="accent3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9144" rtlCol="0" anchor="t">
            <a:noAutofit/>
          </a:bodyPr>
          <a:lstStyle/>
          <a:p>
            <a:r>
              <a:rPr lang="en-US" sz="1000" dirty="0" smtClean="0">
                <a:solidFill>
                  <a:schemeClr val="tx1"/>
                </a:solidFill>
              </a:rPr>
              <a:t>Reactions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129059" y="926335"/>
            <a:ext cx="980237" cy="2308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27432" rIns="18288" rtlCol="0">
            <a:noAutofit/>
          </a:bodyPr>
          <a:lstStyle/>
          <a:p>
            <a:r>
              <a:rPr lang="en-US" sz="900" dirty="0" smtClean="0"/>
              <a:t>Re-share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129059" y="649134"/>
            <a:ext cx="980237" cy="23404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27432" rIns="18288" rtlCol="0">
            <a:noAutofit/>
          </a:bodyPr>
          <a:lstStyle/>
          <a:p>
            <a:r>
              <a:rPr lang="en-US" sz="900" dirty="0" smtClean="0"/>
              <a:t>Comments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5129059" y="1200325"/>
            <a:ext cx="980237" cy="2308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27432" rIns="18288" rtlCol="0">
            <a:noAutofit/>
          </a:bodyPr>
          <a:lstStyle/>
          <a:p>
            <a:r>
              <a:rPr lang="en-US" sz="900" dirty="0" smtClean="0"/>
              <a:t>Like / rating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129059" y="1474315"/>
            <a:ext cx="980237" cy="2308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27432" rIns="18288" rtlCol="0">
            <a:noAutofit/>
          </a:bodyPr>
          <a:lstStyle/>
          <a:p>
            <a:r>
              <a:rPr lang="en-US" sz="900" dirty="0" smtClean="0"/>
              <a:t>Recommendations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129059" y="1748304"/>
            <a:ext cx="980237" cy="2308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27432" rIns="18288" rtlCol="0">
            <a:noAutofit/>
          </a:bodyPr>
          <a:lstStyle/>
          <a:p>
            <a:r>
              <a:rPr lang="en-US" sz="900" dirty="0" smtClean="0"/>
              <a:t>Tags</a:t>
            </a:r>
          </a:p>
        </p:txBody>
      </p:sp>
      <p:sp>
        <p:nvSpPr>
          <p:cNvPr id="43" name="Rectangle 42"/>
          <p:cNvSpPr/>
          <p:nvPr/>
        </p:nvSpPr>
        <p:spPr>
          <a:xfrm>
            <a:off x="1324981" y="432412"/>
            <a:ext cx="1132114" cy="3264099"/>
          </a:xfrm>
          <a:prstGeom prst="rect">
            <a:avLst/>
          </a:prstGeom>
          <a:noFill/>
          <a:ln w="19050">
            <a:solidFill>
              <a:schemeClr val="accent3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9144" rtlCol="0" anchor="t">
            <a:noAutofit/>
          </a:bodyPr>
          <a:lstStyle/>
          <a:p>
            <a:r>
              <a:rPr lang="en-US" sz="1000" dirty="0" smtClean="0">
                <a:solidFill>
                  <a:schemeClr val="tx1"/>
                </a:solidFill>
              </a:rPr>
              <a:t>Messaging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383556" y="922284"/>
            <a:ext cx="980237" cy="7678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27432" rIns="18288" rtlCol="0">
            <a:noAutofit/>
          </a:bodyPr>
          <a:lstStyle/>
          <a:p>
            <a:r>
              <a:rPr lang="en-US" sz="900" dirty="0" smtClean="0"/>
              <a:t>Text chat </a:t>
            </a:r>
            <a:r>
              <a:rPr lang="en-US" sz="900" i="1" dirty="0" smtClean="0"/>
              <a:t>(includes 1:1 and 1:multiple; also includes "Live Chat" such as with Helpline person)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1383556" y="637193"/>
            <a:ext cx="980237" cy="23387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27432" rIns="18288" rtlCol="0">
            <a:noAutofit/>
          </a:bodyPr>
          <a:lstStyle/>
          <a:p>
            <a:r>
              <a:rPr lang="en-US" sz="900" dirty="0" smtClean="0"/>
              <a:t>E-mail  like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1383556" y="1748193"/>
            <a:ext cx="980237" cy="2322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27432" rIns="18288" rtlCol="0">
            <a:noAutofit/>
          </a:bodyPr>
          <a:lstStyle/>
          <a:p>
            <a:r>
              <a:rPr lang="en-US" sz="900" dirty="0" smtClean="0"/>
              <a:t>Voice chat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1383556" y="2020105"/>
            <a:ext cx="980237" cy="2308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27432" rIns="18288" rtlCol="0">
            <a:noAutofit/>
          </a:bodyPr>
          <a:lstStyle/>
          <a:p>
            <a:r>
              <a:rPr lang="en-US" sz="900" dirty="0" smtClean="0"/>
              <a:t>Video chat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1375450" y="2301039"/>
            <a:ext cx="980237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27432" rIns="18288" rtlCol="0">
            <a:noAutofit/>
          </a:bodyPr>
          <a:lstStyle/>
          <a:p>
            <a:r>
              <a:rPr lang="en-US" sz="900" dirty="0" smtClean="0"/>
              <a:t>Forward / reply </a:t>
            </a:r>
            <a:r>
              <a:rPr lang="en-US" sz="900" i="1" dirty="0" smtClean="0"/>
              <a:t>(might be part of others or part of 'Sharing")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3890736" y="1628225"/>
            <a:ext cx="980237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27432" rIns="18288" rtlCol="0">
            <a:noAutofit/>
          </a:bodyPr>
          <a:lstStyle/>
          <a:p>
            <a:r>
              <a:rPr lang="en-US" sz="900" dirty="0" smtClean="0"/>
              <a:t>Alerts / Notifications</a:t>
            </a:r>
          </a:p>
        </p:txBody>
      </p:sp>
      <p:sp>
        <p:nvSpPr>
          <p:cNvPr id="50" name="Rectangle 49"/>
          <p:cNvSpPr/>
          <p:nvPr/>
        </p:nvSpPr>
        <p:spPr>
          <a:xfrm>
            <a:off x="3814321" y="447400"/>
            <a:ext cx="1132114" cy="1654531"/>
          </a:xfrm>
          <a:prstGeom prst="rect">
            <a:avLst/>
          </a:prstGeom>
          <a:noFill/>
          <a:ln w="19050">
            <a:solidFill>
              <a:schemeClr val="accent3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9144" rtlCol="0" anchor="t">
            <a:noAutofit/>
          </a:bodyPr>
          <a:lstStyle/>
          <a:p>
            <a:r>
              <a:rPr lang="en-US" sz="1000" dirty="0" smtClean="0">
                <a:solidFill>
                  <a:srgbClr val="FF0000"/>
                </a:solidFill>
              </a:rPr>
              <a:t>Collaboration</a:t>
            </a:r>
            <a:r>
              <a:rPr lang="en-US" sz="1000" dirty="0" smtClean="0">
                <a:solidFill>
                  <a:schemeClr val="tx1"/>
                </a:solidFill>
              </a:rPr>
              <a:t> / Newsfeed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3890736" y="1070365"/>
            <a:ext cx="980237" cy="2335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27432" rIns="18288" rtlCol="0">
            <a:noAutofit/>
          </a:bodyPr>
          <a:lstStyle/>
          <a:p>
            <a:r>
              <a:rPr lang="en-US" sz="900" dirty="0" smtClean="0"/>
              <a:t>Subscription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3890736" y="793217"/>
            <a:ext cx="980237" cy="23099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27432" rIns="18288" rtlCol="0">
            <a:noAutofit/>
          </a:bodyPr>
          <a:lstStyle/>
          <a:p>
            <a:r>
              <a:rPr lang="en-US" sz="900" dirty="0" smtClean="0"/>
              <a:t>Data structures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3890736" y="1350039"/>
            <a:ext cx="980237" cy="23203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27432" rIns="18288" rtlCol="0">
            <a:noAutofit/>
          </a:bodyPr>
          <a:lstStyle/>
          <a:p>
            <a:r>
              <a:rPr lang="en-US" sz="900" dirty="0" smtClean="0"/>
              <a:t>Embedding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54054" y="58056"/>
            <a:ext cx="1453438" cy="26161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tx1"/>
            </a:solidFill>
          </a:ln>
          <a:effectLst/>
        </p:spPr>
        <p:txBody>
          <a:bodyPr wrap="square" lIns="27432" rIns="18288" rtlCol="0">
            <a:spAutoFit/>
          </a:bodyPr>
          <a:lstStyle/>
          <a:p>
            <a:r>
              <a:rPr lang="en-US" sz="1100" b="1" dirty="0" smtClean="0">
                <a:solidFill>
                  <a:schemeClr val="bg1"/>
                </a:solidFill>
              </a:rPr>
              <a:t>Human interactions</a:t>
            </a:r>
            <a:endParaRPr lang="en-US" sz="1100" b="1" i="1" dirty="0">
              <a:solidFill>
                <a:schemeClr val="bg1"/>
              </a:solidFill>
            </a:endParaRPr>
          </a:p>
        </p:txBody>
      </p:sp>
      <p:sp>
        <p:nvSpPr>
          <p:cNvPr id="132" name="TextBox 131"/>
          <p:cNvSpPr txBox="1"/>
          <p:nvPr/>
        </p:nvSpPr>
        <p:spPr>
          <a:xfrm>
            <a:off x="2633477" y="2052569"/>
            <a:ext cx="980237" cy="2308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27432" rIns="18288" rtlCol="0">
            <a:noAutofit/>
          </a:bodyPr>
          <a:lstStyle/>
          <a:p>
            <a:r>
              <a:rPr lang="en-US" sz="900" dirty="0" smtClean="0"/>
              <a:t>Group list(s)</a:t>
            </a:r>
          </a:p>
        </p:txBody>
      </p:sp>
      <p:sp>
        <p:nvSpPr>
          <p:cNvPr id="133" name="Rectangle 132"/>
          <p:cNvSpPr/>
          <p:nvPr/>
        </p:nvSpPr>
        <p:spPr>
          <a:xfrm>
            <a:off x="2567880" y="439510"/>
            <a:ext cx="1132114" cy="2218839"/>
          </a:xfrm>
          <a:prstGeom prst="rect">
            <a:avLst/>
          </a:prstGeom>
          <a:noFill/>
          <a:ln w="19050">
            <a:solidFill>
              <a:schemeClr val="accent3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9144" rtlCol="0" anchor="t">
            <a:noAutofit/>
          </a:bodyPr>
          <a:lstStyle/>
          <a:p>
            <a:r>
              <a:rPr lang="en-US" sz="1000" dirty="0" smtClean="0">
                <a:solidFill>
                  <a:schemeClr val="tx1"/>
                </a:solidFill>
              </a:rPr>
              <a:t>Group Dynamics</a:t>
            </a:r>
          </a:p>
          <a:p>
            <a:r>
              <a:rPr lang="en-US" sz="1000" i="1" dirty="0" smtClean="0">
                <a:solidFill>
                  <a:schemeClr val="tx1"/>
                </a:solidFill>
              </a:rPr>
              <a:t>(e.g., Community, Team)</a:t>
            </a:r>
            <a:endParaRPr lang="en-US" sz="1000" i="1" dirty="0">
              <a:solidFill>
                <a:schemeClr val="tx1"/>
              </a:solidFill>
            </a:endParaRPr>
          </a:p>
        </p:txBody>
      </p:sp>
      <p:sp>
        <p:nvSpPr>
          <p:cNvPr id="134" name="TextBox 133"/>
          <p:cNvSpPr txBox="1"/>
          <p:nvPr/>
        </p:nvSpPr>
        <p:spPr>
          <a:xfrm>
            <a:off x="2633477" y="1489641"/>
            <a:ext cx="980237" cy="2308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27432" rIns="18288" rtlCol="0">
            <a:noAutofit/>
          </a:bodyPr>
          <a:lstStyle/>
          <a:p>
            <a:r>
              <a:rPr lang="en-US" sz="900" dirty="0" smtClean="0"/>
              <a:t>End / Close</a:t>
            </a:r>
            <a:endParaRPr lang="en-US" sz="900" i="1" dirty="0" smtClean="0"/>
          </a:p>
        </p:txBody>
      </p:sp>
      <p:sp>
        <p:nvSpPr>
          <p:cNvPr id="135" name="TextBox 134"/>
          <p:cNvSpPr txBox="1"/>
          <p:nvPr/>
        </p:nvSpPr>
        <p:spPr>
          <a:xfrm>
            <a:off x="2633477" y="930527"/>
            <a:ext cx="980237" cy="2308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27432" rIns="18288" rtlCol="0">
            <a:noAutofit/>
          </a:bodyPr>
          <a:lstStyle/>
          <a:p>
            <a:r>
              <a:rPr lang="en-US" sz="900" dirty="0" smtClean="0"/>
              <a:t>Create</a:t>
            </a:r>
            <a:endParaRPr lang="en-US" sz="900" i="1" dirty="0"/>
          </a:p>
        </p:txBody>
      </p:sp>
      <p:sp>
        <p:nvSpPr>
          <p:cNvPr id="136" name="TextBox 135"/>
          <p:cNvSpPr txBox="1"/>
          <p:nvPr/>
        </p:nvSpPr>
        <p:spPr>
          <a:xfrm>
            <a:off x="2633477" y="1771756"/>
            <a:ext cx="980237" cy="2308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27432" rIns="18288" rtlCol="0">
            <a:noAutofit/>
          </a:bodyPr>
          <a:lstStyle/>
          <a:p>
            <a:r>
              <a:rPr lang="en-US" sz="900" dirty="0" smtClean="0"/>
              <a:t>Membership list(s)</a:t>
            </a:r>
            <a:endParaRPr lang="en-US" sz="900" i="1" dirty="0" smtClean="0"/>
          </a:p>
        </p:txBody>
      </p:sp>
      <p:sp>
        <p:nvSpPr>
          <p:cNvPr id="137" name="TextBox 136"/>
          <p:cNvSpPr txBox="1"/>
          <p:nvPr/>
        </p:nvSpPr>
        <p:spPr>
          <a:xfrm>
            <a:off x="2633477" y="1218099"/>
            <a:ext cx="980237" cy="2308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27432" rIns="18288" rtlCol="0">
            <a:noAutofit/>
          </a:bodyPr>
          <a:lstStyle/>
          <a:p>
            <a:r>
              <a:rPr lang="en-US" sz="900" dirty="0" smtClean="0"/>
              <a:t>Join / Un-join</a:t>
            </a:r>
            <a:endParaRPr lang="en-US" sz="900" i="1" dirty="0"/>
          </a:p>
        </p:txBody>
      </p:sp>
      <p:sp>
        <p:nvSpPr>
          <p:cNvPr id="138" name="TextBox 137"/>
          <p:cNvSpPr txBox="1"/>
          <p:nvPr/>
        </p:nvSpPr>
        <p:spPr>
          <a:xfrm>
            <a:off x="2633477" y="2332191"/>
            <a:ext cx="980237" cy="2308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27432" rIns="18288" rtlCol="0">
            <a:noAutofit/>
          </a:bodyPr>
          <a:lstStyle/>
          <a:p>
            <a:r>
              <a:rPr lang="en-US" sz="900" dirty="0" smtClean="0"/>
              <a:t>Distribution list(s)</a:t>
            </a:r>
          </a:p>
        </p:txBody>
      </p:sp>
      <p:sp>
        <p:nvSpPr>
          <p:cNvPr id="168" name="Rectangle 167"/>
          <p:cNvSpPr/>
          <p:nvPr/>
        </p:nvSpPr>
        <p:spPr>
          <a:xfrm>
            <a:off x="7932717" y="5238801"/>
            <a:ext cx="980172" cy="1156974"/>
          </a:xfrm>
          <a:prstGeom prst="rect">
            <a:avLst/>
          </a:prstGeom>
          <a:noFill/>
          <a:ln w="19050">
            <a:solidFill>
              <a:schemeClr val="accent3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9144" rtlCol="0" anchor="t">
            <a:noAutofit/>
          </a:bodyPr>
          <a:lstStyle/>
          <a:p>
            <a:r>
              <a:rPr lang="en-US" sz="1000" dirty="0" smtClean="0">
                <a:solidFill>
                  <a:schemeClr val="tx1"/>
                </a:solidFill>
              </a:rPr>
              <a:t>Content </a:t>
            </a:r>
            <a:br>
              <a:rPr lang="en-US" sz="1000" dirty="0" smtClean="0">
                <a:solidFill>
                  <a:schemeClr val="tx1"/>
                </a:solidFill>
              </a:rPr>
            </a:br>
            <a:r>
              <a:rPr lang="en-US" sz="1000" dirty="0" smtClean="0">
                <a:solidFill>
                  <a:schemeClr val="tx1"/>
                </a:solidFill>
              </a:rPr>
              <a:t>'structures'</a:t>
            </a:r>
          </a:p>
          <a:p>
            <a:pPr marL="58738" indent="-58738">
              <a:buFont typeface="Arial" pitchFamily="34" charset="0"/>
              <a:buChar char="•"/>
            </a:pPr>
            <a:r>
              <a:rPr lang="en-US" sz="900" dirty="0" smtClean="0">
                <a:solidFill>
                  <a:schemeClr val="tx1"/>
                </a:solidFill>
              </a:rPr>
              <a:t>Wiki</a:t>
            </a:r>
          </a:p>
          <a:p>
            <a:pPr marL="58738" indent="-58738">
              <a:buFont typeface="Arial" pitchFamily="34" charset="0"/>
              <a:buChar char="•"/>
            </a:pPr>
            <a:r>
              <a:rPr lang="en-US" sz="900" dirty="0" smtClean="0">
                <a:solidFill>
                  <a:schemeClr val="tx1"/>
                </a:solidFill>
              </a:rPr>
              <a:t>Blog</a:t>
            </a:r>
          </a:p>
          <a:p>
            <a:pPr marL="58738" indent="-58738">
              <a:buFont typeface="Arial" pitchFamily="34" charset="0"/>
              <a:buChar char="•"/>
            </a:pPr>
            <a:r>
              <a:rPr lang="en-US" sz="900" dirty="0" smtClean="0">
                <a:solidFill>
                  <a:schemeClr val="tx1"/>
                </a:solidFill>
              </a:rPr>
              <a:t>HTML+</a:t>
            </a:r>
          </a:p>
          <a:p>
            <a:pPr marL="58738" indent="-58738">
              <a:buFont typeface="Arial" pitchFamily="34" charset="0"/>
              <a:buChar char="•"/>
            </a:pPr>
            <a:r>
              <a:rPr lang="en-US" sz="900" dirty="0" smtClean="0">
                <a:solidFill>
                  <a:schemeClr val="tx1"/>
                </a:solidFill>
              </a:rPr>
              <a:t>Microblog</a:t>
            </a:r>
          </a:p>
          <a:p>
            <a:endParaRPr lang="en-US" sz="1000" dirty="0" smtClean="0">
              <a:solidFill>
                <a:schemeClr val="tx1"/>
              </a:solidFill>
            </a:endParaRPr>
          </a:p>
        </p:txBody>
      </p:sp>
      <p:sp>
        <p:nvSpPr>
          <p:cNvPr id="169" name="Rectangle 168"/>
          <p:cNvSpPr/>
          <p:nvPr/>
        </p:nvSpPr>
        <p:spPr>
          <a:xfrm>
            <a:off x="2886242" y="3530008"/>
            <a:ext cx="1979754" cy="126144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3">
                <a:lumMod val="50000"/>
              </a:schemeClr>
            </a:solidFill>
            <a:prstDash val="lg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9144" rtlCol="0" anchor="t">
            <a:noAutofit/>
          </a:bodyPr>
          <a:lstStyle/>
          <a:p>
            <a:pPr marL="55563" indent="-55563">
              <a:buFont typeface="Arial" pitchFamily="34" charset="0"/>
              <a:buChar char="•"/>
            </a:pPr>
            <a:r>
              <a:rPr lang="en-US" sz="1000" dirty="0" smtClean="0">
                <a:solidFill>
                  <a:schemeClr val="tx1"/>
                </a:solidFill>
              </a:rPr>
              <a:t>Threading</a:t>
            </a:r>
          </a:p>
          <a:p>
            <a:pPr marL="55563" indent="-55563">
              <a:buFont typeface="Arial" pitchFamily="34" charset="0"/>
              <a:buChar char="•"/>
            </a:pPr>
            <a:r>
              <a:rPr lang="en-US" sz="1000" dirty="0" smtClean="0">
                <a:solidFill>
                  <a:schemeClr val="tx1"/>
                </a:solidFill>
              </a:rPr>
              <a:t>Sorting (by 'likes', 'most recent',...)</a:t>
            </a:r>
          </a:p>
          <a:p>
            <a:pPr marL="55563" indent="-55563">
              <a:buFont typeface="Arial" pitchFamily="34" charset="0"/>
              <a:buChar char="•"/>
            </a:pPr>
            <a:r>
              <a:rPr lang="en-US" sz="1000" dirty="0" smtClean="0">
                <a:solidFill>
                  <a:schemeClr val="tx1"/>
                </a:solidFill>
              </a:rPr>
              <a:t>Hyperlinks</a:t>
            </a:r>
          </a:p>
          <a:p>
            <a:pPr marL="55563" indent="-55563">
              <a:buFont typeface="Arial" pitchFamily="34" charset="0"/>
              <a:buChar char="•"/>
            </a:pPr>
            <a:r>
              <a:rPr lang="en-US" sz="1000" dirty="0" smtClean="0">
                <a:solidFill>
                  <a:schemeClr val="tx1"/>
                </a:solidFill>
              </a:rPr>
              <a:t>Variable device display</a:t>
            </a:r>
          </a:p>
          <a:p>
            <a:pPr marL="55563" indent="-55563">
              <a:buFont typeface="Arial" pitchFamily="34" charset="0"/>
              <a:buChar char="•"/>
            </a:pPr>
            <a:r>
              <a:rPr lang="en-US" sz="1000" dirty="0" smtClean="0">
                <a:solidFill>
                  <a:schemeClr val="tx1"/>
                </a:solidFill>
              </a:rPr>
              <a:t>Variable security settings</a:t>
            </a:r>
          </a:p>
          <a:p>
            <a:pPr marL="55563" indent="-55563">
              <a:buFont typeface="Arial" pitchFamily="34" charset="0"/>
              <a:buChar char="•"/>
            </a:pPr>
            <a:r>
              <a:rPr lang="en-US" sz="1000" dirty="0" smtClean="0">
                <a:solidFill>
                  <a:srgbClr val="FF0000"/>
                </a:solidFill>
              </a:rPr>
              <a:t>Search</a:t>
            </a:r>
          </a:p>
          <a:p>
            <a:pPr marL="55563" indent="-55563">
              <a:buFont typeface="Arial" pitchFamily="34" charset="0"/>
              <a:buChar char="•"/>
            </a:pPr>
            <a:r>
              <a:rPr lang="en-US" sz="1000" dirty="0" smtClean="0">
                <a:solidFill>
                  <a:srgbClr val="FF0000"/>
                </a:solidFill>
              </a:rPr>
              <a:t>Biz/Mining Intelligence (??)</a:t>
            </a:r>
          </a:p>
          <a:p>
            <a:pPr marL="55563" indent="-55563">
              <a:buFont typeface="Arial" pitchFamily="34" charset="0"/>
              <a:buChar char="•"/>
            </a:pPr>
            <a:r>
              <a:rPr lang="en-US" sz="1000" dirty="0" smtClean="0">
                <a:solidFill>
                  <a:srgbClr val="FF0000"/>
                </a:solidFill>
              </a:rPr>
              <a:t>...</a:t>
            </a:r>
          </a:p>
          <a:p>
            <a:pPr marL="55563" indent="-55563">
              <a:buFont typeface="Arial" pitchFamily="34" charset="0"/>
              <a:buChar char="•"/>
            </a:pPr>
            <a:endParaRPr lang="en-US" sz="1000" dirty="0" smtClean="0">
              <a:solidFill>
                <a:schemeClr val="tx1"/>
              </a:solidFill>
            </a:endParaRPr>
          </a:p>
        </p:txBody>
      </p:sp>
      <p:sp>
        <p:nvSpPr>
          <p:cNvPr id="170" name="TextBox 169"/>
          <p:cNvSpPr txBox="1"/>
          <p:nvPr/>
        </p:nvSpPr>
        <p:spPr>
          <a:xfrm>
            <a:off x="2929059" y="3241597"/>
            <a:ext cx="1453438" cy="26161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tx1"/>
            </a:solidFill>
          </a:ln>
          <a:effectLst/>
        </p:spPr>
        <p:txBody>
          <a:bodyPr wrap="square" lIns="27432" rIns="18288" rtlCol="0">
            <a:noAutofit/>
          </a:bodyPr>
          <a:lstStyle/>
          <a:p>
            <a:r>
              <a:rPr lang="en-US" sz="1100" b="1" dirty="0" smtClean="0">
                <a:solidFill>
                  <a:schemeClr val="bg1"/>
                </a:solidFill>
              </a:rPr>
              <a:t>Ubiquitous attributes</a:t>
            </a:r>
            <a:endParaRPr lang="en-US" sz="1100" b="1" i="1" dirty="0">
              <a:solidFill>
                <a:schemeClr val="bg1"/>
              </a:solidFill>
            </a:endParaRPr>
          </a:p>
        </p:txBody>
      </p:sp>
      <p:sp>
        <p:nvSpPr>
          <p:cNvPr id="164" name="TextBox 163"/>
          <p:cNvSpPr txBox="1"/>
          <p:nvPr/>
        </p:nvSpPr>
        <p:spPr>
          <a:xfrm>
            <a:off x="5260021" y="4824592"/>
            <a:ext cx="2637070" cy="30232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27432" rIns="27432" rtlCol="0">
            <a:noAutofit/>
          </a:bodyPr>
          <a:lstStyle/>
          <a:p>
            <a:pPr>
              <a:lnSpc>
                <a:spcPts val="800"/>
              </a:lnSpc>
            </a:pPr>
            <a:r>
              <a:rPr lang="en-US" sz="900" i="1" dirty="0" smtClean="0"/>
              <a:t>* Note:  professional profile, inside corporate firewall, </a:t>
            </a:r>
          </a:p>
          <a:p>
            <a:pPr>
              <a:lnSpc>
                <a:spcPts val="800"/>
              </a:lnSpc>
            </a:pPr>
            <a:r>
              <a:rPr lang="en-US" sz="900" i="1" dirty="0" smtClean="0"/>
              <a:t>   is separate from one's personal profile.</a:t>
            </a:r>
            <a:endParaRPr lang="en-US" sz="900" i="1" dirty="0"/>
          </a:p>
        </p:txBody>
      </p:sp>
      <p:sp>
        <p:nvSpPr>
          <p:cNvPr id="165" name="TextBox 164"/>
          <p:cNvSpPr txBox="1"/>
          <p:nvPr/>
        </p:nvSpPr>
        <p:spPr>
          <a:xfrm>
            <a:off x="182190" y="1348768"/>
            <a:ext cx="980237" cy="2245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27432" rIns="18288" rtlCol="0">
            <a:noAutofit/>
          </a:bodyPr>
          <a:lstStyle/>
          <a:p>
            <a:r>
              <a:rPr lang="en-US" sz="900" dirty="0" smtClean="0"/>
              <a:t>Links</a:t>
            </a:r>
          </a:p>
        </p:txBody>
      </p:sp>
      <p:sp>
        <p:nvSpPr>
          <p:cNvPr id="177" name="TextBox 176"/>
          <p:cNvSpPr txBox="1"/>
          <p:nvPr/>
        </p:nvSpPr>
        <p:spPr>
          <a:xfrm>
            <a:off x="1375450" y="2984763"/>
            <a:ext cx="980237" cy="2308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lIns="27432" rIns="18288" rtlCol="0">
            <a:noAutofit/>
          </a:bodyPr>
          <a:lstStyle/>
          <a:p>
            <a:r>
              <a:rPr lang="en-US" sz="900" dirty="0" smtClean="0">
                <a:solidFill>
                  <a:srgbClr val="FF0000"/>
                </a:solidFill>
              </a:rPr>
              <a:t>Connected objects</a:t>
            </a:r>
          </a:p>
        </p:txBody>
      </p:sp>
      <p:sp>
        <p:nvSpPr>
          <p:cNvPr id="178" name="TextBox 177"/>
          <p:cNvSpPr txBox="1"/>
          <p:nvPr/>
        </p:nvSpPr>
        <p:spPr>
          <a:xfrm>
            <a:off x="1375450" y="3263622"/>
            <a:ext cx="980237" cy="2308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lIns="27432" rIns="18288" rtlCol="0">
            <a:noAutofit/>
          </a:bodyPr>
          <a:lstStyle/>
          <a:p>
            <a:r>
              <a:rPr lang="en-US" sz="900" dirty="0" smtClean="0">
                <a:solidFill>
                  <a:srgbClr val="FF0000"/>
                </a:solidFill>
              </a:rPr>
              <a:t>Mobile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182190" y="1071135"/>
            <a:ext cx="980237" cy="2308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27432" rIns="18288" rtlCol="0">
            <a:noAutofit/>
          </a:bodyPr>
          <a:lstStyle/>
          <a:p>
            <a:r>
              <a:rPr lang="en-US" sz="900" dirty="0" smtClean="0">
                <a:solidFill>
                  <a:srgbClr val="FF0000"/>
                </a:solidFill>
              </a:rPr>
              <a:t>Document</a:t>
            </a:r>
          </a:p>
        </p:txBody>
      </p:sp>
      <p:sp>
        <p:nvSpPr>
          <p:cNvPr id="95" name="Slide Number Placeholder 9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F3031-FB85-4C20-B4FC-3475F7956E24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86" name="TextBox 85"/>
          <p:cNvSpPr txBox="1"/>
          <p:nvPr/>
        </p:nvSpPr>
        <p:spPr>
          <a:xfrm>
            <a:off x="3326858" y="29184"/>
            <a:ext cx="5817142" cy="307777"/>
          </a:xfrm>
          <a:prstGeom prst="rect">
            <a:avLst/>
          </a:prstGeom>
          <a:noFill/>
        </p:spPr>
        <p:txBody>
          <a:bodyPr wrap="square" rIns="274320" rtlCol="0">
            <a:spAutoFit/>
          </a:bodyPr>
          <a:lstStyle/>
          <a:p>
            <a:pPr algn="r"/>
            <a:r>
              <a:rPr lang="en-US" sz="1400" dirty="0" smtClean="0">
                <a:solidFill>
                  <a:srgbClr val="004480"/>
                </a:solidFill>
                <a:latin typeface="LeagueGothic"/>
                <a:ea typeface="ヒラギノ角ゴ ProN W3" charset="0"/>
                <a:cs typeface="LeagueGothic"/>
              </a:rPr>
              <a:t>All contributions merged; no technologies </a:t>
            </a:r>
          </a:p>
        </p:txBody>
      </p:sp>
      <p:sp>
        <p:nvSpPr>
          <p:cNvPr id="87" name="Rectangle 86"/>
          <p:cNvSpPr/>
          <p:nvPr/>
        </p:nvSpPr>
        <p:spPr>
          <a:xfrm>
            <a:off x="6458856" y="391885"/>
            <a:ext cx="957943" cy="377372"/>
          </a:xfrm>
          <a:prstGeom prst="rect">
            <a:avLst/>
          </a:prstGeom>
          <a:solidFill>
            <a:srgbClr val="FFFF9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DRAFT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952</TotalTime>
  <Words>1487</Words>
  <Application>Microsoft Office PowerPoint</Application>
  <PresentationFormat>On-screen Show (4:3)</PresentationFormat>
  <Paragraphs>554</Paragraphs>
  <Slides>22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Company>The Boeing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AXB1378</dc:creator>
  <cp:lastModifiedBy>vgalindo</cp:lastModifiedBy>
  <cp:revision>96</cp:revision>
  <dcterms:created xsi:type="dcterms:W3CDTF">2012-05-07T15:15:41Z</dcterms:created>
  <dcterms:modified xsi:type="dcterms:W3CDTF">2012-05-11T10:08:18Z</dcterms:modified>
</cp:coreProperties>
</file>