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63" r:id="rId2"/>
    <p:sldId id="464" r:id="rId3"/>
    <p:sldId id="487" r:id="rId4"/>
    <p:sldId id="48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8" autoAdjust="0"/>
    <p:restoredTop sz="85642" autoAdjust="0"/>
  </p:normalViewPr>
  <p:slideViewPr>
    <p:cSldViewPr>
      <p:cViewPr varScale="1">
        <p:scale>
          <a:sx n="66" d="100"/>
          <a:sy n="66" d="100"/>
        </p:scale>
        <p:origin x="-594" y="-9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255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CE5F-154F-437F-B3AE-58975B05842E}" type="datetimeFigureOut">
              <a:rPr lang="fr-FR" smtClean="0"/>
              <a:pPr/>
              <a:t>03/05/2012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24C4B-3332-465E-9988-9CF3F21C369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719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108E7-EA85-49B2-9F6C-F5E4E255AF72}" type="datetimeFigureOut">
              <a:rPr lang="fr-FR" smtClean="0"/>
              <a:pPr/>
              <a:t>03/05/2012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08ADA-6B9C-4DB3-9DA2-1CAD8E97565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924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lang="fr-FR" sz="4000" b="1" kern="1200" cap="all" dirty="0" smtClean="0">
                <a:solidFill>
                  <a:srgbClr val="7E0705"/>
                </a:solidFill>
                <a:latin typeface="Gill Sans" charset="0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752600"/>
          </a:xfrm>
        </p:spPr>
        <p:txBody>
          <a:bodyPr>
            <a:normAutofit/>
          </a:bodyPr>
          <a:lstStyle>
            <a:lvl1pPr marL="0" indent="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lang="fr-FR" sz="3000" i="1" kern="1200" dirty="0">
                <a:solidFill>
                  <a:srgbClr val="666666"/>
                </a:solidFill>
                <a:latin typeface="Baskerville" charset="0"/>
                <a:ea typeface="ヒラギノ角ゴ ProN W3" charset="0"/>
                <a:cs typeface="ヒラギノ角ゴ ProN W3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139952" y="6381328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971600" y="1268760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971600" y="765398"/>
            <a:ext cx="7200799" cy="287338"/>
          </a:xfrm>
        </p:spPr>
        <p:txBody>
          <a:bodyPr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2400" kern="1200" dirty="0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10" name="Image 9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Line 3"/>
          <p:cNvSpPr>
            <a:spLocks noChangeShapeType="1"/>
          </p:cNvSpPr>
          <p:nvPr userDrawn="1"/>
        </p:nvSpPr>
        <p:spPr bwMode="auto">
          <a:xfrm>
            <a:off x="1115616" y="620688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1115616" y="188640"/>
            <a:ext cx="7200799" cy="287338"/>
          </a:xfrm>
        </p:spPr>
        <p:txBody>
          <a:bodyPr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2400" kern="1200" dirty="0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11" name="Image 10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716016" y="404664"/>
            <a:ext cx="3981128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Line 3"/>
          <p:cNvSpPr>
            <a:spLocks noChangeShapeType="1"/>
          </p:cNvSpPr>
          <p:nvPr userDrawn="1"/>
        </p:nvSpPr>
        <p:spPr bwMode="auto">
          <a:xfrm>
            <a:off x="3851920" y="476672"/>
            <a:ext cx="0" cy="5688632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3168352" cy="1752600"/>
          </a:xfrm>
        </p:spPr>
        <p:txBody>
          <a:bodyPr>
            <a:noAutofit/>
          </a:bodyPr>
          <a:lstStyle>
            <a:lvl1pPr marL="0" indent="0" algn="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3000" kern="1200" dirty="0">
                <a:solidFill>
                  <a:srgbClr val="80808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4356100" y="2060575"/>
            <a:ext cx="4392613" cy="1728465"/>
          </a:xfrm>
        </p:spPr>
        <p:txBody>
          <a:bodyPr>
            <a:normAutofit/>
          </a:bodyPr>
          <a:lstStyle>
            <a:lvl2pPr>
              <a:defRPr lang="fr-FR" sz="3000" kern="1200" dirty="0">
                <a:solidFill>
                  <a:srgbClr val="40404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</a:lstStyle>
          <a:p>
            <a:pPr marL="0" lvl="1" indent="0" algn="l" defTabSz="457200" rtl="0" eaLnBrk="0" fontAlgn="base" hangingPunct="0"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2384054" y="763394"/>
            <a:ext cx="741165" cy="369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400" i="1" dirty="0" err="1" smtClean="0">
                <a:solidFill>
                  <a:srgbClr val="666666"/>
                </a:solidFill>
                <a:latin typeface="Baskerville" charset="0"/>
                <a:ea typeface="ヒラギノ角ゴ ProN W3" charset="0"/>
                <a:cs typeface="ヒラギノ角ゴ ProN W3" charset="0"/>
              </a:rPr>
              <a:t>Texte</a:t>
            </a:r>
            <a:endParaRPr lang="en-CA" sz="2400" i="1" dirty="0">
              <a:solidFill>
                <a:srgbClr val="666666"/>
              </a:solidFill>
              <a:latin typeface="Baskerville" charset="0"/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13" name="Image 12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314805" algn="l"/>
                <a:tab pos="630727" algn="l"/>
                <a:tab pos="946648" algn="l"/>
                <a:tab pos="1262570" algn="l"/>
                <a:tab pos="1578491" algn="l"/>
                <a:tab pos="1894412" algn="l"/>
                <a:tab pos="2210333" algn="l"/>
                <a:tab pos="2526255" algn="l"/>
                <a:tab pos="2842176" algn="l"/>
                <a:tab pos="3158098" algn="l"/>
                <a:tab pos="3474019" algn="l"/>
                <a:tab pos="3789941" algn="l"/>
                <a:tab pos="4105862" algn="l"/>
                <a:tab pos="4421783" algn="l"/>
                <a:tab pos="4737705" algn="l"/>
                <a:tab pos="5053626" algn="l"/>
                <a:tab pos="5369547" algn="l"/>
                <a:tab pos="5685469" algn="l"/>
                <a:tab pos="6001390" algn="l"/>
                <a:tab pos="6317312" algn="l"/>
                <a:tab pos="6617604" algn="l"/>
                <a:tab pos="7126651" algn="l"/>
                <a:tab pos="7635697" algn="l"/>
                <a:tab pos="8144744" algn="l"/>
              </a:tabLst>
              <a:defRPr lang="fr-FR" sz="5100" kern="1200" dirty="0">
                <a:solidFill>
                  <a:srgbClr val="7C05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</a:lstStyle>
          <a:p>
            <a:endParaRPr lang="fr-FR" dirty="0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1115616" y="1268760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Line 3"/>
          <p:cNvSpPr>
            <a:spLocks noChangeShapeType="1"/>
          </p:cNvSpPr>
          <p:nvPr userDrawn="1"/>
        </p:nvSpPr>
        <p:spPr bwMode="auto">
          <a:xfrm>
            <a:off x="1187624" y="3140968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1115616" y="765398"/>
            <a:ext cx="7200799" cy="287338"/>
          </a:xfrm>
        </p:spPr>
        <p:txBody>
          <a:bodyPr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2400" kern="1200" dirty="0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4118371" y="5688796"/>
            <a:ext cx="960840" cy="3847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tabLst>
                <a:tab pos="0" algn="l"/>
                <a:tab pos="314805" algn="l"/>
                <a:tab pos="630727" algn="l"/>
                <a:tab pos="946648" algn="l"/>
                <a:tab pos="1262570" algn="l"/>
                <a:tab pos="1578491" algn="l"/>
                <a:tab pos="1894412" algn="l"/>
                <a:tab pos="2210333" algn="l"/>
                <a:tab pos="2526255" algn="l"/>
                <a:tab pos="2842176" algn="l"/>
                <a:tab pos="3158098" algn="l"/>
                <a:tab pos="3474019" algn="l"/>
                <a:tab pos="3789941" algn="l"/>
                <a:tab pos="4105862" algn="l"/>
                <a:tab pos="4421783" algn="l"/>
                <a:tab pos="4737705" algn="l"/>
                <a:tab pos="5053626" algn="l"/>
                <a:tab pos="5369547" algn="l"/>
                <a:tab pos="5685469" algn="l"/>
                <a:tab pos="6001390" algn="l"/>
                <a:tab pos="6317312" algn="l"/>
              </a:tabLst>
            </a:pPr>
            <a:r>
              <a:rPr lang="en-CA" sz="2500" dirty="0" err="1" smtClean="0">
                <a:solidFill>
                  <a:srgbClr val="002959"/>
                </a:solidFill>
                <a:latin typeface="Trajan Pro" pitchFamily="18" charset="0"/>
                <a:ea typeface="ヒラギノ角ゴ ProN W3" charset="0"/>
                <a:cs typeface="ヒラギノ角ゴ ProN W3" charset="0"/>
              </a:rPr>
              <a:t>Texte</a:t>
            </a:r>
            <a:endParaRPr lang="en-CA" sz="2500" dirty="0">
              <a:solidFill>
                <a:srgbClr val="002959"/>
              </a:solidFill>
              <a:latin typeface="Trajan Pro" pitchFamily="18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366409" y="6099969"/>
            <a:ext cx="6412298" cy="3393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0502" tIns="80502" rIns="80502" bIns="80502" anchor="ctr"/>
          <a:lstStyle/>
          <a:p>
            <a:pPr algn="ctr">
              <a:tabLst>
                <a:tab pos="0" algn="l"/>
                <a:tab pos="314805" algn="l"/>
                <a:tab pos="630727" algn="l"/>
                <a:tab pos="946648" algn="l"/>
                <a:tab pos="1262570" algn="l"/>
                <a:tab pos="1578491" algn="l"/>
                <a:tab pos="1894412" algn="l"/>
                <a:tab pos="2210333" algn="l"/>
                <a:tab pos="2526255" algn="l"/>
                <a:tab pos="2842176" algn="l"/>
                <a:tab pos="3158098" algn="l"/>
                <a:tab pos="3474019" algn="l"/>
                <a:tab pos="3789941" algn="l"/>
                <a:tab pos="4105862" algn="l"/>
                <a:tab pos="4421783" algn="l"/>
                <a:tab pos="4737705" algn="l"/>
                <a:tab pos="5053626" algn="l"/>
                <a:tab pos="5369547" algn="l"/>
                <a:tab pos="5685469" algn="l"/>
                <a:tab pos="6001390" algn="l"/>
                <a:tab pos="6317312" algn="l"/>
              </a:tabLst>
            </a:pPr>
            <a:r>
              <a:rPr lang="en-CA" sz="1400" dirty="0" err="1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rPr>
              <a:t>Texte</a:t>
            </a:r>
            <a:endParaRPr lang="en-CA" sz="1400" dirty="0">
              <a:solidFill>
                <a:srgbClr val="4D4D4D"/>
              </a:solidFill>
              <a:latin typeface="Trajan Pro" pitchFamily="18" charset="0"/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12" name="Image 11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139952" y="6381328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C775-97E9-F444-9BBA-C5BAB99637D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3608-DFBC-7244-8324-22C5A439A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140896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337450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878A-FCBD-4319-9106-CED40C66222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52" r:id="rId5"/>
    <p:sldLayoutId id="2147483653" r:id="rId6"/>
    <p:sldLayoutId id="2147483656" r:id="rId7"/>
    <p:sldLayoutId id="2147483659" r:id="rId8"/>
    <p:sldLayoutId id="2147483660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fr-FR" sz="4000" kern="1200" dirty="0" smtClean="0">
          <a:solidFill>
            <a:srgbClr val="7E0705"/>
          </a:solidFill>
          <a:latin typeface="Gill Sans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8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55499" y="1829793"/>
            <a:ext cx="315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LeagueGothic"/>
                <a:cs typeface="LeagueGothic"/>
              </a:rPr>
              <a:t>Social networking task force</a:t>
            </a:r>
            <a:endParaRPr lang="en-US" sz="4000" dirty="0" smtClean="0">
              <a:solidFill>
                <a:schemeClr val="bg1"/>
              </a:solidFill>
              <a:latin typeface="LeagueGothic"/>
              <a:cs typeface="League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5497" y="4950623"/>
            <a:ext cx="32705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4480"/>
                </a:solidFill>
                <a:latin typeface="LeagueGothic"/>
                <a:cs typeface="LeagueGothic"/>
              </a:rPr>
              <a:t>Jeff </a:t>
            </a:r>
            <a:r>
              <a:rPr lang="en-US" sz="3600" dirty="0" smtClean="0">
                <a:solidFill>
                  <a:srgbClr val="004480"/>
                </a:solidFill>
                <a:latin typeface="LeagueGothic"/>
                <a:cs typeface="LeagueGothic"/>
              </a:rPr>
              <a:t>Jaffe</a:t>
            </a:r>
            <a:endParaRPr lang="en-US" sz="3600" dirty="0" smtClean="0">
              <a:solidFill>
                <a:srgbClr val="004480"/>
              </a:solidFill>
              <a:latin typeface="LeagueGothic"/>
              <a:cs typeface="LeagueGothic"/>
            </a:endParaRPr>
          </a:p>
          <a:p>
            <a:r>
              <a:rPr lang="en-US" sz="1600" i="1" dirty="0" smtClean="0">
                <a:solidFill>
                  <a:srgbClr val="004480"/>
                </a:solidFill>
                <a:latin typeface="Georgia"/>
                <a:cs typeface="Georgia"/>
              </a:rPr>
              <a:t>14 May 2012</a:t>
            </a:r>
            <a:endParaRPr lang="en-US" sz="1600" i="1" dirty="0">
              <a:solidFill>
                <a:srgbClr val="00448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77331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What we’ve done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44045" y="2731770"/>
            <a:ext cx="6360403" cy="193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Tried to identify specific standards opportunities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Decided we first needed to create an architecture block diagram to show relationships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Made some progress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Liaison calls with Open Social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Initial ideas on next steps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1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Today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44045" y="2731770"/>
            <a:ext cx="6360403" cy="132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Ann </a:t>
            </a:r>
            <a:r>
              <a:rPr lang="en-US" sz="2000" dirty="0" err="1" smtClean="0">
                <a:solidFill>
                  <a:srgbClr val="000000"/>
                </a:solidFill>
                <a:latin typeface="Gill Sans" charset="0"/>
              </a:rPr>
              <a:t>Bassetti</a:t>
            </a: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: Block diagram, scenarios, narrative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Harry </a:t>
            </a:r>
            <a:r>
              <a:rPr lang="en-US" sz="2000" dirty="0" err="1" smtClean="0">
                <a:solidFill>
                  <a:srgbClr val="000000"/>
                </a:solidFill>
                <a:latin typeface="Gill Sans" charset="0"/>
              </a:rPr>
              <a:t>Halpin</a:t>
            </a: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: Standardization possibilities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Steve Holbrook: Workshop Opportunities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Discussion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1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Desired output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44045" y="2731770"/>
            <a:ext cx="6360403" cy="132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Gill Sans" charset="0"/>
              </a:rPr>
              <a:t>Workplan</a:t>
            </a: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 for block diagram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With specific comments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Guidance on proposed standards activities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Consensus on </a:t>
            </a:r>
            <a:r>
              <a:rPr lang="en-US" sz="2000" smtClean="0">
                <a:solidFill>
                  <a:srgbClr val="000000"/>
                </a:solidFill>
                <a:latin typeface="Gill Sans" charset="0"/>
              </a:rPr>
              <a:t>workshop scoping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327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ac2012-slides.potx</Template>
  <TotalTime>1512</TotalTime>
  <Words>83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</dc:creator>
  <cp:lastModifiedBy>Jeff Jaffe</cp:lastModifiedBy>
  <cp:revision>1146</cp:revision>
  <dcterms:created xsi:type="dcterms:W3CDTF">2012-05-03T02:26:17Z</dcterms:created>
  <dcterms:modified xsi:type="dcterms:W3CDTF">2012-05-03T21:46:20Z</dcterms:modified>
</cp:coreProperties>
</file>