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71" r:id="rId2"/>
    <p:sldId id="259" r:id="rId3"/>
    <p:sldId id="262" r:id="rId4"/>
    <p:sldId id="287" r:id="rId5"/>
    <p:sldId id="270" r:id="rId6"/>
    <p:sldId id="272" r:id="rId7"/>
    <p:sldId id="264" r:id="rId8"/>
    <p:sldId id="269" r:id="rId9"/>
    <p:sldId id="312" r:id="rId10"/>
    <p:sldId id="311" r:id="rId11"/>
    <p:sldId id="313" r:id="rId12"/>
    <p:sldId id="268" r:id="rId13"/>
    <p:sldId id="267" r:id="rId14"/>
    <p:sldId id="298" r:id="rId15"/>
    <p:sldId id="299" r:id="rId16"/>
    <p:sldId id="266" r:id="rId17"/>
    <p:sldId id="263" r:id="rId18"/>
    <p:sldId id="265" r:id="rId19"/>
    <p:sldId id="276" r:id="rId20"/>
    <p:sldId id="275" r:id="rId21"/>
    <p:sldId id="280" r:id="rId22"/>
    <p:sldId id="281" r:id="rId23"/>
    <p:sldId id="260" r:id="rId24"/>
    <p:sldId id="278" r:id="rId25"/>
    <p:sldId id="279" r:id="rId26"/>
    <p:sldId id="277" r:id="rId27"/>
    <p:sldId id="288" r:id="rId28"/>
    <p:sldId id="297" r:id="rId29"/>
    <p:sldId id="296" r:id="rId30"/>
    <p:sldId id="295" r:id="rId31"/>
    <p:sldId id="294" r:id="rId32"/>
    <p:sldId id="293" r:id="rId33"/>
    <p:sldId id="292" r:id="rId34"/>
    <p:sldId id="301" r:id="rId35"/>
    <p:sldId id="305" r:id="rId36"/>
    <p:sldId id="306" r:id="rId37"/>
    <p:sldId id="310" r:id="rId38"/>
    <p:sldId id="307" r:id="rId39"/>
    <p:sldId id="25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837" autoAdjust="0"/>
  </p:normalViewPr>
  <p:slideViewPr>
    <p:cSldViewPr>
      <p:cViewPr varScale="1">
        <p:scale>
          <a:sx n="53" d="100"/>
          <a:sy n="53" d="100"/>
        </p:scale>
        <p:origin x="-1171"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890B5E6-FA84-46B9-8A2C-9CB895DF75F4}" type="datetimeFigureOut">
              <a:rPr lang="en-US" smtClean="0"/>
              <a:pPr/>
              <a:t>5/3/2013</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F1CA2EC2-9C67-4039-8F0D-2EC6EF23821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ransition>
    <p:wheel spokes="8"/>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0B5E6-FA84-46B9-8A2C-9CB895DF75F4}" type="datetimeFigureOut">
              <a:rPr lang="en-US" smtClean="0"/>
              <a:pPr/>
              <a:t>5/3/2013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0B5E6-FA84-46B9-8A2C-9CB895DF75F4}" type="datetimeFigureOut">
              <a:rPr lang="en-US" smtClean="0"/>
              <a:pPr/>
              <a:t>5/3/2013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0B5E6-FA84-46B9-8A2C-9CB895DF75F4}" type="datetimeFigureOut">
              <a:rPr lang="en-US" smtClean="0"/>
              <a:pPr/>
              <a:t>5/3/2013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90B5E6-FA84-46B9-8A2C-9CB895DF75F4}" type="datetimeFigureOut">
              <a:rPr lang="en-US" smtClean="0"/>
              <a:pPr/>
              <a:t>5/3/2013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A2EC2-9C67-4039-8F0D-2EC6EF23821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ransition>
    <p:wheel spokes="8"/>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90B5E6-FA84-46B9-8A2C-9CB895DF75F4}" type="datetimeFigureOut">
              <a:rPr lang="en-US" smtClean="0"/>
              <a:pPr/>
              <a:t>5/3/2013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90B5E6-FA84-46B9-8A2C-9CB895DF75F4}" type="datetimeFigureOut">
              <a:rPr lang="en-US" smtClean="0"/>
              <a:pPr/>
              <a:t>5/3/2013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90B5E6-FA84-46B9-8A2C-9CB895DF75F4}" type="datetimeFigureOut">
              <a:rPr lang="en-US" smtClean="0"/>
              <a:pPr/>
              <a:t>5/3/2013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0B5E6-FA84-46B9-8A2C-9CB895DF75F4}" type="datetimeFigureOut">
              <a:rPr lang="en-US" smtClean="0"/>
              <a:pPr/>
              <a:t>5/3/2013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90B5E6-FA84-46B9-8A2C-9CB895DF75F4}" type="datetimeFigureOut">
              <a:rPr lang="en-US" smtClean="0"/>
              <a:pPr/>
              <a:t>5/3/2013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A2EC2-9C67-4039-8F0D-2EC6EF238218}" type="slidenum">
              <a:rPr lang="en-GB" smtClean="0"/>
              <a:pPr/>
              <a:t>‹#›</a:t>
            </a:fld>
            <a:endParaRPr lang="en-GB"/>
          </a:p>
        </p:txBody>
      </p:sp>
    </p:spTree>
  </p:cSld>
  <p:clrMapOvr>
    <a:masterClrMapping/>
  </p:clrMapOvr>
  <p:transition>
    <p:wheel spokes="8"/>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90B5E6-FA84-46B9-8A2C-9CB895DF75F4}" type="datetimeFigureOut">
              <a:rPr lang="en-US" smtClean="0"/>
              <a:pPr/>
              <a:t>5/3/2013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F1CA2EC2-9C67-4039-8F0D-2EC6EF238218}"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heel spokes="8"/>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890B5E6-FA84-46B9-8A2C-9CB895DF75F4}" type="datetimeFigureOut">
              <a:rPr lang="en-US" smtClean="0"/>
              <a:pPr/>
              <a:t>5/3/2013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CA2EC2-9C67-4039-8F0D-2EC6EF238218}"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wheel spokes="8"/>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ohitsharma2504@gmail.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6" Type="http://schemas.openxmlformats.org/officeDocument/2006/relationships/hyperlink" Target="http://www.indiatender.in/quicksearch.aspx?st=qs&amp;si=1&amp;o=1&amp;sr=sr&amp;tt=&amp;SerCat=11&amp;serText=Platform/Jetty/RCC%20Work&amp;text=232" TargetMode="External"/><Relationship Id="rId117" Type="http://schemas.openxmlformats.org/officeDocument/2006/relationships/hyperlink" Target="http://www.indiatender.in/quicksearch.aspx?st=qs&amp;si=1&amp;o=1&amp;sr=sr&amp;tt=&amp;SerCat=11&amp;serText=Gems%20and%20Jewellery&amp;text=115" TargetMode="External"/><Relationship Id="rId21" Type="http://schemas.openxmlformats.org/officeDocument/2006/relationships/hyperlink" Target="http://www.indiatender.in/quicksearch.aspx?st=qs&amp;si=1&amp;o=1&amp;sr=sr&amp;tt=&amp;SerCat=11&amp;serText=Excavation&amp;text=203" TargetMode="External"/><Relationship Id="rId42" Type="http://schemas.openxmlformats.org/officeDocument/2006/relationships/hyperlink" Target="http://www.indiatender.in/quicksearch.aspx?st=qs&amp;si=1&amp;o=1&amp;sr=sr&amp;tt=&amp;SerCat=11&amp;serText=Boiler%20and%20Heater&amp;text=215" TargetMode="External"/><Relationship Id="rId47" Type="http://schemas.openxmlformats.org/officeDocument/2006/relationships/hyperlink" Target="http://www.indiatender.in/quicksearch.aspx?st=qs&amp;si=1&amp;o=1&amp;sr=sr&amp;tt=&amp;SerCat=11&amp;serText=Lift&amp;text=246" TargetMode="External"/><Relationship Id="rId63" Type="http://schemas.openxmlformats.org/officeDocument/2006/relationships/hyperlink" Target="http://www.indiatender.in/quicksearch.aspx?st=qs&amp;si=1&amp;o=1&amp;sr=sr&amp;tt=&amp;SerCat=11&amp;serText=Panel/distribution%20Board/connector&amp;text=248" TargetMode="External"/><Relationship Id="rId68" Type="http://schemas.openxmlformats.org/officeDocument/2006/relationships/hyperlink" Target="http://www.indiatender.in/quicksearch.aspx?st=qs&amp;si=1&amp;o=1&amp;sr=sr&amp;tt=&amp;SerCat=11&amp;serText=Business%20Consultancy&amp;text=120" TargetMode="External"/><Relationship Id="rId84" Type="http://schemas.openxmlformats.org/officeDocument/2006/relationships/hyperlink" Target="http://www.indiatender.in/quicksearch.aspx?st=qs&amp;si=1&amp;o=1&amp;sr=sr&amp;tt=&amp;SerCat=11&amp;serText=Food%20Processing&amp;text=59" TargetMode="External"/><Relationship Id="rId89" Type="http://schemas.openxmlformats.org/officeDocument/2006/relationships/hyperlink" Target="http://www.indiatender.in/quicksearch.aspx?st=qs&amp;si=1&amp;o=1&amp;sr=sr&amp;tt=&amp;SerCat=11&amp;serText=Vegetable%20Oils%20and%20Starches&amp;text=68" TargetMode="External"/><Relationship Id="rId112" Type="http://schemas.openxmlformats.org/officeDocument/2006/relationships/hyperlink" Target="http://www.indiatender.in/quicksearch.aspx?st=qs&amp;si=1&amp;o=1&amp;sr=sr&amp;tt=&amp;SerCat=11&amp;serText=Textile%20Machinery&amp;text=182" TargetMode="External"/><Relationship Id="rId133" Type="http://schemas.openxmlformats.org/officeDocument/2006/relationships/hyperlink" Target="http://www.indiatender.in/quicksearch.aspx?st=qs&amp;si=1&amp;o=1&amp;sr=sr&amp;tt=&amp;SerCat=11&amp;serText=Shipping&amp;text=142" TargetMode="External"/><Relationship Id="rId138" Type="http://schemas.openxmlformats.org/officeDocument/2006/relationships/hyperlink" Target="http://www.indiatender.in/quicksearch.aspx?st=qs&amp;si=1&amp;o=1&amp;sr=sr&amp;tt=&amp;SerCat=11&amp;serText=Road%20Transport%20Services&amp;text=141" TargetMode="External"/><Relationship Id="rId16" Type="http://schemas.openxmlformats.org/officeDocument/2006/relationships/hyperlink" Target="http://www.indiatender.in/quicksearch.aspx?st=qs&amp;si=1&amp;o=1&amp;sr=sr&amp;tt=&amp;SerCat=11&amp;serText=Dam%20Work&amp;text=193" TargetMode="External"/><Relationship Id="rId107" Type="http://schemas.openxmlformats.org/officeDocument/2006/relationships/hyperlink" Target="http://www.indiatender.in/quicksearch.aspx?st=qs&amp;si=1&amp;o=1&amp;sr=sr&amp;tt=&amp;SerCat=11&amp;serText=Chemical%20Machinery&amp;text=102" TargetMode="External"/><Relationship Id="rId11" Type="http://schemas.openxmlformats.org/officeDocument/2006/relationships/hyperlink" Target="http://www.indiatender.in/quicksearch.aspx?st=qs&amp;si=1&amp;o=1&amp;sr=sr&amp;tt=&amp;SerCat=11&amp;serText=Bridges&amp;text=194" TargetMode="External"/><Relationship Id="rId32" Type="http://schemas.openxmlformats.org/officeDocument/2006/relationships/hyperlink" Target="http://www.indiatender.in/quicksearch.aspx?st=qs&amp;si=1&amp;o=1&amp;sr=sr&amp;tt=&amp;SerCat=11&amp;serText=Trenching%20and%20Dredging&amp;text=191" TargetMode="External"/><Relationship Id="rId37" Type="http://schemas.openxmlformats.org/officeDocument/2006/relationships/hyperlink" Target="http://www.indiatender.in/quicksearch.aspx?st=qs&amp;si=1&amp;o=1&amp;sr=sr&amp;tt=&amp;SerCat=11&amp;serText=Other%20Non-Ferrous%20Metals&amp;text=183" TargetMode="External"/><Relationship Id="rId53" Type="http://schemas.openxmlformats.org/officeDocument/2006/relationships/hyperlink" Target="http://www.indiatender.in/quicksearch.aspx?st=qs&amp;si=1&amp;o=1&amp;sr=sr&amp;tt=&amp;SerCat=11&amp;serText=Storages%20Batteries%20and%20Dry%20Cells&amp;text=41" TargetMode="External"/><Relationship Id="rId58" Type="http://schemas.openxmlformats.org/officeDocument/2006/relationships/hyperlink" Target="http://www.indiatender.in/quicksearch.aspx?st=qs&amp;si=1&amp;o=1&amp;sr=sr&amp;tt=&amp;SerCat=11&amp;serText=Wires%20and%20Cables&amp;text=44" TargetMode="External"/><Relationship Id="rId74" Type="http://schemas.openxmlformats.org/officeDocument/2006/relationships/hyperlink" Target="http://www.indiatender.in/quicksearch.aspx?st=qs&amp;si=1&amp;o=1&amp;sr=sr&amp;tt=&amp;SerCat=11&amp;serText=Real%20Estate%20Services&amp;text=123" TargetMode="External"/><Relationship Id="rId79" Type="http://schemas.openxmlformats.org/officeDocument/2006/relationships/hyperlink" Target="http://www.indiatender.in/quicksearch.aspx?st=qs&amp;si=1&amp;o=1&amp;sr=sr&amp;tt=&amp;SerCat=11&amp;serText=Agro%20Products&amp;text=62" TargetMode="External"/><Relationship Id="rId102" Type="http://schemas.openxmlformats.org/officeDocument/2006/relationships/hyperlink" Target="http://www.indiatender.in/quicksearch.aspx?st=qs&amp;si=1&amp;o=1&amp;sr=sr&amp;tt=&amp;SerCat=11&amp;serText=Minerals&amp;text=96" TargetMode="External"/><Relationship Id="rId123" Type="http://schemas.openxmlformats.org/officeDocument/2006/relationships/hyperlink" Target="http://www.indiatender.in/quicksearch.aspx?st=qs&amp;si=1&amp;o=1&amp;sr=sr&amp;tt=&amp;SerCat=11&amp;serText=Plastic%20Tubes%20and%20Pipes&amp;text=26" TargetMode="External"/><Relationship Id="rId128" Type="http://schemas.openxmlformats.org/officeDocument/2006/relationships/hyperlink" Target="http://www.indiatender.in/quicksearch.aspx?st=qs&amp;si=1&amp;o=1&amp;sr=sr&amp;tt=&amp;SerCat=11&amp;serText=Automobiles%20Ancillaries&amp;text=133" TargetMode="External"/><Relationship Id="rId5" Type="http://schemas.openxmlformats.org/officeDocument/2006/relationships/hyperlink" Target="http://www.indiatender.in/quicksearch.aspx?st=qs&amp;si=1&amp;o=1&amp;sr=sr&amp;tt=&amp;SerCat=11&amp;serText=Fertilizers%20and%20pesticides&amp;text=11" TargetMode="External"/><Relationship Id="rId90" Type="http://schemas.openxmlformats.org/officeDocument/2006/relationships/hyperlink" Target="http://www.indiatender.in/quicksearch.aspx?st=qs&amp;si=1&amp;o=1&amp;sr=sr&amp;tt=&amp;SerCat=11&amp;serText=Casting/Structurals/Fabrications&amp;text=88" TargetMode="External"/><Relationship Id="rId95" Type="http://schemas.openxmlformats.org/officeDocument/2006/relationships/hyperlink" Target="http://www.indiatender.in/quicksearch.aspx?st=qs&amp;si=1&amp;o=1&amp;sr=sr&amp;tt=&amp;SerCat=11&amp;serText=Stainless%20Steel&amp;text=83" TargetMode="External"/><Relationship Id="rId22" Type="http://schemas.openxmlformats.org/officeDocument/2006/relationships/hyperlink" Target="http://www.indiatender.in/quicksearch.aspx?st=qs&amp;si=1&amp;o=1&amp;sr=sr&amp;tt=&amp;SerCat=11&amp;serText=Fencing/Wall%20Work&amp;text=237" TargetMode="External"/><Relationship Id="rId27" Type="http://schemas.openxmlformats.org/officeDocument/2006/relationships/hyperlink" Target="http://www.indiatender.in/quicksearch.aspx?st=qs&amp;si=1&amp;o=1&amp;sr=sr&amp;tt=&amp;SerCat=11&amp;serText=Plumbing/Sanitary%20Work&amp;text=238" TargetMode="External"/><Relationship Id="rId43" Type="http://schemas.openxmlformats.org/officeDocument/2006/relationships/hyperlink" Target="http://www.indiatender.in/quicksearch.aspx?st=qs&amp;si=1&amp;o=1&amp;sr=sr&amp;tt=&amp;SerCat=11&amp;serText=Conductors%20and%20Inductors&amp;text=206" TargetMode="External"/><Relationship Id="rId48" Type="http://schemas.openxmlformats.org/officeDocument/2006/relationships/hyperlink" Target="http://www.indiatender.in/quicksearch.aspx?st=qs&amp;si=1&amp;o=1&amp;sr=sr&amp;tt=&amp;SerCat=11&amp;serText=Light%20and%20Bulbs&amp;text=209" TargetMode="External"/><Relationship Id="rId64" Type="http://schemas.openxmlformats.org/officeDocument/2006/relationships/hyperlink" Target="http://www.indiatender.in/quicksearch.aspx?st=qs&amp;si=1&amp;o=1&amp;sr=sr&amp;tt=&amp;SerCat=11&amp;serText=Scientific%20Instruments&amp;text=219" TargetMode="External"/><Relationship Id="rId69" Type="http://schemas.openxmlformats.org/officeDocument/2006/relationships/hyperlink" Target="http://www.indiatender.in/quicksearch.aspx?st=qs&amp;si=1&amp;o=1&amp;sr=sr&amp;tt=&amp;SerCat=11&amp;serText=Insurance%20Services&amp;text=121" TargetMode="External"/><Relationship Id="rId113" Type="http://schemas.openxmlformats.org/officeDocument/2006/relationships/hyperlink" Target="http://www.indiatender.in/quicksearch.aspx?st=qs&amp;si=1&amp;o=1&amp;sr=sr&amp;tt=&amp;SerCat=11&amp;serText=Abrasives&amp;text=111" TargetMode="External"/><Relationship Id="rId118" Type="http://schemas.openxmlformats.org/officeDocument/2006/relationships/hyperlink" Target="http://www.indiatender.in/quicksearch.aspx?st=qs&amp;si=1&amp;o=1&amp;sr=sr&amp;tt=&amp;SerCat=11&amp;serText=Glass%20and%20Glassware&amp;text=116" TargetMode="External"/><Relationship Id="rId134" Type="http://schemas.openxmlformats.org/officeDocument/2006/relationships/hyperlink" Target="http://www.indiatender.in/quicksearch.aspx?st=qs&amp;si=1&amp;o=1&amp;sr=sr&amp;tt=&amp;SerCat=11&amp;serText=Two%20and%20Three%20Wheelers&amp;text=180" TargetMode="External"/><Relationship Id="rId139" Type="http://schemas.openxmlformats.org/officeDocument/2006/relationships/hyperlink" Target="http://www.indiatender.in/quicksearch.aspx?st=qs&amp;si=1&amp;o=1&amp;sr=sr&amp;tt=&amp;SerCat=11&amp;serText=Paper%20and%20Paper%20Products&amp;text=147" TargetMode="External"/><Relationship Id="rId8" Type="http://schemas.openxmlformats.org/officeDocument/2006/relationships/hyperlink" Target="http://www.indiatender.in/quicksearch.aspx?st=qs&amp;si=1&amp;o=1&amp;sr=sr&amp;tt=&amp;SerCat=11&amp;serText=Courier%20Services&amp;text=30" TargetMode="External"/><Relationship Id="rId51" Type="http://schemas.openxmlformats.org/officeDocument/2006/relationships/hyperlink" Target="http://www.indiatender.in/quicksearch.aspx?st=qs&amp;si=1&amp;o=1&amp;sr=sr&amp;tt=&amp;SerCat=11&amp;serText=Pumps%20and%20Motor%20and%20Compressors&amp;text=107" TargetMode="External"/><Relationship Id="rId72" Type="http://schemas.openxmlformats.org/officeDocument/2006/relationships/hyperlink" Target="http://www.indiatender.in/quicksearch.aspx?st=qs&amp;si=1&amp;o=1&amp;sr=sr&amp;tt=&amp;SerCat=11&amp;serText=Hotels%20and%20Restaurants&amp;text=70" TargetMode="External"/><Relationship Id="rId80" Type="http://schemas.openxmlformats.org/officeDocument/2006/relationships/hyperlink" Target="http://www.indiatender.in/quicksearch.aspx?st=qs&amp;si=1&amp;o=1&amp;sr=sr&amp;tt=&amp;SerCat=11&amp;serText=Animal%20and%20Animal%20Feeds&amp;text=61" TargetMode="External"/><Relationship Id="rId85" Type="http://schemas.openxmlformats.org/officeDocument/2006/relationships/hyperlink" Target="http://www.indiatender.in/quicksearch.aspx?st=qs&amp;si=1&amp;o=1&amp;sr=sr&amp;tt=&amp;SerCat=11&amp;serText=Forest%20Departments&amp;text=225" TargetMode="External"/><Relationship Id="rId93" Type="http://schemas.openxmlformats.org/officeDocument/2006/relationships/hyperlink" Target="http://www.indiatender.in/quicksearch.aspx?st=qs&amp;si=1&amp;o=1&amp;sr=sr&amp;tt=&amp;SerCat=11&amp;serText=Metal%20Tubes%20and%20Pipes&amp;text=90" TargetMode="External"/><Relationship Id="rId98" Type="http://schemas.openxmlformats.org/officeDocument/2006/relationships/hyperlink" Target="http://www.indiatender.in/quicksearch.aspx?st=qs&amp;si=1&amp;o=1&amp;sr=sr&amp;tt=&amp;SerCat=11&amp;serText=Magnetic%20Equipments&amp;text=390" TargetMode="External"/><Relationship Id="rId121" Type="http://schemas.openxmlformats.org/officeDocument/2006/relationships/hyperlink" Target="http://www.indiatender.in/quicksearch.aspx?st=qs&amp;si=1&amp;o=1&amp;sr=sr&amp;tt=&amp;SerCat=11&amp;serText=Stones%20-%20Granite%20-%20Earth&amp;text=117" TargetMode="External"/><Relationship Id="rId142" Type="http://schemas.openxmlformats.org/officeDocument/2006/relationships/hyperlink" Target="http://www.indiatender.in/quicksearch.aspx?st=qs&amp;si=1&amp;o=1&amp;sr=sr&amp;tt=&amp;SerCat=11&amp;serText=Fabrication&amp;text=388" TargetMode="External"/><Relationship Id="rId3" Type="http://schemas.openxmlformats.org/officeDocument/2006/relationships/hyperlink" Target="http://www.indiatender.in/quicksearch.aspx?st=qs&amp;si=1&amp;o=1&amp;sr=sr&amp;tt=&amp;SerCat=11&amp;serText=Chemicals&amp;text=16" TargetMode="External"/><Relationship Id="rId12" Type="http://schemas.openxmlformats.org/officeDocument/2006/relationships/hyperlink" Target="http://www.indiatender.in/quicksearch.aspx?st=qs&amp;si=1&amp;o=1&amp;sr=sr&amp;tt=&amp;SerCat=11&amp;serText=Building%20Material&amp;text=240" TargetMode="External"/><Relationship Id="rId17" Type="http://schemas.openxmlformats.org/officeDocument/2006/relationships/hyperlink" Target="http://www.indiatender.in/quicksearch.aspx?st=qs&amp;si=1&amp;o=1&amp;sr=sr&amp;tt=&amp;SerCat=11&amp;serText=Desilting&amp;text=235" TargetMode="External"/><Relationship Id="rId25" Type="http://schemas.openxmlformats.org/officeDocument/2006/relationships/hyperlink" Target="http://www.indiatender.in/quicksearch.aspx?st=qs&amp;si=1&amp;o=1&amp;sr=sr&amp;tt=&amp;SerCat=11&amp;serText=Pipeline%20Project&amp;text=228" TargetMode="External"/><Relationship Id="rId33" Type="http://schemas.openxmlformats.org/officeDocument/2006/relationships/hyperlink" Target="http://www.indiatender.in/quicksearch.aspx?st=qs&amp;si=1&amp;o=1&amp;sr=sr&amp;tt=&amp;SerCat=11&amp;serText=Water%20Purification&amp;text=227" TargetMode="External"/><Relationship Id="rId38" Type="http://schemas.openxmlformats.org/officeDocument/2006/relationships/hyperlink" Target="http://www.indiatender.in/quicksearch.aspx?st=qs&amp;si=1&amp;o=1&amp;sr=sr&amp;tt=&amp;SerCat=11&amp;serText=Diversified&amp;text=34" TargetMode="External"/><Relationship Id="rId46" Type="http://schemas.openxmlformats.org/officeDocument/2006/relationships/hyperlink" Target="http://www.indiatender.in/quicksearch.aspx?st=qs&amp;si=1&amp;o=1&amp;sr=sr&amp;tt=&amp;SerCat=11&amp;serText=Insulator&amp;text=251" TargetMode="External"/><Relationship Id="rId59" Type="http://schemas.openxmlformats.org/officeDocument/2006/relationships/hyperlink" Target="http://www.indiatender.in/quicksearch.aspx?st=qs&amp;si=1&amp;o=1&amp;sr=sr&amp;tt=&amp;SerCat=11&amp;serText=Computer%20Hardwares%20and%20Consumables&amp;text=47" TargetMode="External"/><Relationship Id="rId67" Type="http://schemas.openxmlformats.org/officeDocument/2006/relationships/hyperlink" Target="http://www.indiatender.in/quicksearch.aspx?st=qs&amp;si=1&amp;o=1&amp;sr=sr&amp;tt=&amp;SerCat=11&amp;serText=Banking%20and%20Mutual%20Funds%20and%20Leasings&amp;text=119" TargetMode="External"/><Relationship Id="rId103" Type="http://schemas.openxmlformats.org/officeDocument/2006/relationships/hyperlink" Target="http://www.indiatender.in/quicksearch.aspx?st=qs&amp;si=1&amp;o=1&amp;sr=sr&amp;tt=&amp;SerCat=11&amp;serText=Mining%20Equipments&amp;text=389" TargetMode="External"/><Relationship Id="rId108" Type="http://schemas.openxmlformats.org/officeDocument/2006/relationships/hyperlink" Target="http://www.indiatender.in/quicksearch.aspx?st=qs&amp;si=1&amp;o=1&amp;sr=sr&amp;tt=&amp;SerCat=11&amp;serText=Machine%20Tools&amp;text=105" TargetMode="External"/><Relationship Id="rId116" Type="http://schemas.openxmlformats.org/officeDocument/2006/relationships/hyperlink" Target="http://www.indiatender.in/quicksearch.aspx?st=qs&amp;si=1&amp;o=1&amp;sr=sr&amp;tt=&amp;SerCat=11&amp;serText=Ceramic%20tiles%20and%20Articles&amp;text=114" TargetMode="External"/><Relationship Id="rId124" Type="http://schemas.openxmlformats.org/officeDocument/2006/relationships/hyperlink" Target="http://www.indiatender.in/quicksearch.aspx?st=qs&amp;si=1&amp;o=1&amp;sr=sr&amp;tt=&amp;SerCat=11&amp;serText=Non%20Conventional%20Energy&amp;text=45" TargetMode="External"/><Relationship Id="rId129" Type="http://schemas.openxmlformats.org/officeDocument/2006/relationships/hyperlink" Target="http://www.indiatender.in/quicksearch.aspx?st=qs&amp;si=1&amp;o=1&amp;sr=sr&amp;tt=&amp;SerCat=11&amp;serText=Commercial%20Vehicles&amp;text=135" TargetMode="External"/><Relationship Id="rId137" Type="http://schemas.openxmlformats.org/officeDocument/2006/relationships/hyperlink" Target="http://www.indiatender.in/quicksearch.aspx?st=qs&amp;si=1&amp;o=1&amp;sr=sr&amp;tt=&amp;SerCat=11&amp;serText=Railways%20Transport%20Services&amp;text=140" TargetMode="External"/><Relationship Id="rId20" Type="http://schemas.openxmlformats.org/officeDocument/2006/relationships/hyperlink" Target="http://www.indiatender.in/quicksearch.aspx?st=qs&amp;si=1&amp;o=1&amp;sr=sr&amp;tt=&amp;SerCat=11&amp;serText=Enviromental%20Work&amp;text=234" TargetMode="External"/><Relationship Id="rId41" Type="http://schemas.openxmlformats.org/officeDocument/2006/relationships/hyperlink" Target="http://www.indiatender.in/quicksearch.aspx?st=qs&amp;si=1&amp;o=1&amp;sr=sr&amp;tt=&amp;SerCat=11&amp;serText=Alternators&amp;text=204" TargetMode="External"/><Relationship Id="rId54" Type="http://schemas.openxmlformats.org/officeDocument/2006/relationships/hyperlink" Target="http://www.indiatender.in/quicksearch.aspx?st=qs&amp;si=1&amp;o=1&amp;sr=sr&amp;tt=&amp;SerCat=11&amp;serText=Sub-station%20works&amp;text=211" TargetMode="External"/><Relationship Id="rId62" Type="http://schemas.openxmlformats.org/officeDocument/2006/relationships/hyperlink" Target="http://www.indiatender.in/quicksearch.aspx?st=qs&amp;si=1&amp;o=1&amp;sr=sr&amp;tt=&amp;SerCat=11&amp;serText=Office%20Automation&amp;text=50" TargetMode="External"/><Relationship Id="rId70" Type="http://schemas.openxmlformats.org/officeDocument/2006/relationships/hyperlink" Target="http://www.indiatender.in/quicksearch.aspx?st=qs&amp;si=1&amp;o=1&amp;sr=sr&amp;tt=&amp;SerCat=11&amp;serText=Other%20Services&amp;text=152" TargetMode="External"/><Relationship Id="rId75" Type="http://schemas.openxmlformats.org/officeDocument/2006/relationships/hyperlink" Target="http://www.indiatender.in/quicksearch.aspx?st=qs&amp;si=1&amp;o=1&amp;sr=sr&amp;tt=&amp;SerCat=11&amp;serText=Recreational%20Services&amp;text=71" TargetMode="External"/><Relationship Id="rId83" Type="http://schemas.openxmlformats.org/officeDocument/2006/relationships/hyperlink" Target="http://www.indiatender.in/quicksearch.aspx?st=qs&amp;si=1&amp;o=1&amp;sr=sr&amp;tt=&amp;SerCat=11&amp;serText=Food%20Grains&amp;text=55" TargetMode="External"/><Relationship Id="rId88" Type="http://schemas.openxmlformats.org/officeDocument/2006/relationships/hyperlink" Target="http://www.indiatender.in/quicksearch.aspx?st=qs&amp;si=1&amp;o=1&amp;sr=sr&amp;tt=&amp;SerCat=11&amp;serText=Vegetable%20/%20Fruit%20/%20Flower%20/%20Plants&amp;text=58" TargetMode="External"/><Relationship Id="rId91" Type="http://schemas.openxmlformats.org/officeDocument/2006/relationships/hyperlink" Target="http://www.indiatender.in/quicksearch.aspx?st=qs&amp;si=1&amp;o=1&amp;sr=sr&amp;tt=&amp;SerCat=11&amp;serText=Fasteners&amp;text=87" TargetMode="External"/><Relationship Id="rId96" Type="http://schemas.openxmlformats.org/officeDocument/2006/relationships/hyperlink" Target="http://www.indiatender.in/quicksearch.aspx?st=qs&amp;si=1&amp;o=1&amp;sr=sr&amp;tt=&amp;SerCat=11&amp;serText=Lab%20Equipments&amp;text=385" TargetMode="External"/><Relationship Id="rId111" Type="http://schemas.openxmlformats.org/officeDocument/2006/relationships/hyperlink" Target="http://www.indiatender.in/quicksearch.aspx?st=qs&amp;si=1&amp;o=1&amp;sr=sr&amp;tt=&amp;SerCat=11&amp;serText=Prime%20Movers&amp;text=179" TargetMode="External"/><Relationship Id="rId132" Type="http://schemas.openxmlformats.org/officeDocument/2006/relationships/hyperlink" Target="http://www.indiatender.in/quicksearch.aspx?st=qs&amp;si=1&amp;o=1&amp;sr=sr&amp;tt=&amp;SerCat=11&amp;serText=Railway%20Ancillaries&amp;text=184" TargetMode="External"/><Relationship Id="rId140" Type="http://schemas.openxmlformats.org/officeDocument/2006/relationships/hyperlink" Target="http://www.indiatender.in/quicksearch.aspx?st=qs&amp;si=1&amp;o=1&amp;sr=sr&amp;tt=&amp;SerCat=11&amp;serText=Printing&amp;text=214" TargetMode="External"/><Relationship Id="rId1" Type="http://schemas.openxmlformats.org/officeDocument/2006/relationships/slideLayout" Target="../slideLayouts/slideLayout2.xml"/><Relationship Id="rId6" Type="http://schemas.openxmlformats.org/officeDocument/2006/relationships/hyperlink" Target="http://www.indiatender.in/quicksearch.aspx?st=qs&amp;si=1&amp;o=1&amp;sr=sr&amp;tt=&amp;SerCat=11&amp;serText=Industrial%20Gases&amp;text=12" TargetMode="External"/><Relationship Id="rId15" Type="http://schemas.openxmlformats.org/officeDocument/2006/relationships/hyperlink" Target="http://www.indiatender.in/quicksearch.aspx?st=qs&amp;si=1&amp;o=1&amp;sr=sr&amp;tt=&amp;SerCat=11&amp;serText=Civil%20Works&amp;text=197" TargetMode="External"/><Relationship Id="rId23" Type="http://schemas.openxmlformats.org/officeDocument/2006/relationships/hyperlink" Target="http://www.indiatender.in/quicksearch.aspx?st=qs&amp;si=1&amp;o=1&amp;sr=sr&amp;tt=&amp;SerCat=11&amp;serText=House%20/%20Building&amp;text=192" TargetMode="External"/><Relationship Id="rId28" Type="http://schemas.openxmlformats.org/officeDocument/2006/relationships/hyperlink" Target="http://www.indiatender.in/quicksearch.aspx?st=qs&amp;si=1&amp;o=1&amp;sr=sr&amp;tt=&amp;SerCat=11&amp;serText=Roads&amp;text=190" TargetMode="External"/><Relationship Id="rId36" Type="http://schemas.openxmlformats.org/officeDocument/2006/relationships/hyperlink" Target="http://www.indiatender.in/quicksearch.aspx?st=qs&amp;si=1&amp;o=1&amp;sr=sr&amp;tt=&amp;SerCat=11&amp;serText=Aluminium&amp;text=109" TargetMode="External"/><Relationship Id="rId49" Type="http://schemas.openxmlformats.org/officeDocument/2006/relationships/hyperlink" Target="http://www.indiatender.in/quicksearch.aspx?st=qs&amp;si=1&amp;o=1&amp;sr=sr&amp;tt=&amp;SerCat=11&amp;serText=Meters&amp;text=210" TargetMode="External"/><Relationship Id="rId57" Type="http://schemas.openxmlformats.org/officeDocument/2006/relationships/hyperlink" Target="http://www.indiatender.in/quicksearch.aspx?st=qs&amp;si=1&amp;o=1&amp;sr=sr&amp;tt=&amp;SerCat=11&amp;serText=Welding%20Electrodes&amp;text=43" TargetMode="External"/><Relationship Id="rId106" Type="http://schemas.openxmlformats.org/officeDocument/2006/relationships/hyperlink" Target="http://www.indiatender.in/quicksearch.aspx?st=qs&amp;si=1&amp;o=1&amp;sr=sr&amp;tt=&amp;SerCat=11&amp;serText=Ball%20Bearings&amp;text=101" TargetMode="External"/><Relationship Id="rId114" Type="http://schemas.openxmlformats.org/officeDocument/2006/relationships/hyperlink" Target="http://www.indiatender.in/quicksearch.aspx?st=qs&amp;si=1&amp;o=1&amp;sr=sr&amp;tt=&amp;SerCat=11&amp;serText=Cement&amp;text=112" TargetMode="External"/><Relationship Id="rId119" Type="http://schemas.openxmlformats.org/officeDocument/2006/relationships/hyperlink" Target="http://www.indiatender.in/quicksearch.aspx?st=qs&amp;si=1&amp;o=1&amp;sr=sr&amp;tt=&amp;SerCat=11&amp;serText=Other%20Non%20Metallic%20Mineral&amp;text=159" TargetMode="External"/><Relationship Id="rId127" Type="http://schemas.openxmlformats.org/officeDocument/2006/relationships/hyperlink" Target="http://www.indiatender.in/quicksearch.aspx?st=qs&amp;si=1&amp;o=1&amp;sr=sr&amp;tt=&amp;SerCat=11&amp;serText=Textiles%20Product&amp;text=161" TargetMode="External"/><Relationship Id="rId10" Type="http://schemas.openxmlformats.org/officeDocument/2006/relationships/hyperlink" Target="http://www.indiatender.in/quicksearch.aspx?st=qs&amp;si=1&amp;o=1&amp;sr=sr&amp;tt=&amp;SerCat=11&amp;serText=Ballast&amp;text=202" TargetMode="External"/><Relationship Id="rId31" Type="http://schemas.openxmlformats.org/officeDocument/2006/relationships/hyperlink" Target="http://www.indiatender.in/quicksearch.aspx?st=qs&amp;si=1&amp;o=1&amp;sr=sr&amp;tt=&amp;SerCat=11&amp;serText=Soil%20Survey&amp;text=231" TargetMode="External"/><Relationship Id="rId44" Type="http://schemas.openxmlformats.org/officeDocument/2006/relationships/hyperlink" Target="http://www.indiatender.in/quicksearch.aspx?st=qs&amp;si=1&amp;o=1&amp;sr=sr&amp;tt=&amp;SerCat=11&amp;serText=Fan&amp;text=244" TargetMode="External"/><Relationship Id="rId52" Type="http://schemas.openxmlformats.org/officeDocument/2006/relationships/hyperlink" Target="http://www.indiatender.in/quicksearch.aspx?st=qs&amp;si=1&amp;o=1&amp;sr=sr&amp;tt=&amp;SerCat=11&amp;serText=Refrigerator&amp;text=243" TargetMode="External"/><Relationship Id="rId60" Type="http://schemas.openxmlformats.org/officeDocument/2006/relationships/hyperlink" Target="http://www.indiatender.in/quicksearch.aspx?st=qs&amp;si=1&amp;o=1&amp;sr=sr&amp;tt=&amp;SerCat=11&amp;serText=Computer%20Softwares&amp;text=48" TargetMode="External"/><Relationship Id="rId65" Type="http://schemas.openxmlformats.org/officeDocument/2006/relationships/hyperlink" Target="http://www.indiatender.in/quicksearch.aspx?st=qs&amp;si=1&amp;o=1&amp;sr=sr&amp;tt=&amp;SerCat=11&amp;serText=Switchgear/switching%20Apparatus&amp;text=250" TargetMode="External"/><Relationship Id="rId73" Type="http://schemas.openxmlformats.org/officeDocument/2006/relationships/hyperlink" Target="http://www.indiatender.in/quicksearch.aspx?st=qs&amp;si=1&amp;o=1&amp;sr=sr&amp;tt=&amp;SerCat=11&amp;serText=Labour%20And%20Manpower&amp;text=170" TargetMode="External"/><Relationship Id="rId78" Type="http://schemas.openxmlformats.org/officeDocument/2006/relationships/hyperlink" Target="http://www.indiatender.in/quicksearch.aspx?st=qs&amp;si=1&amp;o=1&amp;sr=sr&amp;tt=&amp;SerCat=11&amp;serText=Tourism&amp;text=72" TargetMode="External"/><Relationship Id="rId81" Type="http://schemas.openxmlformats.org/officeDocument/2006/relationships/hyperlink" Target="http://www.indiatender.in/quicksearch.aspx?st=qs&amp;si=1&amp;o=1&amp;sr=sr&amp;tt=&amp;SerCat=11&amp;serText=Beer%20/%20Soft%20Drinks%20/%20Liquors&amp;text=1" TargetMode="External"/><Relationship Id="rId86" Type="http://schemas.openxmlformats.org/officeDocument/2006/relationships/hyperlink" Target="http://www.indiatender.in/quicksearch.aspx?st=qs&amp;si=1&amp;o=1&amp;sr=sr&amp;tt=&amp;SerCat=11&amp;serText=Sugar&amp;text=66" TargetMode="External"/><Relationship Id="rId94" Type="http://schemas.openxmlformats.org/officeDocument/2006/relationships/hyperlink" Target="http://www.indiatender.in/quicksearch.aspx?st=qs&amp;si=1&amp;o=1&amp;sr=sr&amp;tt=&amp;SerCat=11&amp;serText=Other%20Metal%20Products&amp;text=89" TargetMode="External"/><Relationship Id="rId99" Type="http://schemas.openxmlformats.org/officeDocument/2006/relationships/hyperlink" Target="http://www.indiatender.in/quicksearch.aspx?st=qs&amp;si=1&amp;o=1&amp;sr=sr&amp;tt=&amp;SerCat=11&amp;serText=Material%20Handling&amp;text=386" TargetMode="External"/><Relationship Id="rId101" Type="http://schemas.openxmlformats.org/officeDocument/2006/relationships/hyperlink" Target="http://www.indiatender.in/quicksearch.aspx?st=qs&amp;si=1&amp;o=1&amp;sr=sr&amp;tt=&amp;SerCat=11&amp;serText=Crude%20Oil%20/%20Natural%20Gas%20/%20Mineral%20Fuels&amp;text=94" TargetMode="External"/><Relationship Id="rId122" Type="http://schemas.openxmlformats.org/officeDocument/2006/relationships/hyperlink" Target="http://www.indiatender.in/quicksearch.aspx?st=qs&amp;si=1&amp;o=1&amp;sr=sr&amp;tt=&amp;SerCat=11&amp;serText=Plastic%20Product%20and%20Granules&amp;text=162" TargetMode="External"/><Relationship Id="rId130" Type="http://schemas.openxmlformats.org/officeDocument/2006/relationships/hyperlink" Target="http://www.indiatender.in/quicksearch.aspx?st=qs&amp;si=1&amp;o=1&amp;sr=sr&amp;tt=&amp;SerCat=11&amp;serText=Other%20Transport%20Equipments&amp;text=137" TargetMode="External"/><Relationship Id="rId135" Type="http://schemas.openxmlformats.org/officeDocument/2006/relationships/hyperlink" Target="http://www.indiatender.in/quicksearch.aspx?st=qs&amp;si=1&amp;o=1&amp;sr=sr&amp;tt=&amp;SerCat=11&amp;serText=Tyres%20and%20Tubes&amp;text=217" TargetMode="External"/><Relationship Id="rId4" Type="http://schemas.openxmlformats.org/officeDocument/2006/relationships/hyperlink" Target="http://www.indiatender.in/quicksearch.aspx?st=qs&amp;si=1&amp;o=1&amp;sr=sr&amp;tt=&amp;SerCat=11&amp;serText=Drugs%20and%20Pharmaceuticals&amp;text=8" TargetMode="External"/><Relationship Id="rId9" Type="http://schemas.openxmlformats.org/officeDocument/2006/relationships/hyperlink" Target="http://www.indiatender.in/quicksearch.aspx?st=qs&amp;si=1&amp;o=1&amp;sr=sr&amp;tt=&amp;SerCat=11&amp;serText=Architect%20/%20Interior%20Designer&amp;text=218" TargetMode="External"/><Relationship Id="rId13" Type="http://schemas.openxmlformats.org/officeDocument/2006/relationships/hyperlink" Target="http://www.indiatender.in/quicksearch.aspx?st=qs&amp;si=1&amp;o=1&amp;sr=sr&amp;tt=&amp;SerCat=11&amp;serText=Canal/Irrigation%20Work&amp;text=230" TargetMode="External"/><Relationship Id="rId18" Type="http://schemas.openxmlformats.org/officeDocument/2006/relationships/hyperlink" Target="http://www.indiatender.in/quicksearch.aspx?st=qs&amp;si=1&amp;o=1&amp;sr=sr&amp;tt=&amp;SerCat=11&amp;serText=Drainage&amp;text=200" TargetMode="External"/><Relationship Id="rId39" Type="http://schemas.openxmlformats.org/officeDocument/2006/relationships/hyperlink" Target="http://www.indiatender.in/quicksearch.aspx?st=qs&amp;si=1&amp;o=1&amp;sr=sr&amp;tt=&amp;SerCat=11&amp;serText=Misc.%20Manufactured%20Articles&amp;text=100" TargetMode="External"/><Relationship Id="rId109" Type="http://schemas.openxmlformats.org/officeDocument/2006/relationships/hyperlink" Target="http://www.indiatender.in/quicksearch.aspx?st=qs&amp;si=1&amp;o=1&amp;sr=sr&amp;tt=&amp;SerCat=11&amp;serText=Other%20Machinery&amp;text=173" TargetMode="External"/><Relationship Id="rId34" Type="http://schemas.openxmlformats.org/officeDocument/2006/relationships/hyperlink" Target="http://www.indiatender.in/quicksearch.aspx?st=qs&amp;si=1&amp;o=1&amp;sr=sr&amp;tt=&amp;SerCat=11&amp;serText=Water%20Storage%20and%20Supply&amp;text=195" TargetMode="External"/><Relationship Id="rId50" Type="http://schemas.openxmlformats.org/officeDocument/2006/relationships/hyperlink" Target="http://www.indiatender.in/quicksearch.aspx?st=qs&amp;si=1&amp;o=1&amp;sr=sr&amp;tt=&amp;SerCat=11&amp;serText=Other%20Electrical%20Products&amp;text=39" TargetMode="External"/><Relationship Id="rId55" Type="http://schemas.openxmlformats.org/officeDocument/2006/relationships/hyperlink" Target="http://www.indiatender.in/quicksearch.aspx?st=qs&amp;si=1&amp;o=1&amp;sr=sr&amp;tt=&amp;SerCat=11&amp;serText=Transformers%20and%20Capacitors&amp;text=42" TargetMode="External"/><Relationship Id="rId76" Type="http://schemas.openxmlformats.org/officeDocument/2006/relationships/hyperlink" Target="http://www.indiatender.in/quicksearch.aspx?st=qs&amp;si=1&amp;o=1&amp;sr=sr&amp;tt=&amp;SerCat=11&amp;serText=Security%20Services&amp;text=169" TargetMode="External"/><Relationship Id="rId97" Type="http://schemas.openxmlformats.org/officeDocument/2006/relationships/hyperlink" Target="http://www.indiatender.in/quicksearch.aspx?st=qs&amp;si=1&amp;o=1&amp;sr=sr&amp;tt=&amp;SerCat=11&amp;serText=Footwear%20and%20Leather%20Products&amp;text=85" TargetMode="External"/><Relationship Id="rId104" Type="http://schemas.openxmlformats.org/officeDocument/2006/relationships/hyperlink" Target="http://www.indiatender.in/quicksearch.aspx?st=qs&amp;si=1&amp;o=1&amp;sr=sr&amp;tt=&amp;SerCat=11&amp;serText=Petroleum%20Products&amp;text=95" TargetMode="External"/><Relationship Id="rId120" Type="http://schemas.openxmlformats.org/officeDocument/2006/relationships/hyperlink" Target="http://www.indiatender.in/quicksearch.aspx?st=qs&amp;si=1&amp;o=1&amp;sr=sr&amp;tt=&amp;SerCat=11&amp;serText=Refractories&amp;text=118" TargetMode="External"/><Relationship Id="rId125" Type="http://schemas.openxmlformats.org/officeDocument/2006/relationships/hyperlink" Target="http://www.indiatender.in/quicksearch.aspx?st=qs&amp;si=1&amp;o=1&amp;sr=sr&amp;tt=&amp;SerCat=11&amp;serText=Power%20Plant&amp;text=249" TargetMode="External"/><Relationship Id="rId141" Type="http://schemas.openxmlformats.org/officeDocument/2006/relationships/hyperlink" Target="http://www.indiatender.in/quicksearch.aspx?st=qs&amp;si=1&amp;o=1&amp;sr=sr&amp;tt=&amp;SerCat=11&amp;serText=Woods%20and%20Furniture&amp;text=149" TargetMode="External"/><Relationship Id="rId7" Type="http://schemas.openxmlformats.org/officeDocument/2006/relationships/hyperlink" Target="http://www.indiatender.in/quicksearch.aspx?st=qs&amp;si=1&amp;o=1&amp;sr=sr&amp;tt=&amp;SerCat=11&amp;serText=Paints%20and%20Varnishes&amp;text=18" TargetMode="External"/><Relationship Id="rId71" Type="http://schemas.openxmlformats.org/officeDocument/2006/relationships/hyperlink" Target="http://www.indiatender.in/quicksearch.aspx?st=qs&amp;si=1&amp;o=1&amp;sr=sr&amp;tt=&amp;SerCat=11&amp;serText=Health%20Services/Equipments&amp;text=69" TargetMode="External"/><Relationship Id="rId92" Type="http://schemas.openxmlformats.org/officeDocument/2006/relationships/hyperlink" Target="http://www.indiatender.in/quicksearch.aspx?st=qs&amp;si=1&amp;o=1&amp;sr=sr&amp;tt=&amp;SerCat=11&amp;serText=Iron&amp;text=81" TargetMode="External"/><Relationship Id="rId2" Type="http://schemas.openxmlformats.org/officeDocument/2006/relationships/hyperlink" Target="http://www.indiatender.in/quicksearch.aspx?st=qs&amp;si=1&amp;o=1&amp;sr=sr&amp;tt=&amp;SerCat=11&amp;serText=Aviation%20Equipment&amp;text=391" TargetMode="External"/><Relationship Id="rId29" Type="http://schemas.openxmlformats.org/officeDocument/2006/relationships/hyperlink" Target="http://www.indiatender.in/quicksearch.aspx?st=qs&amp;si=1&amp;o=1&amp;sr=sr&amp;tt=&amp;SerCat=11&amp;serText=Safety%20Equipment\Explosives&amp;text=10" TargetMode="External"/><Relationship Id="rId24" Type="http://schemas.openxmlformats.org/officeDocument/2006/relationships/hyperlink" Target="http://www.indiatender.in/quicksearch.aspx?st=qs&amp;si=1&amp;o=1&amp;sr=sr&amp;tt=&amp;SerCat=11&amp;serText=Painting&amp;text=198" TargetMode="External"/><Relationship Id="rId40" Type="http://schemas.openxmlformats.org/officeDocument/2006/relationships/hyperlink" Target="http://www.indiatender.in/quicksearch.aspx?st=qs&amp;si=1&amp;o=1&amp;sr=sr&amp;tt=&amp;SerCat=11&amp;serText=Air%20Conditioners&amp;text=242" TargetMode="External"/><Relationship Id="rId45" Type="http://schemas.openxmlformats.org/officeDocument/2006/relationships/hyperlink" Target="http://www.indiatender.in/quicksearch.aspx?st=qs&amp;si=1&amp;o=1&amp;sr=sr&amp;tt=&amp;SerCat=11&amp;serText=Generators&amp;text=38" TargetMode="External"/><Relationship Id="rId66" Type="http://schemas.openxmlformats.org/officeDocument/2006/relationships/hyperlink" Target="http://www.indiatender.in/quicksearch.aspx?st=qs&amp;si=1&amp;o=1&amp;sr=sr&amp;tt=&amp;SerCat=11&amp;serText=Telecommunication%20Services%20/%20Equipments&amp;text=46" TargetMode="External"/><Relationship Id="rId87" Type="http://schemas.openxmlformats.org/officeDocument/2006/relationships/hyperlink" Target="http://www.indiatender.in/quicksearch.aspx?st=qs&amp;si=1&amp;o=1&amp;sr=sr&amp;tt=&amp;SerCat=11&amp;serText=Tobacco%20Products&amp;text=3" TargetMode="External"/><Relationship Id="rId110" Type="http://schemas.openxmlformats.org/officeDocument/2006/relationships/hyperlink" Target="http://www.indiatender.in/quicksearch.aspx?st=qs&amp;si=1&amp;o=1&amp;sr=sr&amp;tt=&amp;SerCat=11&amp;serText=Pharma%20machinery&amp;text=392" TargetMode="External"/><Relationship Id="rId115" Type="http://schemas.openxmlformats.org/officeDocument/2006/relationships/hyperlink" Target="http://www.indiatender.in/quicksearch.aspx?st=qs&amp;si=1&amp;o=1&amp;sr=sr&amp;tt=&amp;SerCat=11&amp;serText=Cement%20and%20Asbestos%20Products&amp;text=113" TargetMode="External"/><Relationship Id="rId131" Type="http://schemas.openxmlformats.org/officeDocument/2006/relationships/hyperlink" Target="http://www.indiatender.in/quicksearch.aspx?st=qs&amp;si=1&amp;o=1&amp;sr=sr&amp;tt=&amp;SerCat=11&amp;serText=Passenger%20Cars%20and%20Jeeps&amp;text=136" TargetMode="External"/><Relationship Id="rId136" Type="http://schemas.openxmlformats.org/officeDocument/2006/relationships/hyperlink" Target="http://www.indiatender.in/quicksearch.aspx?st=qs&amp;si=1&amp;o=1&amp;sr=sr&amp;tt=&amp;SerCat=11&amp;serText=Air%20Transport&amp;text=138" TargetMode="External"/><Relationship Id="rId61" Type="http://schemas.openxmlformats.org/officeDocument/2006/relationships/hyperlink" Target="http://www.indiatender.in/quicksearch.aspx?st=qs&amp;si=1&amp;o=1&amp;sr=sr&amp;tt=&amp;SerCat=11&amp;serText=Electronics&amp;text=52" TargetMode="External"/><Relationship Id="rId82" Type="http://schemas.openxmlformats.org/officeDocument/2006/relationships/hyperlink" Target="http://www.indiatender.in/quicksearch.aspx?st=qs&amp;si=1&amp;o=1&amp;sr=sr&amp;tt=&amp;SerCat=11&amp;serText=Dairy%20Products&amp;text=57" TargetMode="External"/><Relationship Id="rId19" Type="http://schemas.openxmlformats.org/officeDocument/2006/relationships/hyperlink" Target="http://www.indiatender.in/quicksearch.aspx?st=qs&amp;si=1&amp;o=1&amp;sr=sr&amp;tt=&amp;SerCat=11&amp;serText=Drilling&amp;text=196" TargetMode="External"/><Relationship Id="rId14" Type="http://schemas.openxmlformats.org/officeDocument/2006/relationships/hyperlink" Target="http://www.indiatender.in/quicksearch.aspx?st=qs&amp;si=1&amp;o=1&amp;sr=sr&amp;tt=&amp;SerCat=11&amp;serText=Ceiling/Flooring/Plaster&amp;text=236" TargetMode="External"/><Relationship Id="rId30" Type="http://schemas.openxmlformats.org/officeDocument/2006/relationships/hyperlink" Target="http://www.indiatender.in/quicksearch.aspx?st=qs&amp;si=1&amp;o=1&amp;sr=sr&amp;tt=&amp;SerCat=11&amp;serText=Shed%20Construction&amp;text=233" TargetMode="External"/><Relationship Id="rId35" Type="http://schemas.openxmlformats.org/officeDocument/2006/relationships/hyperlink" Target="http://www.indiatender.in/quicksearch.aspx?st=qs&amp;si=1&amp;o=1&amp;sr=sr&amp;tt=&amp;SerCat=11&amp;serText=Zone%20Contract&amp;text=221" TargetMode="External"/><Relationship Id="rId56" Type="http://schemas.openxmlformats.org/officeDocument/2006/relationships/hyperlink" Target="http://www.indiatender.in/quicksearch.aspx?st=qs&amp;si=1&amp;o=1&amp;sr=sr&amp;tt=&amp;SerCat=11&amp;serText=Valve%20And%20Gauge&amp;text=216" TargetMode="External"/><Relationship Id="rId77" Type="http://schemas.openxmlformats.org/officeDocument/2006/relationships/hyperlink" Target="http://www.indiatender.in/quicksearch.aspx?st=qs&amp;si=1&amp;o=1&amp;sr=sr&amp;tt=&amp;SerCat=11&amp;serText=Storage%20and%20Warehousing&amp;text=143" TargetMode="External"/><Relationship Id="rId100" Type="http://schemas.openxmlformats.org/officeDocument/2006/relationships/hyperlink" Target="http://www.indiatender.in/quicksearch.aspx?st=qs&amp;si=1&amp;o=1&amp;sr=sr&amp;tt=&amp;SerCat=11&amp;serText=Coal%20and%20Lignite&amp;text=93" TargetMode="External"/><Relationship Id="rId105" Type="http://schemas.openxmlformats.org/officeDocument/2006/relationships/hyperlink" Target="http://www.indiatender.in/quicksearch.aspx?st=qs&amp;si=1&amp;o=1&amp;sr=sr&amp;tt=&amp;SerCat=11&amp;serText=Non%20Classified&amp;text=154" TargetMode="External"/><Relationship Id="rId126" Type="http://schemas.openxmlformats.org/officeDocument/2006/relationships/hyperlink" Target="http://www.indiatender.in/quicksearch.aspx?st=qs&amp;si=1&amp;o=1&amp;sr=sr&amp;tt=&amp;SerCat=11&amp;serText=Rubber%20and%20Rubber%20Products&amp;text=14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b="1" i="1" u="sng" dirty="0" smtClean="0"/>
              <a:t>PROJECT</a:t>
            </a:r>
            <a:endParaRPr lang="en-GB" sz="5400" b="1" i="1" u="sng" dirty="0"/>
          </a:p>
        </p:txBody>
      </p:sp>
      <p:sp>
        <p:nvSpPr>
          <p:cNvPr id="3" name="Content Placeholder 2"/>
          <p:cNvSpPr>
            <a:spLocks noGrp="1"/>
          </p:cNvSpPr>
          <p:nvPr>
            <p:ph idx="1"/>
          </p:nvPr>
        </p:nvSpPr>
        <p:spPr/>
        <p:txBody>
          <a:bodyPr>
            <a:noAutofit/>
          </a:bodyPr>
          <a:lstStyle/>
          <a:p>
            <a:pPr>
              <a:buNone/>
            </a:pPr>
            <a:r>
              <a:rPr lang="en-GB" sz="8000" b="1" i="1" dirty="0" smtClean="0"/>
              <a:t>                           </a:t>
            </a:r>
            <a:r>
              <a:rPr lang="en-GB" sz="8000" b="1" i="1" dirty="0" smtClean="0"/>
              <a:t>GOOGLE SUMMER OF CODE</a:t>
            </a:r>
            <a:endParaRPr lang="en-GB" sz="8000" b="1" i="1" u="sng" dirty="0" smtClean="0">
              <a:solidFill>
                <a:schemeClr val="tx2">
                  <a:lumMod val="50000"/>
                </a:schemeClr>
              </a:solidFill>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NON FUNCTIONAL REQUIREMENTS</a:t>
            </a:r>
            <a:endParaRPr lang="en-GB" dirty="0"/>
          </a:p>
        </p:txBody>
      </p:sp>
      <p:sp>
        <p:nvSpPr>
          <p:cNvPr id="3" name="Content Placeholder 2"/>
          <p:cNvSpPr>
            <a:spLocks noGrp="1"/>
          </p:cNvSpPr>
          <p:nvPr>
            <p:ph idx="1"/>
          </p:nvPr>
        </p:nvSpPr>
        <p:spPr/>
        <p:txBody>
          <a:bodyPr/>
          <a:lstStyle/>
          <a:p>
            <a:pPr lvl="0"/>
            <a:r>
              <a:rPr lang="en-US" i="1" dirty="0" smtClean="0"/>
              <a:t>Secure access of confidential data (user’s details).  </a:t>
            </a:r>
            <a:endParaRPr lang="en-GB" dirty="0" smtClean="0"/>
          </a:p>
          <a:p>
            <a:pPr lvl="0"/>
            <a:r>
              <a:rPr lang="en-US" i="1" dirty="0" smtClean="0"/>
              <a:t>24 X 7 availability</a:t>
            </a:r>
            <a:r>
              <a:rPr lang="en-GB" dirty="0"/>
              <a:t>.</a:t>
            </a:r>
            <a:endParaRPr lang="en-GB" dirty="0" smtClean="0"/>
          </a:p>
          <a:p>
            <a:endParaRPr lang="en-GB" dirty="0"/>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Technology Used:</a:t>
            </a:r>
            <a:r>
              <a:rPr lang="en-GB" dirty="0" smtClean="0"/>
              <a:t/>
            </a:r>
            <a:br>
              <a:rPr lang="en-GB" dirty="0" smtClean="0"/>
            </a:br>
            <a:endParaRPr lang="en-GB" dirty="0"/>
          </a:p>
        </p:txBody>
      </p:sp>
      <p:sp>
        <p:nvSpPr>
          <p:cNvPr id="3" name="Content Placeholder 2"/>
          <p:cNvSpPr>
            <a:spLocks noGrp="1"/>
          </p:cNvSpPr>
          <p:nvPr>
            <p:ph idx="1"/>
          </p:nvPr>
        </p:nvSpPr>
        <p:spPr/>
        <p:txBody>
          <a:bodyPr/>
          <a:lstStyle/>
          <a:p>
            <a:pPr lvl="0"/>
            <a:r>
              <a:rPr lang="en-US" b="1" dirty="0" smtClean="0"/>
              <a:t>JAVAEE</a:t>
            </a:r>
            <a:endParaRPr lang="en-GB" dirty="0" smtClean="0"/>
          </a:p>
          <a:p>
            <a:pPr lvl="0"/>
            <a:r>
              <a:rPr lang="en-US" b="1" dirty="0" smtClean="0"/>
              <a:t>AJAX</a:t>
            </a:r>
            <a:endParaRPr lang="en-GB" dirty="0" smtClean="0"/>
          </a:p>
          <a:p>
            <a:pPr lvl="0"/>
            <a:r>
              <a:rPr lang="en-US" b="1" dirty="0" smtClean="0"/>
              <a:t>TOMCAT</a:t>
            </a:r>
            <a:endParaRPr lang="en-GB" b="1" dirty="0" smtClean="0"/>
          </a:p>
          <a:p>
            <a:pPr lvl="0"/>
            <a:r>
              <a:rPr lang="en-GB" b="1" dirty="0" smtClean="0"/>
              <a:t>ORACLE</a:t>
            </a:r>
            <a:endParaRPr lang="en-GB" dirty="0" smtClean="0"/>
          </a:p>
          <a:p>
            <a:pPr lvl="0"/>
            <a:r>
              <a:rPr lang="en-US" b="1" dirty="0" smtClean="0"/>
              <a:t>JQUERY</a:t>
            </a:r>
            <a:endParaRPr lang="en-GB" dirty="0" smtClean="0"/>
          </a:p>
          <a:p>
            <a:pPr lvl="0"/>
            <a:r>
              <a:rPr lang="en-US" b="1" dirty="0" smtClean="0"/>
              <a:t>SERVLETS</a:t>
            </a:r>
            <a:endParaRPr lang="en-GB" dirty="0" smtClean="0"/>
          </a:p>
          <a:p>
            <a:pPr lvl="0"/>
            <a:r>
              <a:rPr lang="en-US" b="1" dirty="0" smtClean="0"/>
              <a:t>JSP</a:t>
            </a:r>
            <a:endParaRPr lang="en-GB" dirty="0" smtClean="0"/>
          </a:p>
          <a:p>
            <a:pPr lvl="0"/>
            <a:r>
              <a:rPr lang="en-US" b="1" dirty="0" smtClean="0"/>
              <a:t>JAVA SCRIPT</a:t>
            </a:r>
            <a:endParaRPr lang="en-GB"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dirty="0" smtClean="0">
                <a:solidFill>
                  <a:schemeClr val="tx1"/>
                </a:solidFill>
              </a:rPr>
              <a:t>CONTRACTORS SIGNUP PROCESS</a:t>
            </a:r>
            <a:endParaRPr lang="en-GB" dirty="0">
              <a:solidFill>
                <a:schemeClr val="tx1"/>
              </a:solidFill>
            </a:endParaRPr>
          </a:p>
        </p:txBody>
      </p:sp>
      <p:sp>
        <p:nvSpPr>
          <p:cNvPr id="3" name="Content Placeholder 2"/>
          <p:cNvSpPr>
            <a:spLocks noGrp="1"/>
          </p:cNvSpPr>
          <p:nvPr>
            <p:ph idx="1"/>
          </p:nvPr>
        </p:nvSpPr>
        <p:spPr>
          <a:xfrm>
            <a:off x="500034" y="1571612"/>
            <a:ext cx="8229600" cy="4525963"/>
          </a:xfrm>
        </p:spPr>
        <p:style>
          <a:lnRef idx="1">
            <a:schemeClr val="accent2"/>
          </a:lnRef>
          <a:fillRef idx="2">
            <a:schemeClr val="accent2"/>
          </a:fillRef>
          <a:effectRef idx="1">
            <a:schemeClr val="accent2"/>
          </a:effectRef>
          <a:fontRef idx="minor">
            <a:schemeClr val="dk1"/>
          </a:fontRef>
        </p:style>
        <p:txBody>
          <a:bodyPr>
            <a:normAutofit/>
          </a:bodyPr>
          <a:lstStyle/>
          <a:p>
            <a:pPr>
              <a:buNone/>
            </a:pPr>
            <a:endParaRPr lang="en-GB" sz="2400" dirty="0"/>
          </a:p>
        </p:txBody>
      </p:sp>
      <p:sp>
        <p:nvSpPr>
          <p:cNvPr id="5" name="Oval 4"/>
          <p:cNvSpPr/>
          <p:nvPr/>
        </p:nvSpPr>
        <p:spPr>
          <a:xfrm>
            <a:off x="1000100" y="2143116"/>
            <a:ext cx="2286016" cy="30003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GB" dirty="0" smtClean="0"/>
              <a:t>NEW  REGISTRATION </a:t>
            </a:r>
          </a:p>
          <a:p>
            <a:pPr>
              <a:buNone/>
            </a:pPr>
            <a:r>
              <a:rPr lang="en-GB" dirty="0" smtClean="0"/>
              <a:t>SIGNUP </a:t>
            </a:r>
            <a:endParaRPr lang="en-GB" dirty="0"/>
          </a:p>
        </p:txBody>
      </p:sp>
      <p:cxnSp>
        <p:nvCxnSpPr>
          <p:cNvPr id="7" name="Straight Arrow Connector 6"/>
          <p:cNvCxnSpPr/>
          <p:nvPr/>
        </p:nvCxnSpPr>
        <p:spPr>
          <a:xfrm flipV="1">
            <a:off x="3643306" y="3429000"/>
            <a:ext cx="178595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ight Arrow 9"/>
          <p:cNvSpPr/>
          <p:nvPr/>
        </p:nvSpPr>
        <p:spPr>
          <a:xfrm>
            <a:off x="3286116" y="2357430"/>
            <a:ext cx="2643206" cy="25717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APPROVAL  VIA EMAIL OR SMS OR ANY AUTHENTICATION PROVIDED</a:t>
            </a:r>
            <a:endParaRPr lang="en-US" dirty="0"/>
          </a:p>
        </p:txBody>
      </p:sp>
      <p:sp>
        <p:nvSpPr>
          <p:cNvPr id="13" name="Rectangle 12"/>
          <p:cNvSpPr/>
          <p:nvPr/>
        </p:nvSpPr>
        <p:spPr>
          <a:xfrm>
            <a:off x="5857884" y="2500306"/>
            <a:ext cx="2571768"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FROM GOVT  OFFICERS OR  PWD USERS</a:t>
            </a:r>
            <a:endParaRPr lang="en-US" dirty="0"/>
          </a:p>
        </p:txBody>
      </p:sp>
      <p:cxnSp>
        <p:nvCxnSpPr>
          <p:cNvPr id="15" name="Elbow Connector 14"/>
          <p:cNvCxnSpPr/>
          <p:nvPr/>
        </p:nvCxnSpPr>
        <p:spPr>
          <a:xfrm rot="10800000" flipV="1">
            <a:off x="4429124" y="4572008"/>
            <a:ext cx="2928958" cy="8572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357554" y="5286388"/>
            <a:ext cx="914400"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LOGIN</a:t>
            </a:r>
          </a:p>
          <a:p>
            <a:pPr algn="ctr"/>
            <a:endParaRPr lang="en-US" dirty="0"/>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42872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dirty="0" smtClean="0">
                <a:solidFill>
                  <a:schemeClr val="tx1"/>
                </a:solidFill>
              </a:rPr>
              <a:t>FOR CONTRACTOR SIGNUP DETAILS</a:t>
            </a:r>
            <a:endParaRPr lang="en-GB" dirty="0">
              <a:solidFill>
                <a:schemeClr val="tx1"/>
              </a:solidFill>
            </a:endParaRPr>
          </a:p>
        </p:txBody>
      </p:sp>
      <p:sp>
        <p:nvSpPr>
          <p:cNvPr id="3" name="Content Placeholder 2"/>
          <p:cNvSpPr>
            <a:spLocks noGrp="1"/>
          </p:cNvSpPr>
          <p:nvPr>
            <p:ph idx="1"/>
          </p:nvPr>
        </p:nvSpPr>
        <p:spPr>
          <a:xfrm>
            <a:off x="428596" y="1571612"/>
            <a:ext cx="8229600" cy="5043510"/>
          </a:xfrm>
        </p:spPr>
        <p:style>
          <a:lnRef idx="1">
            <a:schemeClr val="accent2"/>
          </a:lnRef>
          <a:fillRef idx="2">
            <a:schemeClr val="accent2"/>
          </a:fillRef>
          <a:effectRef idx="1">
            <a:schemeClr val="accent2"/>
          </a:effectRef>
          <a:fontRef idx="minor">
            <a:schemeClr val="dk1"/>
          </a:fontRef>
        </p:style>
        <p:txBody>
          <a:bodyPr>
            <a:normAutofit fontScale="25000" lnSpcReduction="20000"/>
          </a:bodyPr>
          <a:lstStyle/>
          <a:p>
            <a:pPr>
              <a:buNone/>
            </a:pPr>
            <a:r>
              <a:rPr lang="en-GB" sz="5500" dirty="0" smtClean="0"/>
              <a:t>1. 	 EMAILID</a:t>
            </a:r>
          </a:p>
          <a:p>
            <a:pPr>
              <a:buNone/>
            </a:pPr>
            <a:r>
              <a:rPr lang="en-GB" sz="5500" dirty="0" smtClean="0"/>
              <a:t>2.    	PASSWORD</a:t>
            </a:r>
          </a:p>
          <a:p>
            <a:pPr>
              <a:buNone/>
            </a:pPr>
            <a:r>
              <a:rPr lang="en-GB" sz="5500" dirty="0" smtClean="0"/>
              <a:t>3.    	HINTQUESTION</a:t>
            </a:r>
          </a:p>
          <a:p>
            <a:pPr>
              <a:buNone/>
            </a:pPr>
            <a:r>
              <a:rPr lang="en-GB" sz="5500" dirty="0" smtClean="0"/>
              <a:t>4.     	 HINTANSWER</a:t>
            </a:r>
          </a:p>
          <a:p>
            <a:pPr>
              <a:buNone/>
            </a:pPr>
            <a:r>
              <a:rPr lang="en-GB" sz="5500" dirty="0" smtClean="0"/>
              <a:t>5.     	ALTERNATIVEEMAILID</a:t>
            </a:r>
          </a:p>
          <a:p>
            <a:pPr>
              <a:buNone/>
            </a:pPr>
            <a:r>
              <a:rPr lang="en-GB" sz="5500" dirty="0" smtClean="0"/>
              <a:t>6.     	OMPANYDETAILS</a:t>
            </a:r>
          </a:p>
          <a:p>
            <a:pPr>
              <a:buNone/>
            </a:pPr>
            <a:r>
              <a:rPr lang="en-GB" sz="5500" dirty="0" smtClean="0"/>
              <a:t>7.     	 COMPANYNAME</a:t>
            </a:r>
          </a:p>
          <a:p>
            <a:pPr>
              <a:buNone/>
            </a:pPr>
            <a:r>
              <a:rPr lang="en-GB" sz="5500" dirty="0" smtClean="0"/>
              <a:t>8.     	  FNAME</a:t>
            </a:r>
          </a:p>
          <a:p>
            <a:pPr>
              <a:buNone/>
            </a:pPr>
            <a:r>
              <a:rPr lang="en-GB" sz="5500" dirty="0" smtClean="0"/>
              <a:t>9.	LNAME</a:t>
            </a:r>
          </a:p>
          <a:p>
            <a:pPr>
              <a:buNone/>
            </a:pPr>
            <a:r>
              <a:rPr lang="en-GB" sz="5500" dirty="0" smtClean="0"/>
              <a:t>10.	SEX</a:t>
            </a:r>
          </a:p>
          <a:p>
            <a:pPr>
              <a:buNone/>
            </a:pPr>
            <a:r>
              <a:rPr lang="en-GB" sz="5500" dirty="0" smtClean="0"/>
              <a:t>11.	DESIGNATION</a:t>
            </a:r>
          </a:p>
          <a:p>
            <a:pPr>
              <a:buNone/>
            </a:pPr>
            <a:r>
              <a:rPr lang="en-GB" sz="5500" dirty="0" smtClean="0"/>
              <a:t>12	.ADDRESS</a:t>
            </a:r>
          </a:p>
          <a:p>
            <a:pPr>
              <a:buNone/>
            </a:pPr>
            <a:r>
              <a:rPr lang="en-GB" sz="5500" dirty="0" smtClean="0"/>
              <a:t>13.	CITY</a:t>
            </a:r>
          </a:p>
          <a:p>
            <a:pPr>
              <a:buNone/>
            </a:pPr>
            <a:r>
              <a:rPr lang="en-GB" sz="5500" dirty="0" smtClean="0"/>
              <a:t>14.	STATE</a:t>
            </a:r>
          </a:p>
          <a:p>
            <a:pPr>
              <a:buNone/>
            </a:pPr>
            <a:r>
              <a:rPr lang="en-GB" sz="5500" dirty="0" smtClean="0"/>
              <a:t>15.	COUNTRY</a:t>
            </a:r>
          </a:p>
          <a:p>
            <a:pPr>
              <a:buNone/>
            </a:pPr>
            <a:r>
              <a:rPr lang="en-GB" sz="5500" dirty="0" smtClean="0"/>
              <a:t>16,	PINCODE</a:t>
            </a:r>
          </a:p>
          <a:p>
            <a:pPr>
              <a:buNone/>
            </a:pPr>
            <a:r>
              <a:rPr lang="en-GB" sz="5500" dirty="0" smtClean="0"/>
              <a:t>17.	WEBURL</a:t>
            </a:r>
          </a:p>
          <a:p>
            <a:pPr>
              <a:buNone/>
            </a:pPr>
            <a:r>
              <a:rPr lang="en-GB" sz="5500" dirty="0" smtClean="0"/>
              <a:t>18.	PHONENO</a:t>
            </a:r>
          </a:p>
          <a:p>
            <a:pPr>
              <a:buNone/>
            </a:pPr>
            <a:r>
              <a:rPr lang="en-GB" sz="5500" dirty="0" smtClean="0"/>
              <a:t>19.	FAXNO</a:t>
            </a:r>
          </a:p>
          <a:p>
            <a:pPr>
              <a:buNone/>
            </a:pPr>
            <a:r>
              <a:rPr lang="en-GB" sz="5500" dirty="0" smtClean="0"/>
              <a:t>20.	MOBILENO</a:t>
            </a:r>
          </a:p>
          <a:p>
            <a:pPr>
              <a:buNone/>
            </a:pPr>
            <a:r>
              <a:rPr lang="en-GB" sz="5500" dirty="0" smtClean="0"/>
              <a:t>21,	TENDERSINTERESTIN</a:t>
            </a:r>
          </a:p>
          <a:p>
            <a:pPr marL="914400" indent="-914400">
              <a:buAutoNum type="arabicPeriod" startAt="22"/>
            </a:pPr>
            <a:r>
              <a:rPr lang="en-GB" sz="5500" dirty="0" smtClean="0"/>
              <a:t>PANCARDNO.</a:t>
            </a:r>
          </a:p>
          <a:p>
            <a:pPr marL="914400" indent="-914400">
              <a:buAutoNum type="arabicPeriod" startAt="22"/>
            </a:pPr>
            <a:r>
              <a:rPr lang="en-GB" sz="5500" dirty="0" smtClean="0"/>
              <a:t>CID </a:t>
            </a:r>
          </a:p>
          <a:p>
            <a:pPr marL="514350" indent="-514350">
              <a:buNone/>
            </a:pPr>
            <a:endParaRPr lang="en-GB" dirty="0"/>
          </a:p>
        </p:txBody>
      </p:sp>
      <p:sp>
        <p:nvSpPr>
          <p:cNvPr id="4" name="Rectangle 3"/>
          <p:cNvSpPr/>
          <p:nvPr/>
        </p:nvSpPr>
        <p:spPr>
          <a:xfrm>
            <a:off x="4500562" y="2143116"/>
            <a:ext cx="3357586" cy="8572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TABLE NAME </a:t>
            </a:r>
          </a:p>
          <a:p>
            <a:pPr algn="ctr"/>
            <a:r>
              <a:rPr lang="en-US" dirty="0" smtClean="0"/>
              <a:t>CONTACTORDETAILS</a:t>
            </a:r>
            <a:endParaRPr lang="en-US" dirty="0"/>
          </a:p>
        </p:txBody>
      </p:sp>
      <p:sp>
        <p:nvSpPr>
          <p:cNvPr id="5" name="Rounded Rectangle 4"/>
          <p:cNvSpPr/>
          <p:nvPr/>
        </p:nvSpPr>
        <p:spPr>
          <a:xfrm>
            <a:off x="4214810" y="3643314"/>
            <a:ext cx="4000528" cy="21431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EACH NEW ENTRY WILL BE ALLOTED AN INDIVIDUAL ID NAMED CID GENERATED BY SEQUENCE IN ORACLE </a:t>
            </a:r>
          </a:p>
          <a:p>
            <a:pPr algn="ctr"/>
            <a:r>
              <a:rPr lang="en-US" dirty="0" smtClean="0"/>
              <a:t>WHICH WILL ACT AS PRIMARY AND FOREIGN KEY</a:t>
            </a:r>
            <a:endParaRPr lang="en-US" dirty="0"/>
          </a:p>
        </p:txBody>
      </p:sp>
      <p:cxnSp>
        <p:nvCxnSpPr>
          <p:cNvPr id="7" name="Straight Arrow Connector 6"/>
          <p:cNvCxnSpPr/>
          <p:nvPr/>
        </p:nvCxnSpPr>
        <p:spPr>
          <a:xfrm rot="5400000">
            <a:off x="5893603" y="3393281"/>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5-Point Star 7"/>
          <p:cNvSpPr/>
          <p:nvPr/>
        </p:nvSpPr>
        <p:spPr>
          <a:xfrm>
            <a:off x="2071670" y="6286520"/>
            <a:ext cx="500066"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4572000" y="3857628"/>
            <a:ext cx="500066"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8858280" y="6429396"/>
            <a:ext cx="714380" cy="4286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lstStyle/>
          <a:p>
            <a:r>
              <a:rPr lang="en-GB" dirty="0" smtClean="0"/>
              <a:t>CONTRACTORS HOME PAGE</a:t>
            </a:r>
            <a:endParaRPr lang="en-GB" dirty="0"/>
          </a:p>
        </p:txBody>
      </p:sp>
      <p:sp>
        <p:nvSpPr>
          <p:cNvPr id="3" name="Content Placeholder 2"/>
          <p:cNvSpPr>
            <a:spLocks noGrp="1"/>
          </p:cNvSpPr>
          <p:nvPr>
            <p:ph idx="1"/>
          </p:nvPr>
        </p:nvSpPr>
        <p:spPr/>
        <p:txBody>
          <a:bodyPr>
            <a:normAutofit/>
          </a:bodyPr>
          <a:lstStyle/>
          <a:p>
            <a:pPr>
              <a:buNone/>
            </a:pPr>
            <a:r>
              <a:rPr lang="en-GB" sz="1100" dirty="0" smtClean="0"/>
              <a:t>1</a:t>
            </a:r>
            <a:endParaRPr lang="en-GB" sz="1100" dirty="0"/>
          </a:p>
        </p:txBody>
      </p:sp>
      <p:sp>
        <p:nvSpPr>
          <p:cNvPr id="4" name="Rectangle 3"/>
          <p:cNvSpPr/>
          <p:nvPr/>
        </p:nvSpPr>
        <p:spPr>
          <a:xfrm>
            <a:off x="6357950" y="1643050"/>
            <a:ext cx="914400" cy="4286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smtClean="0"/>
              <a:t>VIEW</a:t>
            </a:r>
            <a:endParaRPr lang="en-GB" dirty="0"/>
          </a:p>
        </p:txBody>
      </p:sp>
      <p:sp>
        <p:nvSpPr>
          <p:cNvPr id="5" name="Rectangle 4"/>
          <p:cNvSpPr/>
          <p:nvPr/>
        </p:nvSpPr>
        <p:spPr>
          <a:xfrm>
            <a:off x="7500958" y="1643050"/>
            <a:ext cx="1071570" cy="50006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smtClean="0"/>
              <a:t>SEARCH BY</a:t>
            </a:r>
            <a:endParaRPr lang="en-GB" dirty="0"/>
          </a:p>
        </p:txBody>
      </p:sp>
      <p:sp>
        <p:nvSpPr>
          <p:cNvPr id="8" name="Rectangle 7"/>
          <p:cNvSpPr/>
          <p:nvPr/>
        </p:nvSpPr>
        <p:spPr>
          <a:xfrm>
            <a:off x="2786018" y="4572008"/>
            <a:ext cx="6357982" cy="192882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Construction type    ex </a:t>
            </a:r>
            <a:r>
              <a:rPr lang="en-GB" dirty="0" err="1" smtClean="0"/>
              <a:t>road,transport,pipelining</a:t>
            </a:r>
            <a:endParaRPr lang="en-GB" dirty="0" smtClean="0"/>
          </a:p>
          <a:p>
            <a:pPr algn="ctr"/>
            <a:r>
              <a:rPr lang="en-GB" dirty="0" smtClean="0"/>
              <a:t>Budget space   ex 1 lakh,2 lakh,3 </a:t>
            </a:r>
            <a:r>
              <a:rPr lang="en-GB" dirty="0" err="1" smtClean="0"/>
              <a:t>lakh</a:t>
            </a:r>
            <a:endParaRPr lang="en-GB" dirty="0" smtClean="0"/>
          </a:p>
          <a:p>
            <a:pPr algn="ctr"/>
            <a:r>
              <a:rPr lang="en-GB" dirty="0" smtClean="0"/>
              <a:t>Timeline ex 3 months,6 months,1 year</a:t>
            </a:r>
          </a:p>
          <a:p>
            <a:pPr algn="ctr"/>
            <a:r>
              <a:rPr lang="en-GB" dirty="0" smtClean="0"/>
              <a:t>Location ex Rajasthan, </a:t>
            </a:r>
            <a:r>
              <a:rPr lang="en-GB" dirty="0" err="1" smtClean="0"/>
              <a:t>bihar,bhopal,indore</a:t>
            </a:r>
            <a:endParaRPr lang="en-GB" dirty="0" smtClean="0"/>
          </a:p>
          <a:p>
            <a:pPr algn="ctr"/>
            <a:r>
              <a:rPr lang="en-GB" dirty="0" err="1" smtClean="0"/>
              <a:t>Refno</a:t>
            </a:r>
            <a:endParaRPr lang="en-GB" dirty="0" smtClean="0"/>
          </a:p>
          <a:p>
            <a:pPr algn="ctr"/>
            <a:r>
              <a:rPr lang="en-GB" dirty="0" smtClean="0"/>
              <a:t>Product</a:t>
            </a:r>
          </a:p>
          <a:p>
            <a:pPr algn="ctr"/>
            <a:r>
              <a:rPr lang="en-GB" dirty="0" smtClean="0"/>
              <a:t>Industry</a:t>
            </a:r>
          </a:p>
        </p:txBody>
      </p:sp>
      <p:sp>
        <p:nvSpPr>
          <p:cNvPr id="11" name="Rectangle 10"/>
          <p:cNvSpPr/>
          <p:nvPr/>
        </p:nvSpPr>
        <p:spPr>
          <a:xfrm>
            <a:off x="571472" y="1571612"/>
            <a:ext cx="3429024" cy="35719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buNone/>
            </a:pPr>
            <a:r>
              <a:rPr lang="en-GB" dirty="0" smtClean="0">
                <a:solidFill>
                  <a:schemeClr val="tx1"/>
                </a:solidFill>
              </a:rPr>
              <a:t>TOTAL NO OF NEW TENDERS     </a:t>
            </a:r>
            <a:endParaRPr lang="en-GB" dirty="0">
              <a:solidFill>
                <a:schemeClr val="tx1"/>
              </a:solidFill>
            </a:endParaRPr>
          </a:p>
        </p:txBody>
      </p:sp>
      <p:sp>
        <p:nvSpPr>
          <p:cNvPr id="12" name="Rectangle 11"/>
          <p:cNvSpPr/>
          <p:nvPr/>
        </p:nvSpPr>
        <p:spPr>
          <a:xfrm>
            <a:off x="857224" y="2357430"/>
            <a:ext cx="1428760"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sector</a:t>
            </a:r>
            <a:endParaRPr lang="en-GB" dirty="0"/>
          </a:p>
        </p:txBody>
      </p:sp>
      <p:sp>
        <p:nvSpPr>
          <p:cNvPr id="14" name="Rectangle 13"/>
          <p:cNvSpPr/>
          <p:nvPr/>
        </p:nvSpPr>
        <p:spPr>
          <a:xfrm>
            <a:off x="2500298" y="2357430"/>
            <a:ext cx="128588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road</a:t>
            </a:r>
            <a:endParaRPr lang="en-GB" dirty="0"/>
          </a:p>
        </p:txBody>
      </p:sp>
      <p:sp>
        <p:nvSpPr>
          <p:cNvPr id="15" name="Rectangle 14"/>
          <p:cNvSpPr/>
          <p:nvPr/>
        </p:nvSpPr>
        <p:spPr>
          <a:xfrm>
            <a:off x="928662" y="3000372"/>
            <a:ext cx="1357322"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location</a:t>
            </a:r>
            <a:endParaRPr lang="en-GB" dirty="0"/>
          </a:p>
        </p:txBody>
      </p:sp>
      <p:sp>
        <p:nvSpPr>
          <p:cNvPr id="16" name="Rectangle 15"/>
          <p:cNvSpPr/>
          <p:nvPr/>
        </p:nvSpPr>
        <p:spPr>
          <a:xfrm>
            <a:off x="2571736" y="3000372"/>
            <a:ext cx="1285884"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Rajasthan </a:t>
            </a:r>
            <a:endParaRPr lang="en-GB" dirty="0"/>
          </a:p>
        </p:txBody>
      </p:sp>
      <p:sp>
        <p:nvSpPr>
          <p:cNvPr id="17" name="Rectangle 16"/>
          <p:cNvSpPr/>
          <p:nvPr/>
        </p:nvSpPr>
        <p:spPr>
          <a:xfrm>
            <a:off x="1000100" y="3571876"/>
            <a:ext cx="1571636"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Closing date</a:t>
            </a:r>
            <a:endParaRPr lang="en-GB" dirty="0"/>
          </a:p>
        </p:txBody>
      </p:sp>
      <p:sp>
        <p:nvSpPr>
          <p:cNvPr id="18" name="Rectangle 17"/>
          <p:cNvSpPr/>
          <p:nvPr/>
        </p:nvSpPr>
        <p:spPr>
          <a:xfrm>
            <a:off x="2786050" y="3643314"/>
            <a:ext cx="1571636"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17-may-2013</a:t>
            </a:r>
            <a:endParaRPr lang="en-GB" dirty="0"/>
          </a:p>
        </p:txBody>
      </p:sp>
      <p:sp>
        <p:nvSpPr>
          <p:cNvPr id="19" name="Rectangle 18"/>
          <p:cNvSpPr/>
          <p:nvPr/>
        </p:nvSpPr>
        <p:spPr>
          <a:xfrm>
            <a:off x="5143504" y="2500306"/>
            <a:ext cx="3071834"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Tender value 3324 </a:t>
            </a:r>
            <a:r>
              <a:rPr lang="en-GB" dirty="0" err="1" smtClean="0"/>
              <a:t>crore</a:t>
            </a:r>
            <a:endParaRPr lang="en-GB" dirty="0"/>
          </a:p>
        </p:txBody>
      </p:sp>
      <p:cxnSp>
        <p:nvCxnSpPr>
          <p:cNvPr id="21" name="Straight Arrow Connector 20"/>
          <p:cNvCxnSpPr/>
          <p:nvPr/>
        </p:nvCxnSpPr>
        <p:spPr>
          <a:xfrm>
            <a:off x="6000760" y="4214818"/>
            <a:ext cx="242889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8" idx="0"/>
          </p:cNvCxnSpPr>
          <p:nvPr/>
        </p:nvCxnSpPr>
        <p:spPr>
          <a:xfrm rot="5400000">
            <a:off x="5804291" y="4375537"/>
            <a:ext cx="357190" cy="35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flipH="1" flipV="1">
            <a:off x="7358082" y="3143248"/>
            <a:ext cx="207170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286380" y="3071810"/>
            <a:ext cx="2500330" cy="28575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err="1" smtClean="0"/>
              <a:t>Refno</a:t>
            </a:r>
            <a:r>
              <a:rPr lang="en-GB" dirty="0" smtClean="0"/>
              <a:t>. 7611881</a:t>
            </a:r>
            <a:endParaRPr lang="en-GB" dirty="0"/>
          </a:p>
        </p:txBody>
      </p:sp>
      <p:sp>
        <p:nvSpPr>
          <p:cNvPr id="27" name="Rectangle 26"/>
          <p:cNvSpPr/>
          <p:nvPr/>
        </p:nvSpPr>
        <p:spPr>
          <a:xfrm>
            <a:off x="4786314" y="3643314"/>
            <a:ext cx="3500462"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Link fill or  view more details</a:t>
            </a:r>
            <a:endParaRPr lang="en-GB" dirty="0"/>
          </a:p>
        </p:txBody>
      </p:sp>
      <p:cxnSp>
        <p:nvCxnSpPr>
          <p:cNvPr id="30" name="Straight Arrow Connector 29"/>
          <p:cNvCxnSpPr/>
          <p:nvPr/>
        </p:nvCxnSpPr>
        <p:spPr>
          <a:xfrm rot="5400000">
            <a:off x="-249271" y="4035429"/>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357158" y="4929198"/>
            <a:ext cx="1285884" cy="16430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GB" dirty="0" smtClean="0">
                <a:solidFill>
                  <a:schemeClr val="tx1"/>
                </a:solidFill>
              </a:rPr>
              <a:t>On scroll the list will increase use of </a:t>
            </a:r>
            <a:r>
              <a:rPr lang="en-GB" dirty="0" err="1" smtClean="0">
                <a:solidFill>
                  <a:schemeClr val="tx1"/>
                </a:solidFill>
              </a:rPr>
              <a:t>javaScript</a:t>
            </a:r>
            <a:r>
              <a:rPr lang="en-GB" dirty="0" smtClean="0">
                <a:solidFill>
                  <a:schemeClr val="tx1"/>
                </a:solidFill>
              </a:rPr>
              <a:t> and </a:t>
            </a:r>
            <a:r>
              <a:rPr lang="en-GB" dirty="0" err="1" smtClean="0">
                <a:solidFill>
                  <a:schemeClr val="tx1"/>
                </a:solidFill>
              </a:rPr>
              <a:t>ajax</a:t>
            </a:r>
            <a:r>
              <a:rPr lang="en-GB" dirty="0" smtClean="0">
                <a:solidFill>
                  <a:schemeClr val="tx1"/>
                </a:solidFill>
              </a:rPr>
              <a:t>  </a:t>
            </a:r>
            <a:endParaRPr lang="en-GB" dirty="0">
              <a:solidFill>
                <a:schemeClr val="tx1"/>
              </a:solidFill>
            </a:endParaRPr>
          </a:p>
        </p:txBody>
      </p:sp>
      <p:cxnSp>
        <p:nvCxnSpPr>
          <p:cNvPr id="33" name="Elbow Connector 32"/>
          <p:cNvCxnSpPr/>
          <p:nvPr/>
        </p:nvCxnSpPr>
        <p:spPr>
          <a:xfrm>
            <a:off x="8358214" y="592933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8143900" y="3857628"/>
            <a:ext cx="100010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ight Arrow 36"/>
          <p:cNvSpPr/>
          <p:nvPr/>
        </p:nvSpPr>
        <p:spPr>
          <a:xfrm>
            <a:off x="8929718" y="3500438"/>
            <a:ext cx="1143040" cy="1143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Next page</a:t>
            </a:r>
            <a:endParaRPr lang="en-GB"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000132"/>
          </a:xfrm>
        </p:spPr>
        <p:txBody>
          <a:bodyPr>
            <a:normAutofit fontScale="90000"/>
          </a:bodyPr>
          <a:lstStyle/>
          <a:p>
            <a:r>
              <a:rPr lang="en-GB" dirty="0" smtClean="0"/>
              <a:t>Fill or view more details about tender</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Details </a:t>
            </a:r>
          </a:p>
          <a:p>
            <a:pPr marL="514350" indent="-514350">
              <a:buFont typeface="+mj-lt"/>
              <a:buAutoNum type="arabicParenR"/>
            </a:pPr>
            <a:r>
              <a:rPr lang="en-GB" dirty="0" err="1" smtClean="0"/>
              <a:t>Tenderrefno</a:t>
            </a:r>
            <a:endParaRPr lang="en-GB" dirty="0" smtClean="0"/>
          </a:p>
          <a:p>
            <a:pPr marL="514350" indent="-514350">
              <a:buFont typeface="+mj-lt"/>
              <a:buAutoNum type="arabicParenR"/>
            </a:pPr>
            <a:r>
              <a:rPr lang="en-GB" dirty="0" smtClean="0"/>
              <a:t>Sector</a:t>
            </a:r>
          </a:p>
          <a:p>
            <a:pPr marL="514350" indent="-514350">
              <a:buFont typeface="+mj-lt"/>
              <a:buAutoNum type="arabicParenR"/>
            </a:pPr>
            <a:r>
              <a:rPr lang="en-GB" dirty="0" smtClean="0"/>
              <a:t>Location</a:t>
            </a:r>
          </a:p>
          <a:p>
            <a:pPr marL="514350" indent="-514350">
              <a:buFont typeface="+mj-lt"/>
              <a:buAutoNum type="arabicParenR"/>
            </a:pPr>
            <a:r>
              <a:rPr lang="en-GB" dirty="0" smtClean="0"/>
              <a:t>Opening date</a:t>
            </a:r>
          </a:p>
          <a:p>
            <a:pPr marL="514350" indent="-514350">
              <a:buFont typeface="+mj-lt"/>
              <a:buAutoNum type="arabicParenR"/>
            </a:pPr>
            <a:r>
              <a:rPr lang="en-GB" dirty="0" smtClean="0"/>
              <a:t>Submission date</a:t>
            </a:r>
          </a:p>
          <a:p>
            <a:pPr marL="514350" indent="-514350">
              <a:buFont typeface="+mj-lt"/>
              <a:buAutoNum type="arabicParenR"/>
            </a:pPr>
            <a:r>
              <a:rPr lang="en-GB" dirty="0" err="1" smtClean="0"/>
              <a:t>Tendervalue</a:t>
            </a:r>
            <a:endParaRPr lang="en-GB" dirty="0" smtClean="0"/>
          </a:p>
          <a:p>
            <a:pPr marL="514350" indent="-514350">
              <a:buFont typeface="+mj-lt"/>
              <a:buAutoNum type="arabicParenR"/>
            </a:pPr>
            <a:r>
              <a:rPr lang="en-GB" dirty="0" smtClean="0"/>
              <a:t>Bid</a:t>
            </a:r>
          </a:p>
          <a:p>
            <a:pPr marL="514350" indent="-514350">
              <a:buFont typeface="+mj-lt"/>
              <a:buAutoNum type="arabicParenR"/>
            </a:pPr>
            <a:r>
              <a:rPr lang="en-GB" dirty="0" err="1" smtClean="0"/>
              <a:t>Constructiontype</a:t>
            </a:r>
            <a:endParaRPr lang="en-GB" dirty="0" smtClean="0"/>
          </a:p>
          <a:p>
            <a:pPr marL="514350" indent="-514350">
              <a:buFont typeface="+mj-lt"/>
              <a:buAutoNum type="arabicParenR"/>
            </a:pPr>
            <a:r>
              <a:rPr lang="en-GB" dirty="0" err="1" smtClean="0"/>
              <a:t>Budgetspace</a:t>
            </a:r>
            <a:endParaRPr lang="en-GB" dirty="0" smtClean="0"/>
          </a:p>
          <a:p>
            <a:pPr marL="514350" indent="-514350">
              <a:buFont typeface="+mj-lt"/>
              <a:buAutoNum type="arabicParenR"/>
            </a:pPr>
            <a:r>
              <a:rPr lang="en-GB" dirty="0" err="1" smtClean="0"/>
              <a:t>Timelinelimit</a:t>
            </a:r>
            <a:endParaRPr lang="en-GB" dirty="0" smtClean="0"/>
          </a:p>
          <a:p>
            <a:pPr marL="514350" indent="-514350">
              <a:buFont typeface="+mj-lt"/>
              <a:buAutoNum type="arabicParenR"/>
            </a:pPr>
            <a:r>
              <a:rPr lang="en-GB" dirty="0" err="1" smtClean="0"/>
              <a:t>Refno</a:t>
            </a:r>
            <a:endParaRPr lang="en-GB" dirty="0" smtClean="0"/>
          </a:p>
          <a:p>
            <a:pPr marL="514350" indent="-514350">
              <a:buFont typeface="+mj-lt"/>
              <a:buAutoNum type="arabicParenR"/>
            </a:pPr>
            <a:r>
              <a:rPr lang="en-GB" dirty="0" smtClean="0"/>
              <a:t>State</a:t>
            </a:r>
          </a:p>
          <a:p>
            <a:pPr marL="514350" indent="-514350">
              <a:buFont typeface="+mj-lt"/>
              <a:buAutoNum type="arabicParenR"/>
            </a:pPr>
            <a:r>
              <a:rPr lang="en-GB" dirty="0" smtClean="0"/>
              <a:t>Area</a:t>
            </a:r>
          </a:p>
          <a:p>
            <a:pPr marL="514350" indent="-514350">
              <a:buFont typeface="+mj-lt"/>
              <a:buAutoNum type="arabicParenR"/>
            </a:pPr>
            <a:r>
              <a:rPr lang="en-GB" dirty="0" smtClean="0"/>
              <a:t>Details</a:t>
            </a:r>
          </a:p>
          <a:p>
            <a:pPr marL="514350" indent="-514350">
              <a:buFont typeface="+mj-lt"/>
              <a:buAutoNum type="arabicParenR"/>
            </a:pPr>
            <a:r>
              <a:rPr lang="en-GB" dirty="0" err="1" smtClean="0"/>
              <a:t>Submittedon</a:t>
            </a:r>
            <a:endParaRPr lang="en-GB" dirty="0" smtClean="0"/>
          </a:p>
          <a:p>
            <a:pPr marL="514350" indent="-514350">
              <a:buFont typeface="+mj-lt"/>
              <a:buAutoNum type="arabicParenR"/>
            </a:pPr>
            <a:r>
              <a:rPr lang="en-GB" dirty="0" err="1" smtClean="0"/>
              <a:t>Estimatedtimeline</a:t>
            </a:r>
            <a:endParaRPr lang="en-GB" dirty="0" smtClean="0"/>
          </a:p>
          <a:p>
            <a:pPr marL="514350" indent="-514350">
              <a:buFont typeface="+mj-lt"/>
              <a:buAutoNum type="arabicParenR"/>
            </a:pPr>
            <a:r>
              <a:rPr lang="en-GB" dirty="0" err="1" smtClean="0"/>
              <a:t>Otherdetails</a:t>
            </a:r>
            <a:endParaRPr lang="en-GB" dirty="0" smtClean="0"/>
          </a:p>
          <a:p>
            <a:pPr marL="514350" indent="-514350">
              <a:buFont typeface="+mj-lt"/>
              <a:buAutoNum type="arabicParenR"/>
            </a:pPr>
            <a:r>
              <a:rPr lang="en-GB" dirty="0" err="1" smtClean="0"/>
              <a:t>Pid</a:t>
            </a:r>
            <a:endParaRPr lang="en-GB" dirty="0" smtClean="0"/>
          </a:p>
          <a:p>
            <a:pPr marL="514350" indent="-514350">
              <a:buFont typeface="+mj-lt"/>
              <a:buAutoNum type="arabicParenR"/>
            </a:pPr>
            <a:r>
              <a:rPr lang="en-GB" dirty="0" smtClean="0"/>
              <a:t>CID</a:t>
            </a:r>
          </a:p>
        </p:txBody>
      </p:sp>
      <p:cxnSp>
        <p:nvCxnSpPr>
          <p:cNvPr id="5" name="Straight Arrow Connector 4"/>
          <p:cNvCxnSpPr/>
          <p:nvPr/>
        </p:nvCxnSpPr>
        <p:spPr>
          <a:xfrm>
            <a:off x="2000232" y="5715016"/>
            <a:ext cx="228601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357422" y="5500702"/>
            <a:ext cx="207170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000232" y="5286388"/>
            <a:ext cx="235745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357290" y="3571876"/>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071670" y="3571876"/>
            <a:ext cx="2286016" cy="157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929058" y="2786058"/>
            <a:ext cx="4143404" cy="10715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TABLENAME  TENDERDETAILS</a:t>
            </a:r>
          </a:p>
        </p:txBody>
      </p:sp>
      <p:sp>
        <p:nvSpPr>
          <p:cNvPr id="14" name="Rectangle 13"/>
          <p:cNvSpPr/>
          <p:nvPr/>
        </p:nvSpPr>
        <p:spPr>
          <a:xfrm>
            <a:off x="4643438" y="5143512"/>
            <a:ext cx="3571900" cy="10715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SAVED TO TABLE SUBMITTEDTENDERDETAILS</a:t>
            </a:r>
            <a:endParaRPr lang="en-GB" dirty="0"/>
          </a:p>
        </p:txBody>
      </p:sp>
      <p:cxnSp>
        <p:nvCxnSpPr>
          <p:cNvPr id="15" name="Straight Arrow Connector 14"/>
          <p:cNvCxnSpPr/>
          <p:nvPr/>
        </p:nvCxnSpPr>
        <p:spPr>
          <a:xfrm flipV="1">
            <a:off x="1428728" y="6072206"/>
            <a:ext cx="307183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928794" y="2357430"/>
            <a:ext cx="2428892" cy="2286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928794" y="2357430"/>
            <a:ext cx="364333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3428960" y="857232"/>
            <a:ext cx="5715040" cy="135732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SUBMIT OPTION WILL BE PROVIDED TO FILL THE TENDER.AND HIS PREVIOUS WORK DETAILS WILL ALSO BE SEND AND WILL BE VISIBLE TO THE PWD USER WHO WILL EVALUATE TENDER</a:t>
            </a:r>
            <a:endParaRPr lang="en-GB" dirty="0"/>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35732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dirty="0" smtClean="0">
                <a:solidFill>
                  <a:schemeClr val="tx1"/>
                </a:solidFill>
              </a:rPr>
              <a:t>AFTER CONTRACTOR’S LOGIN FUNCTIONS PERFORMED</a:t>
            </a:r>
            <a:endParaRPr lang="en-GB" dirty="0">
              <a:solidFill>
                <a:schemeClr val="tx1"/>
              </a:solidFill>
            </a:endParaRPr>
          </a:p>
        </p:txBody>
      </p:sp>
      <p:sp>
        <p:nvSpPr>
          <p:cNvPr id="3" name="Content Placeholder 2"/>
          <p:cNvSpPr>
            <a:spLocks noGrp="1"/>
          </p:cNvSpPr>
          <p:nvPr>
            <p:ph idx="1"/>
          </p:nvPr>
        </p:nvSpPr>
        <p:spPr>
          <a:xfrm>
            <a:off x="485804" y="1857364"/>
            <a:ext cx="8229600" cy="4389120"/>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514350" indent="-514350">
              <a:buFont typeface="+mj-lt"/>
              <a:buAutoNum type="alphaUcPeriod"/>
            </a:pPr>
            <a:r>
              <a:rPr lang="en-GB" dirty="0" smtClean="0"/>
              <a:t>UPDATE PROFILE</a:t>
            </a:r>
          </a:p>
          <a:p>
            <a:pPr marL="514350" indent="-514350">
              <a:buFont typeface="+mj-lt"/>
              <a:buAutoNum type="alphaUcPeriod"/>
            </a:pPr>
            <a:r>
              <a:rPr lang="en-GB" dirty="0" smtClean="0"/>
              <a:t>CHANGE PASSWORD</a:t>
            </a:r>
          </a:p>
          <a:p>
            <a:pPr marL="514350" indent="-514350">
              <a:buFont typeface="+mj-lt"/>
              <a:buAutoNum type="alphaUcPeriod"/>
            </a:pPr>
            <a:r>
              <a:rPr lang="en-GB" dirty="0" smtClean="0"/>
              <a:t>DOCUMENTS UPLOAD/UPDATE</a:t>
            </a:r>
          </a:p>
          <a:p>
            <a:pPr marL="514350" indent="-514350">
              <a:buFont typeface="+mj-lt"/>
              <a:buAutoNum type="alphaUcPeriod"/>
            </a:pPr>
            <a:r>
              <a:rPr lang="en-GB" dirty="0" smtClean="0"/>
              <a:t>PROFILE IMAGE</a:t>
            </a:r>
          </a:p>
          <a:p>
            <a:pPr marL="514350" indent="-514350">
              <a:buFont typeface="+mj-lt"/>
              <a:buAutoNum type="alphaUcPeriod"/>
            </a:pPr>
            <a:r>
              <a:rPr lang="en-GB" dirty="0" smtClean="0"/>
              <a:t>CIRCULARS</a:t>
            </a:r>
          </a:p>
          <a:p>
            <a:pPr marL="514350" indent="-514350">
              <a:buFont typeface="+mj-lt"/>
              <a:buAutoNum type="alphaUcPeriod"/>
            </a:pPr>
            <a:r>
              <a:rPr lang="en-GB" dirty="0" smtClean="0"/>
              <a:t>PREVIOUS WORKDONE</a:t>
            </a:r>
          </a:p>
          <a:p>
            <a:pPr marL="514350" indent="-514350">
              <a:buFont typeface="+mj-lt"/>
              <a:buAutoNum type="alphaUcPeriod"/>
            </a:pPr>
            <a:r>
              <a:rPr lang="en-GB" dirty="0" smtClean="0"/>
              <a:t>PREVIOUS TENDERS ALLOTED BY GOVT.</a:t>
            </a:r>
          </a:p>
          <a:p>
            <a:pPr marL="514350" indent="-514350">
              <a:buFont typeface="+mj-lt"/>
              <a:buAutoNum type="alphaUcPeriod"/>
            </a:pPr>
            <a:r>
              <a:rPr lang="en-GB" dirty="0" smtClean="0"/>
              <a:t>CURRENT GOVT. TENDERS WORKING ON/UPDATE  WORK PROGRESS</a:t>
            </a:r>
          </a:p>
          <a:p>
            <a:pPr marL="514350" indent="-514350">
              <a:buFont typeface="+mj-lt"/>
              <a:buAutoNum type="alphaUcPeriod"/>
            </a:pPr>
            <a:r>
              <a:rPr lang="en-GB" dirty="0" smtClean="0"/>
              <a:t>CHAT WITH  GOVT. OFFICERS/PWD USERS</a:t>
            </a:r>
          </a:p>
          <a:p>
            <a:pPr marL="514350" indent="-514350">
              <a:buFont typeface="+mj-lt"/>
              <a:buAutoNum type="alphaUcPeriod"/>
            </a:pPr>
            <a:r>
              <a:rPr lang="en-GB" dirty="0" smtClean="0"/>
              <a:t>REPORTS</a:t>
            </a:r>
          </a:p>
          <a:p>
            <a:pPr marL="514350" indent="-514350">
              <a:buFont typeface="+mj-lt"/>
              <a:buAutoNum type="alphaUcPeriod"/>
            </a:pPr>
            <a:r>
              <a:rPr lang="en-GB" dirty="0" smtClean="0"/>
              <a:t>TENDERS ALREADY FILLED WAITING FOR APPROVAL</a:t>
            </a:r>
          </a:p>
          <a:p>
            <a:pPr marL="514350" indent="-514350">
              <a:buNone/>
            </a:pPr>
            <a:endParaRPr lang="en-GB" dirty="0" smtClean="0"/>
          </a:p>
        </p:txBody>
      </p:sp>
      <p:sp>
        <p:nvSpPr>
          <p:cNvPr id="4" name="5-Point Star 3"/>
          <p:cNvSpPr/>
          <p:nvPr/>
        </p:nvSpPr>
        <p:spPr>
          <a:xfrm>
            <a:off x="6715140" y="5000636"/>
            <a:ext cx="557210"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3714744" y="6357958"/>
            <a:ext cx="557210"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14546" y="6215082"/>
            <a:ext cx="3786214" cy="35719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IF TIME LEFT  THEN ONLY</a:t>
            </a:r>
            <a:endParaRPr lang="en-US" dirty="0"/>
          </a:p>
        </p:txBody>
      </p:sp>
      <p:sp>
        <p:nvSpPr>
          <p:cNvPr id="7" name="5-Point Star 6"/>
          <p:cNvSpPr/>
          <p:nvPr/>
        </p:nvSpPr>
        <p:spPr>
          <a:xfrm>
            <a:off x="2285984" y="6286520"/>
            <a:ext cx="557210"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8579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dirty="0" smtClean="0">
                <a:solidFill>
                  <a:schemeClr val="tx1"/>
                </a:solidFill>
              </a:rPr>
              <a:t>A. UPDATE PROFILE</a:t>
            </a:r>
            <a:endParaRPr lang="en-GB" dirty="0">
              <a:solidFill>
                <a:schemeClr val="tx1"/>
              </a:solidFill>
            </a:endParaRPr>
          </a:p>
        </p:txBody>
      </p:sp>
      <p:sp>
        <p:nvSpPr>
          <p:cNvPr id="3" name="Content Placeholder 2"/>
          <p:cNvSpPr>
            <a:spLocks noGrp="1"/>
          </p:cNvSpPr>
          <p:nvPr>
            <p:ph idx="1"/>
          </p:nvPr>
        </p:nvSpPr>
        <p:spPr>
          <a:xfrm>
            <a:off x="428596" y="857232"/>
            <a:ext cx="8229600" cy="6000768"/>
          </a:xfrm>
        </p:spPr>
        <p:style>
          <a:lnRef idx="1">
            <a:schemeClr val="accent2"/>
          </a:lnRef>
          <a:fillRef idx="2">
            <a:schemeClr val="accent2"/>
          </a:fillRef>
          <a:effectRef idx="1">
            <a:schemeClr val="accent2"/>
          </a:effectRef>
          <a:fontRef idx="minor">
            <a:schemeClr val="dk1"/>
          </a:fontRef>
        </p:style>
        <p:txBody>
          <a:bodyPr>
            <a:normAutofit fontScale="25000" lnSpcReduction="20000"/>
          </a:bodyPr>
          <a:lstStyle/>
          <a:p>
            <a:pPr>
              <a:buNone/>
            </a:pPr>
            <a:r>
              <a:rPr lang="en-GB" sz="6200" dirty="0" smtClean="0"/>
              <a:t>OPTION FOR CHANGING HIS DETAILS UPDATING</a:t>
            </a:r>
          </a:p>
          <a:p>
            <a:pPr>
              <a:buNone/>
            </a:pPr>
            <a:r>
              <a:rPr lang="en-GB" sz="6200" dirty="0" smtClean="0"/>
              <a:t>1. 	 EMAILID</a:t>
            </a:r>
          </a:p>
          <a:p>
            <a:pPr>
              <a:buNone/>
            </a:pPr>
            <a:r>
              <a:rPr lang="en-GB" sz="6200" dirty="0" smtClean="0"/>
              <a:t>2.    	PASSWORD    (FOR CHANGING PASSWORD  SEPERATE OPTION WILL BE GIVEN)</a:t>
            </a:r>
          </a:p>
          <a:p>
            <a:pPr>
              <a:buNone/>
            </a:pPr>
            <a:r>
              <a:rPr lang="en-GB" sz="6200" dirty="0" smtClean="0"/>
              <a:t>3.    	HINTQUESTION</a:t>
            </a:r>
          </a:p>
          <a:p>
            <a:pPr>
              <a:buNone/>
            </a:pPr>
            <a:r>
              <a:rPr lang="en-GB" sz="6200" dirty="0" smtClean="0"/>
              <a:t>4.      HINTANSWER</a:t>
            </a:r>
          </a:p>
          <a:p>
            <a:pPr>
              <a:buNone/>
            </a:pPr>
            <a:r>
              <a:rPr lang="en-GB" sz="6200" dirty="0" smtClean="0"/>
              <a:t>5.     ALTERNATIVEEMAILID</a:t>
            </a:r>
          </a:p>
          <a:p>
            <a:pPr>
              <a:buNone/>
            </a:pPr>
            <a:r>
              <a:rPr lang="en-GB" sz="6200" dirty="0" smtClean="0"/>
              <a:t>6.     OMPANYDETAILS</a:t>
            </a:r>
          </a:p>
          <a:p>
            <a:pPr>
              <a:buNone/>
            </a:pPr>
            <a:r>
              <a:rPr lang="en-GB" sz="6200" dirty="0" smtClean="0"/>
              <a:t>7.      COMPANYNAME</a:t>
            </a:r>
          </a:p>
          <a:p>
            <a:pPr>
              <a:buNone/>
            </a:pPr>
            <a:r>
              <a:rPr lang="en-GB" sz="6200" dirty="0" smtClean="0"/>
              <a:t>8.       FNAME</a:t>
            </a:r>
          </a:p>
          <a:p>
            <a:pPr>
              <a:buNone/>
            </a:pPr>
            <a:r>
              <a:rPr lang="en-GB" sz="6200" dirty="0" smtClean="0"/>
              <a:t>9.	LNAME</a:t>
            </a:r>
          </a:p>
          <a:p>
            <a:pPr>
              <a:buNone/>
            </a:pPr>
            <a:r>
              <a:rPr lang="en-GB" sz="6200" dirty="0" smtClean="0"/>
              <a:t>10.	SEX</a:t>
            </a:r>
          </a:p>
          <a:p>
            <a:pPr>
              <a:buNone/>
            </a:pPr>
            <a:r>
              <a:rPr lang="en-GB" sz="6200" dirty="0" smtClean="0"/>
              <a:t>11.	DESIGNATION</a:t>
            </a:r>
          </a:p>
          <a:p>
            <a:pPr>
              <a:buNone/>
            </a:pPr>
            <a:r>
              <a:rPr lang="en-GB" sz="6200" dirty="0" smtClean="0"/>
              <a:t>12	.ADDRESS</a:t>
            </a:r>
          </a:p>
          <a:p>
            <a:pPr>
              <a:buNone/>
            </a:pPr>
            <a:r>
              <a:rPr lang="en-GB" sz="6200" dirty="0" smtClean="0"/>
              <a:t>13.	CITY</a:t>
            </a:r>
          </a:p>
          <a:p>
            <a:pPr>
              <a:buNone/>
            </a:pPr>
            <a:r>
              <a:rPr lang="en-GB" sz="6200" dirty="0" smtClean="0"/>
              <a:t>14.	STATE</a:t>
            </a:r>
          </a:p>
          <a:p>
            <a:pPr>
              <a:buNone/>
            </a:pPr>
            <a:r>
              <a:rPr lang="en-GB" sz="6200" dirty="0" smtClean="0"/>
              <a:t>15.	COUNTRY</a:t>
            </a:r>
          </a:p>
          <a:p>
            <a:pPr>
              <a:buNone/>
            </a:pPr>
            <a:r>
              <a:rPr lang="en-GB" sz="6200" dirty="0" smtClean="0"/>
              <a:t>16,	PINCODE</a:t>
            </a:r>
          </a:p>
          <a:p>
            <a:pPr>
              <a:buNone/>
            </a:pPr>
            <a:r>
              <a:rPr lang="en-GB" sz="6200" dirty="0" smtClean="0"/>
              <a:t>17.	WEBURL</a:t>
            </a:r>
          </a:p>
          <a:p>
            <a:pPr>
              <a:buNone/>
            </a:pPr>
            <a:r>
              <a:rPr lang="en-GB" sz="6200" dirty="0" smtClean="0"/>
              <a:t>18.	PHONENO</a:t>
            </a:r>
          </a:p>
          <a:p>
            <a:pPr>
              <a:buNone/>
            </a:pPr>
            <a:r>
              <a:rPr lang="en-GB" sz="6200" dirty="0" smtClean="0"/>
              <a:t>19.	FAXNO</a:t>
            </a:r>
          </a:p>
          <a:p>
            <a:pPr>
              <a:buNone/>
            </a:pPr>
            <a:r>
              <a:rPr lang="en-GB" sz="6200" dirty="0" smtClean="0"/>
              <a:t>20.	MOBILENO</a:t>
            </a:r>
          </a:p>
          <a:p>
            <a:pPr>
              <a:buNone/>
            </a:pPr>
            <a:r>
              <a:rPr lang="en-GB" sz="6200" dirty="0" smtClean="0"/>
              <a:t>21,	TENDERSINTERESTIN</a:t>
            </a:r>
          </a:p>
          <a:p>
            <a:pPr marL="914400" indent="-914400">
              <a:buAutoNum type="arabicPeriod" startAt="22"/>
            </a:pPr>
            <a:r>
              <a:rPr lang="en-GB" sz="6200" dirty="0" smtClean="0"/>
              <a:t>PANCARDNO.</a:t>
            </a:r>
          </a:p>
          <a:p>
            <a:pPr marL="914400" indent="-914400">
              <a:buAutoNum type="arabicPeriod" startAt="22"/>
            </a:pPr>
            <a:r>
              <a:rPr lang="en-GB" sz="6200" dirty="0" smtClean="0"/>
              <a:t>CID     (PRIMARY KEY WILL NOT BE CHANGED)</a:t>
            </a:r>
          </a:p>
          <a:p>
            <a:pPr>
              <a:buNone/>
            </a:pPr>
            <a:endParaRPr lang="en-GB" dirty="0" smtClean="0"/>
          </a:p>
        </p:txBody>
      </p:sp>
      <p:sp>
        <p:nvSpPr>
          <p:cNvPr id="4" name="Rectangle 3"/>
          <p:cNvSpPr/>
          <p:nvPr/>
        </p:nvSpPr>
        <p:spPr>
          <a:xfrm>
            <a:off x="5786446" y="2357430"/>
            <a:ext cx="2786082" cy="171451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TABLE NAME</a:t>
            </a:r>
          </a:p>
          <a:p>
            <a:pPr algn="ctr"/>
            <a:r>
              <a:rPr lang="en-US" dirty="0" smtClean="0"/>
              <a:t>CONTRACTORDETAILS</a:t>
            </a:r>
            <a:endParaRPr lang="en-US" dirty="0"/>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GB" dirty="0" smtClean="0">
                <a:solidFill>
                  <a:schemeClr val="tx1"/>
                </a:solidFill>
              </a:rPr>
              <a:t>B.   CHANGE PASSWORD</a:t>
            </a:r>
            <a:endParaRPr lang="en-GB" dirty="0">
              <a:solidFill>
                <a:schemeClr val="tx1"/>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GB" dirty="0" smtClean="0"/>
              <a:t>CHANGING OF PASSWORD BY ENTERING HIS PREVIOUS PASSWORD AND GETTING CID AND MATCHING IT FROM TABLE CONTRACTORDETAILS AND THEN ASKING FOR NEW PASSWORD TWO TIMES AND FINALLY CHANGING THE PASSWORD IN THE TABLE CONTRACTORDETAILS WITH CID </a:t>
            </a:r>
          </a:p>
          <a:p>
            <a:pPr>
              <a:buNone/>
            </a:pPr>
            <a:r>
              <a:rPr lang="en-GB" dirty="0" smtClean="0"/>
              <a:t>IN TABLE PASSWORD ENTRY IS IN 2 </a:t>
            </a:r>
            <a:r>
              <a:rPr lang="en-GB" dirty="0" err="1" smtClean="0"/>
              <a:t>nd</a:t>
            </a:r>
            <a:r>
              <a:rPr lang="en-GB" dirty="0" smtClean="0"/>
              <a:t> POSITION</a:t>
            </a:r>
            <a:endParaRPr lang="en-GB" dirty="0"/>
          </a:p>
        </p:txBody>
      </p:sp>
    </p:spTree>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785818"/>
          </a:xfrm>
        </p:spPr>
        <p:txBody>
          <a:bodyPr>
            <a:normAutofit fontScale="90000"/>
          </a:bodyPr>
          <a:lstStyle/>
          <a:p>
            <a:r>
              <a:rPr lang="en-US" dirty="0" smtClean="0"/>
              <a:t>D. PROFILE IMAGE </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428728" y="2285992"/>
            <a:ext cx="1785950" cy="13573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BY DEFAULT IMAGE IN DATABASE</a:t>
            </a:r>
            <a:endParaRPr lang="en-US" dirty="0"/>
          </a:p>
        </p:txBody>
      </p:sp>
      <p:sp>
        <p:nvSpPr>
          <p:cNvPr id="6" name="Rectangle 5"/>
          <p:cNvSpPr/>
          <p:nvPr/>
        </p:nvSpPr>
        <p:spPr>
          <a:xfrm>
            <a:off x="5000628" y="2357430"/>
            <a:ext cx="2714644" cy="14287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BROWSE AND UPLOAD OPTION THEN IMAGE WILL BE INTECHANGED IN DATABASE TABLE </a:t>
            </a:r>
            <a:endParaRPr lang="en-US" dirty="0"/>
          </a:p>
        </p:txBody>
      </p:sp>
      <p:sp>
        <p:nvSpPr>
          <p:cNvPr id="7" name="Rectangle 6"/>
          <p:cNvSpPr/>
          <p:nvPr/>
        </p:nvSpPr>
        <p:spPr>
          <a:xfrm>
            <a:off x="5072066" y="4429132"/>
            <a:ext cx="3357586" cy="135732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TABLE NAME</a:t>
            </a:r>
          </a:p>
          <a:p>
            <a:pPr algn="ctr"/>
            <a:r>
              <a:rPr lang="en-US" dirty="0" smtClean="0"/>
              <a:t>CONTRACTORIMAGE</a:t>
            </a:r>
          </a:p>
          <a:p>
            <a:pPr marL="342900" indent="-342900" algn="ctr">
              <a:buAutoNum type="arabicPeriod"/>
            </a:pPr>
            <a:r>
              <a:rPr lang="en-US" dirty="0" smtClean="0"/>
              <a:t>CID</a:t>
            </a:r>
          </a:p>
          <a:p>
            <a:pPr marL="342900" indent="-342900" algn="ctr">
              <a:buAutoNum type="arabicPeriod"/>
            </a:pPr>
            <a:r>
              <a:rPr lang="en-US" dirty="0" smtClean="0"/>
              <a:t>IMGNAME</a:t>
            </a:r>
          </a:p>
          <a:p>
            <a:pPr marL="342900" indent="-342900" algn="ctr">
              <a:buAutoNum type="arabicPeriod"/>
            </a:pPr>
            <a:r>
              <a:rPr lang="en-US" dirty="0" smtClean="0"/>
              <a:t>IMG</a:t>
            </a:r>
            <a:endParaRPr lang="en-US" dirty="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a:ln/>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GB" dirty="0" smtClean="0">
                <a:solidFill>
                  <a:schemeClr val="tx1"/>
                </a:solidFill>
              </a:rPr>
              <a:t>GOOGLE SUMMER OF CODE</a:t>
            </a:r>
            <a:endParaRPr lang="en-GB" dirty="0">
              <a:solidFill>
                <a:schemeClr val="tx1"/>
              </a:solidFill>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buNone/>
            </a:pPr>
            <a:r>
              <a:rPr lang="en-GB" dirty="0" smtClean="0"/>
              <a:t>   MINOR PROJECT (WEB  APPLICATION DEVELOPMENT) </a:t>
            </a:r>
          </a:p>
          <a:p>
            <a:pPr>
              <a:buNone/>
            </a:pPr>
            <a:endParaRPr lang="en-GB" dirty="0" smtClean="0"/>
          </a:p>
          <a:p>
            <a:pPr>
              <a:buNone/>
            </a:pPr>
            <a:endParaRPr lang="en-US" b="1" dirty="0" smtClean="0"/>
          </a:p>
          <a:p>
            <a:pPr>
              <a:buNone/>
            </a:pPr>
            <a:r>
              <a:rPr lang="en-US" b="1" dirty="0" smtClean="0"/>
              <a:t>1.&gt; Public Work Department Tender        	Management System (PWDTMS) (government).&amp; Private Tender Contract Management System.</a:t>
            </a:r>
          </a:p>
          <a:p>
            <a:pPr>
              <a:buNone/>
            </a:pPr>
            <a:endParaRPr lang="en-US" b="1" dirty="0" smtClean="0"/>
          </a:p>
          <a:p>
            <a:pPr>
              <a:buNone/>
            </a:pPr>
            <a:endParaRPr lang="en-GB" dirty="0"/>
          </a:p>
        </p:txBody>
      </p:sp>
      <p:sp>
        <p:nvSpPr>
          <p:cNvPr id="4" name="Right Arrow 3"/>
          <p:cNvSpPr/>
          <p:nvPr/>
        </p:nvSpPr>
        <p:spPr>
          <a:xfrm>
            <a:off x="8286808" y="5572140"/>
            <a:ext cx="500034" cy="484632"/>
          </a:xfrm>
          <a:prstGeom prst="rightArrow">
            <a:avLst>
              <a:gd name="adj1" fmla="val 50000"/>
              <a:gd name="adj2" fmla="val 625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857256"/>
          </a:xfrm>
        </p:spPr>
        <p:txBody>
          <a:bodyPr/>
          <a:lstStyle/>
          <a:p>
            <a:pPr algn="ctr"/>
            <a:r>
              <a:rPr lang="en-US" dirty="0" smtClean="0"/>
              <a:t>E. CIRCULARS</a:t>
            </a:r>
            <a:endParaRPr lang="en-US" dirty="0"/>
          </a:p>
        </p:txBody>
      </p:sp>
      <p:sp>
        <p:nvSpPr>
          <p:cNvPr id="3" name="Content Placeholder 2"/>
          <p:cNvSpPr>
            <a:spLocks noGrp="1"/>
          </p:cNvSpPr>
          <p:nvPr>
            <p:ph idx="1"/>
          </p:nvPr>
        </p:nvSpPr>
        <p:spPr>
          <a:xfrm>
            <a:off x="457200" y="1071546"/>
            <a:ext cx="8229600" cy="5054617"/>
          </a:xfrm>
        </p:spPr>
        <p:txBody>
          <a:bodyPr/>
          <a:lstStyle/>
          <a:p>
            <a:r>
              <a:rPr lang="en-US" dirty="0" smtClean="0"/>
              <a:t>OP</a:t>
            </a:r>
            <a:r>
              <a:rPr lang="en-US" sz="2800" dirty="0" smtClean="0"/>
              <a:t>TIONS </a:t>
            </a:r>
            <a:endParaRPr lang="en-US" dirty="0" smtClean="0"/>
          </a:p>
          <a:p>
            <a:pPr>
              <a:buNone/>
            </a:pPr>
            <a:r>
              <a:rPr lang="en-US" dirty="0" smtClean="0"/>
              <a:t>1 VIEW CIRCULARS</a:t>
            </a:r>
          </a:p>
          <a:p>
            <a:pPr>
              <a:buNone/>
            </a:pPr>
            <a:r>
              <a:rPr lang="en-US" dirty="0" smtClean="0"/>
              <a:t>2 SEND CIRCULARS</a:t>
            </a:r>
          </a:p>
          <a:p>
            <a:pPr>
              <a:buNone/>
            </a:pPr>
            <a:r>
              <a:rPr lang="en-US" dirty="0" smtClean="0"/>
              <a:t>3.PREVIOUS CIRCULARS</a:t>
            </a:r>
          </a:p>
          <a:p>
            <a:pPr>
              <a:buNone/>
            </a:pPr>
            <a:endParaRPr lang="en-US" dirty="0" smtClean="0"/>
          </a:p>
          <a:p>
            <a:pPr>
              <a:buNone/>
            </a:pPr>
            <a:endParaRPr lang="en-US" dirty="0"/>
          </a:p>
        </p:txBody>
      </p:sp>
      <p:sp>
        <p:nvSpPr>
          <p:cNvPr id="4" name="Rectangle 3"/>
          <p:cNvSpPr/>
          <p:nvPr/>
        </p:nvSpPr>
        <p:spPr>
          <a:xfrm>
            <a:off x="4357686" y="1428736"/>
            <a:ext cx="4143404" cy="22860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TABLE NAME</a:t>
            </a:r>
          </a:p>
          <a:p>
            <a:pPr algn="ctr"/>
            <a:r>
              <a:rPr lang="en-US" dirty="0" smtClean="0"/>
              <a:t>CIRCULARS</a:t>
            </a:r>
          </a:p>
          <a:p>
            <a:pPr algn="ctr"/>
            <a:r>
              <a:rPr lang="en-US" dirty="0" smtClean="0"/>
              <a:t>AND</a:t>
            </a:r>
          </a:p>
          <a:p>
            <a:pPr algn="ctr"/>
            <a:r>
              <a:rPr lang="en-US" dirty="0" smtClean="0"/>
              <a:t>PREVIOUSCIRCULARS</a:t>
            </a:r>
          </a:p>
          <a:p>
            <a:pPr algn="ctr"/>
            <a:r>
              <a:rPr lang="en-US" dirty="0" smtClean="0"/>
              <a:t>Attributes (</a:t>
            </a:r>
            <a:r>
              <a:rPr lang="en-US" dirty="0" err="1" smtClean="0"/>
              <a:t>sno</a:t>
            </a:r>
            <a:r>
              <a:rPr lang="en-US" dirty="0" smtClean="0"/>
              <a:t> </a:t>
            </a:r>
            <a:r>
              <a:rPr lang="en-US" dirty="0" err="1" smtClean="0"/>
              <a:t>sendby</a:t>
            </a:r>
            <a:r>
              <a:rPr lang="en-US" dirty="0" smtClean="0"/>
              <a:t> </a:t>
            </a:r>
            <a:r>
              <a:rPr lang="en-US" dirty="0" err="1" smtClean="0"/>
              <a:t>senedersid</a:t>
            </a:r>
            <a:r>
              <a:rPr lang="en-US" dirty="0" smtClean="0"/>
              <a:t> circular  </a:t>
            </a:r>
            <a:r>
              <a:rPr lang="en-US" dirty="0" err="1" smtClean="0"/>
              <a:t>sendto</a:t>
            </a:r>
            <a:r>
              <a:rPr lang="en-US" dirty="0" smtClean="0"/>
              <a:t>)</a:t>
            </a:r>
            <a:endParaRPr lang="en-US" dirty="0"/>
          </a:p>
        </p:txBody>
      </p:sp>
      <p:sp>
        <p:nvSpPr>
          <p:cNvPr id="5" name="Rectangle 4"/>
          <p:cNvSpPr/>
          <p:nvPr/>
        </p:nvSpPr>
        <p:spPr>
          <a:xfrm>
            <a:off x="785786" y="3643314"/>
            <a:ext cx="7786742" cy="29289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THEIR WILL BE A CIRCULAR TABLE AND ALL THE CIRCULARS DISPATCHED BY PWD OR GGOVT. OFFICERS WILL BE SHOWN TO CONTRACTORS </a:t>
            </a:r>
          </a:p>
          <a:p>
            <a:pPr algn="ctr"/>
            <a:r>
              <a:rPr lang="en-US" dirty="0" smtClean="0"/>
              <a:t>WHEN CLICKED ON VIEW CIRCULARS &amp; CIRCULARS WILL BE OPEN &amp; IF ATTACHMENT OF DOCUMENS REQUIRED THEN FILLED AND ATTACHED AFTER THAT THEIR WILL BE A DONE BUTTON THIS CIRCULAR WILL VANISH FROM  CIRCULARS TABLE AND WILL BE SHOWN IN PREVIOUSCIRCULARS TABLE</a:t>
            </a:r>
            <a:endParaRPr lang="en-US" dirty="0"/>
          </a:p>
        </p:txBody>
      </p:sp>
      <p:sp>
        <p:nvSpPr>
          <p:cNvPr id="6" name="Right Arrow 5"/>
          <p:cNvSpPr/>
          <p:nvPr/>
        </p:nvSpPr>
        <p:spPr>
          <a:xfrm>
            <a:off x="865479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143000"/>
          </a:xfrm>
        </p:spPr>
        <p:txBody>
          <a:bodyPr/>
          <a:lstStyle/>
          <a:p>
            <a:r>
              <a:rPr lang="en-US" dirty="0" smtClean="0"/>
              <a:t>F. PREVIOUS WORKDONE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OPTIONS</a:t>
            </a:r>
          </a:p>
          <a:p>
            <a:r>
              <a:rPr lang="en-US" dirty="0" smtClean="0"/>
              <a:t>1. NEW ENTRY</a:t>
            </a:r>
          </a:p>
          <a:p>
            <a:r>
              <a:rPr lang="en-US" dirty="0" smtClean="0"/>
              <a:t>2. UPDATE PREVIOUS</a:t>
            </a:r>
          </a:p>
          <a:p>
            <a:pPr>
              <a:buNone/>
            </a:pPr>
            <a:r>
              <a:rPr lang="en-US" dirty="0" smtClean="0"/>
              <a:t>     FOR NEW ENTRY DETAILS REQUIRED</a:t>
            </a:r>
          </a:p>
          <a:p>
            <a:pPr marL="514350" indent="-514350">
              <a:buAutoNum type="arabicPeriod"/>
            </a:pPr>
            <a:r>
              <a:rPr lang="en-US" dirty="0" smtClean="0"/>
              <a:t>PASTPROJECTDETAILS</a:t>
            </a:r>
          </a:p>
          <a:p>
            <a:pPr marL="514350" indent="-514350">
              <a:buAutoNum type="arabicPeriod"/>
            </a:pPr>
            <a:r>
              <a:rPr lang="en-US" dirty="0" smtClean="0"/>
              <a:t>OVERALLBID</a:t>
            </a:r>
          </a:p>
          <a:p>
            <a:pPr marL="514350" indent="-514350">
              <a:buAutoNum type="arabicPeriod"/>
            </a:pPr>
            <a:r>
              <a:rPr lang="en-US" dirty="0" smtClean="0"/>
              <a:t>OVERALLCOST</a:t>
            </a:r>
          </a:p>
          <a:p>
            <a:pPr marL="514350" indent="-514350">
              <a:buAutoNum type="arabicPeriod"/>
            </a:pPr>
            <a:r>
              <a:rPr lang="en-US" dirty="0" smtClean="0"/>
              <a:t>LOCATION</a:t>
            </a:r>
          </a:p>
          <a:p>
            <a:pPr marL="514350" indent="-514350">
              <a:buAutoNum type="arabicPeriod"/>
            </a:pPr>
            <a:r>
              <a:rPr lang="en-US" dirty="0" smtClean="0"/>
              <a:t>MATERIALUSED</a:t>
            </a:r>
          </a:p>
          <a:p>
            <a:pPr marL="514350" indent="-514350">
              <a:buAutoNum type="arabicPeriod"/>
            </a:pPr>
            <a:r>
              <a:rPr lang="en-US" dirty="0" smtClean="0"/>
              <a:t>PROJECTBY</a:t>
            </a:r>
          </a:p>
          <a:p>
            <a:pPr marL="514350" indent="-514350">
              <a:buAutoNum type="arabicPeriod"/>
            </a:pPr>
            <a:r>
              <a:rPr lang="en-US" dirty="0" smtClean="0"/>
              <a:t>TIMELINEGIVEN</a:t>
            </a:r>
          </a:p>
          <a:p>
            <a:pPr marL="514350" indent="-514350">
              <a:buAutoNum type="arabicPeriod"/>
            </a:pPr>
            <a:r>
              <a:rPr lang="en-US" dirty="0" smtClean="0"/>
              <a:t>DONEINTIME</a:t>
            </a:r>
          </a:p>
          <a:p>
            <a:pPr marL="514350" indent="-514350">
              <a:buAutoNum type="arabicPeriod"/>
            </a:pPr>
            <a:r>
              <a:rPr lang="en-US" dirty="0" smtClean="0"/>
              <a:t>STARTINGDATE</a:t>
            </a:r>
          </a:p>
          <a:p>
            <a:pPr marL="514350" indent="-514350">
              <a:buAutoNum type="arabicPeriod"/>
            </a:pPr>
            <a:r>
              <a:rPr lang="en-US" dirty="0" smtClean="0"/>
              <a:t>COMPLETIONDATE</a:t>
            </a:r>
          </a:p>
          <a:p>
            <a:pPr marL="514350" indent="-514350">
              <a:buAutoNum type="arabicPeriod"/>
            </a:pPr>
            <a:r>
              <a:rPr lang="en-US" dirty="0" smtClean="0"/>
              <a:t>IMGCERTIFICATES</a:t>
            </a:r>
          </a:p>
          <a:p>
            <a:pPr marL="514350" indent="-514350">
              <a:buAutoNum type="arabicPeriod"/>
            </a:pPr>
            <a:r>
              <a:rPr lang="en-US" dirty="0" smtClean="0"/>
              <a:t>SECTOR</a:t>
            </a:r>
          </a:p>
          <a:p>
            <a:pPr marL="514350" indent="-514350">
              <a:buAutoNum type="arabicPeriod"/>
            </a:pPr>
            <a:r>
              <a:rPr lang="en-US" dirty="0" smtClean="0"/>
              <a:t>TENDERREFNO</a:t>
            </a:r>
          </a:p>
          <a:p>
            <a:pPr marL="514350" indent="-514350">
              <a:buAutoNum type="arabicPeriod"/>
            </a:pPr>
            <a:r>
              <a:rPr lang="en-US" dirty="0" smtClean="0"/>
              <a:t>OTHERDETAILS</a:t>
            </a:r>
          </a:p>
          <a:p>
            <a:pPr marL="514350" indent="-514350">
              <a:buNone/>
            </a:pPr>
            <a:endParaRPr lang="en-US" dirty="0"/>
          </a:p>
        </p:txBody>
      </p:sp>
      <p:cxnSp>
        <p:nvCxnSpPr>
          <p:cNvPr id="5" name="Straight Arrow Connector 4"/>
          <p:cNvCxnSpPr/>
          <p:nvPr/>
        </p:nvCxnSpPr>
        <p:spPr>
          <a:xfrm>
            <a:off x="2500298" y="5000636"/>
            <a:ext cx="1357322"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000496" y="5000636"/>
            <a:ext cx="3643338" cy="128588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A.CHOOSE FROM DOCS SAVED</a:t>
            </a:r>
          </a:p>
          <a:p>
            <a:pPr algn="ctr"/>
            <a:r>
              <a:rPr lang="en-US" dirty="0" smtClean="0"/>
              <a:t>OR</a:t>
            </a:r>
          </a:p>
          <a:p>
            <a:pPr algn="ctr"/>
            <a:r>
              <a:rPr lang="en-US" dirty="0" smtClean="0"/>
              <a:t>B. UPLOAD  NEW FROM SYSTEM </a:t>
            </a:r>
          </a:p>
          <a:p>
            <a:pPr algn="ctr"/>
            <a:r>
              <a:rPr lang="en-US" dirty="0" smtClean="0"/>
              <a:t>BROWSE AND UPLOAD</a:t>
            </a:r>
            <a:endParaRPr lang="en-US" dirty="0"/>
          </a:p>
        </p:txBody>
      </p:sp>
      <p:sp>
        <p:nvSpPr>
          <p:cNvPr id="7" name="Rectangle 6"/>
          <p:cNvSpPr/>
          <p:nvPr/>
        </p:nvSpPr>
        <p:spPr>
          <a:xfrm>
            <a:off x="5643570" y="2714620"/>
            <a:ext cx="2786082" cy="164307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TABLENAME</a:t>
            </a:r>
          </a:p>
          <a:p>
            <a:pPr algn="ctr"/>
            <a:r>
              <a:rPr lang="en-US" dirty="0" smtClean="0"/>
              <a:t>PASTPROJECTDETAILS</a:t>
            </a:r>
            <a:endParaRPr lang="en-US" dirty="0"/>
          </a:p>
        </p:txBody>
      </p:sp>
      <p:sp>
        <p:nvSpPr>
          <p:cNvPr id="8" name="Right Arrow 7"/>
          <p:cNvSpPr/>
          <p:nvPr/>
        </p:nvSpPr>
        <p:spPr>
          <a:xfrm>
            <a:off x="8786842" y="6357958"/>
            <a:ext cx="928694" cy="5000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561360"/>
          </a:xfrm>
        </p:spPr>
        <p:txBody>
          <a:bodyPr>
            <a:normAutofit fontScale="90000"/>
          </a:bodyPr>
          <a:lstStyle/>
          <a:p>
            <a:r>
              <a:rPr lang="en-US" dirty="0" smtClean="0"/>
              <a:t>G.  PREVIOUS TENDERS ALLOTED BY GOVT.</a:t>
            </a:r>
            <a:endParaRPr lang="en-US" dirty="0"/>
          </a:p>
        </p:txBody>
      </p:sp>
      <p:sp>
        <p:nvSpPr>
          <p:cNvPr id="3" name="Content Placeholder 2"/>
          <p:cNvSpPr>
            <a:spLocks noGrp="1"/>
          </p:cNvSpPr>
          <p:nvPr>
            <p:ph idx="1"/>
          </p:nvPr>
        </p:nvSpPr>
        <p:spPr/>
        <p:txBody>
          <a:bodyPr>
            <a:normAutofit/>
          </a:bodyPr>
          <a:lstStyle/>
          <a:p>
            <a:pPr>
              <a:buNone/>
            </a:pPr>
            <a:r>
              <a:rPr lang="en-US" sz="1400" dirty="0" smtClean="0"/>
              <a:t>Tender ref no.               Click here for details                        location               time </a:t>
            </a:r>
          </a:p>
          <a:p>
            <a:pPr marL="342900" indent="-342900">
              <a:buAutoNum type="arabicPlain" startAt="14234"/>
            </a:pPr>
            <a:r>
              <a:rPr lang="en-US" sz="1400" dirty="0" smtClean="0"/>
              <a:t> 		</a:t>
            </a:r>
            <a:r>
              <a:rPr lang="en-US" sz="1400" dirty="0" err="1" smtClean="0"/>
              <a:t>Linkfordetails</a:t>
            </a:r>
            <a:r>
              <a:rPr lang="en-US" sz="1400" dirty="0" smtClean="0"/>
              <a:t>		</a:t>
            </a:r>
            <a:r>
              <a:rPr lang="en-US" sz="1400" dirty="0" err="1" smtClean="0"/>
              <a:t>bhopal</a:t>
            </a:r>
            <a:r>
              <a:rPr lang="en-US" sz="1400" dirty="0" smtClean="0"/>
              <a:t>	45 days</a:t>
            </a:r>
          </a:p>
          <a:p>
            <a:pPr marL="342900" indent="-342900">
              <a:buFont typeface="Wingdings 2"/>
              <a:buAutoNum type="arabicPlain" startAt="14234"/>
            </a:pPr>
            <a:r>
              <a:rPr lang="en-US" sz="1400" dirty="0" smtClean="0"/>
              <a:t>22		 </a:t>
            </a:r>
            <a:r>
              <a:rPr lang="en-US" sz="1400" dirty="0" err="1" smtClean="0"/>
              <a:t>Linkfordetails</a:t>
            </a:r>
            <a:r>
              <a:rPr lang="en-US" sz="1400" dirty="0" smtClean="0"/>
              <a:t>		</a:t>
            </a:r>
            <a:r>
              <a:rPr lang="en-US" sz="1400" dirty="0" err="1" smtClean="0"/>
              <a:t>indore</a:t>
            </a:r>
            <a:r>
              <a:rPr lang="en-US" sz="1400" dirty="0" smtClean="0"/>
              <a:t>	55 days</a:t>
            </a:r>
          </a:p>
          <a:p>
            <a:pPr marL="342900" indent="-342900">
              <a:buAutoNum type="arabicPlain" startAt="14234"/>
            </a:pPr>
            <a:endParaRPr lang="en-US" sz="1400" dirty="0" smtClean="0"/>
          </a:p>
        </p:txBody>
      </p:sp>
      <p:cxnSp>
        <p:nvCxnSpPr>
          <p:cNvPr id="5" name="Elbow Connector 4"/>
          <p:cNvCxnSpPr/>
          <p:nvPr/>
        </p:nvCxnSpPr>
        <p:spPr>
          <a:xfrm>
            <a:off x="3643306" y="2357430"/>
            <a:ext cx="1785950" cy="114300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0" y="3643314"/>
            <a:ext cx="3786214" cy="200026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List to be shown after tender work is completed</a:t>
            </a:r>
            <a:endParaRPr lang="en-US" dirty="0"/>
          </a:p>
        </p:txBody>
      </p:sp>
      <p:sp>
        <p:nvSpPr>
          <p:cNvPr id="7" name="Oval 6"/>
          <p:cNvSpPr/>
          <p:nvPr/>
        </p:nvSpPr>
        <p:spPr>
          <a:xfrm>
            <a:off x="0" y="3714752"/>
            <a:ext cx="4357686" cy="2214578"/>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Tablename</a:t>
            </a:r>
            <a:r>
              <a:rPr lang="en-US" dirty="0" smtClean="0">
                <a:solidFill>
                  <a:schemeClr val="tx1"/>
                </a:solidFill>
              </a:rPr>
              <a:t> </a:t>
            </a:r>
          </a:p>
          <a:p>
            <a:pPr algn="ctr"/>
            <a:r>
              <a:rPr lang="en-US" dirty="0" err="1" smtClean="0">
                <a:solidFill>
                  <a:schemeClr val="tx1"/>
                </a:solidFill>
              </a:rPr>
              <a:t>previoustenderallotedbygovt</a:t>
            </a:r>
            <a:endParaRPr lang="en-US" dirty="0">
              <a:solidFill>
                <a:schemeClr val="tx1"/>
              </a:solidFill>
            </a:endParaRPr>
          </a:p>
        </p:txBody>
      </p:sp>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401080" cy="1632798"/>
          </a:xfrm>
        </p:spPr>
        <p:txBody>
          <a:bodyPr>
            <a:noAutofit/>
          </a:bodyPr>
          <a:lstStyle/>
          <a:p>
            <a:r>
              <a:rPr lang="en-GB" sz="4400" dirty="0" smtClean="0"/>
              <a:t>H. </a:t>
            </a:r>
            <a:r>
              <a:rPr lang="en-US" sz="4400" dirty="0" smtClean="0"/>
              <a:t>CURRENT GOVT. TENDERS WORKING ON/UPDATE  WORK PROGRESS</a:t>
            </a:r>
            <a:endParaRPr lang="en-GB" sz="4400" dirty="0"/>
          </a:p>
        </p:txBody>
      </p:sp>
      <p:sp>
        <p:nvSpPr>
          <p:cNvPr id="3" name="Content Placeholder 2"/>
          <p:cNvSpPr>
            <a:spLocks noGrp="1"/>
          </p:cNvSpPr>
          <p:nvPr>
            <p:ph idx="1"/>
          </p:nvPr>
        </p:nvSpPr>
        <p:spPr/>
        <p:txBody>
          <a:bodyPr>
            <a:normAutofit/>
          </a:bodyPr>
          <a:lstStyle/>
          <a:p>
            <a:pPr>
              <a:buNone/>
            </a:pPr>
            <a:r>
              <a:rPr lang="en-GB" sz="1050" dirty="0" smtClean="0"/>
              <a:t>STATUS            REFNO     COMPLETED &amp;CLOSE        LINK TO BE CLICKED FOR DETAILS     LOCATION     TIME    UPDATE WORK 								PROGRASS </a:t>
            </a:r>
            <a:endParaRPr lang="en-GB" sz="1050" dirty="0"/>
          </a:p>
        </p:txBody>
      </p:sp>
      <p:cxnSp>
        <p:nvCxnSpPr>
          <p:cNvPr id="5" name="Straight Arrow Connector 4"/>
          <p:cNvCxnSpPr/>
          <p:nvPr/>
        </p:nvCxnSpPr>
        <p:spPr>
          <a:xfrm rot="16200000" flipH="1">
            <a:off x="285720" y="2714620"/>
            <a:ext cx="1643074"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85720" y="3714752"/>
            <a:ext cx="2928958" cy="278608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b="1" dirty="0" smtClean="0">
                <a:solidFill>
                  <a:schemeClr val="tx1"/>
                </a:solidFill>
              </a:rPr>
              <a:t>TABLENAME   COMPLETIONDETAILS</a:t>
            </a:r>
          </a:p>
          <a:p>
            <a:pPr algn="ctr"/>
            <a:r>
              <a:rPr lang="en-US" b="1" dirty="0" smtClean="0">
                <a:solidFill>
                  <a:schemeClr val="tx1"/>
                </a:solidFill>
              </a:rPr>
              <a:t>ATTRIBUTES</a:t>
            </a:r>
          </a:p>
          <a:p>
            <a:pPr algn="ctr"/>
            <a:r>
              <a:rPr lang="en-US" b="1" dirty="0" smtClean="0">
                <a:solidFill>
                  <a:schemeClr val="tx1"/>
                </a:solidFill>
              </a:rPr>
              <a:t>1. CID  </a:t>
            </a:r>
          </a:p>
          <a:p>
            <a:pPr algn="ctr"/>
            <a:r>
              <a:rPr lang="en-US" b="1" dirty="0" smtClean="0">
                <a:solidFill>
                  <a:schemeClr val="tx1"/>
                </a:solidFill>
              </a:rPr>
              <a:t> 2. REFNO </a:t>
            </a:r>
          </a:p>
          <a:p>
            <a:pPr algn="ctr"/>
            <a:r>
              <a:rPr lang="en-US" b="1" dirty="0" smtClean="0">
                <a:solidFill>
                  <a:schemeClr val="tx1"/>
                </a:solidFill>
              </a:rPr>
              <a:t>  3.  MESSAGE </a:t>
            </a:r>
          </a:p>
          <a:p>
            <a:pPr algn="ctr"/>
            <a:r>
              <a:rPr lang="en-US" b="1" dirty="0" smtClean="0">
                <a:solidFill>
                  <a:schemeClr val="tx1"/>
                </a:solidFill>
              </a:rPr>
              <a:t>4.   DATE</a:t>
            </a:r>
            <a:endParaRPr lang="en-US" b="1" dirty="0">
              <a:solidFill>
                <a:schemeClr val="tx1"/>
              </a:solidFill>
            </a:endParaRPr>
          </a:p>
        </p:txBody>
      </p:sp>
      <p:cxnSp>
        <p:nvCxnSpPr>
          <p:cNvPr id="8" name="Straight Arrow Connector 7"/>
          <p:cNvCxnSpPr/>
          <p:nvPr/>
        </p:nvCxnSpPr>
        <p:spPr>
          <a:xfrm rot="10800000" flipV="1">
            <a:off x="7000892" y="2357430"/>
            <a:ext cx="1143008"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286248" y="3000372"/>
            <a:ext cx="4643470" cy="1714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MESSAGE SEND TO (PWD USER ADMIN OF THE PROJECT ) ABOUT WORK COMPLETION AND  SAVED ALSO</a:t>
            </a:r>
          </a:p>
          <a:p>
            <a:pPr algn="ctr"/>
            <a:r>
              <a:rPr lang="en-US" dirty="0" smtClean="0"/>
              <a:t>TO TABLE  GOVTRECORDCOMPLETIONOFPROJECT</a:t>
            </a:r>
            <a:endParaRPr lang="en-US" dirty="0"/>
          </a:p>
        </p:txBody>
      </p:sp>
      <p:cxnSp>
        <p:nvCxnSpPr>
          <p:cNvPr id="11" name="Straight Arrow Connector 10"/>
          <p:cNvCxnSpPr/>
          <p:nvPr/>
        </p:nvCxnSpPr>
        <p:spPr>
          <a:xfrm rot="10800000" flipV="1">
            <a:off x="3857620" y="4000504"/>
            <a:ext cx="642942" cy="7143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428992" y="4786322"/>
            <a:ext cx="1357322" cy="171451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BASED ON  PREVIOUS MESSAGE IN DATABASE</a:t>
            </a:r>
            <a:endParaRPr lang="en-US" dirty="0"/>
          </a:p>
        </p:txBody>
      </p:sp>
      <p:cxnSp>
        <p:nvCxnSpPr>
          <p:cNvPr id="15" name="Straight Arrow Connector 14"/>
          <p:cNvCxnSpPr/>
          <p:nvPr/>
        </p:nvCxnSpPr>
        <p:spPr>
          <a:xfrm rot="10800000">
            <a:off x="3143240" y="5286388"/>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143108" y="1571612"/>
            <a:ext cx="228601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000628" y="5000636"/>
            <a:ext cx="4143372" cy="164307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DETAIL TO BE REMOVED FROM TABLE CURRENTRUNNINGTENDERS</a:t>
            </a:r>
          </a:p>
          <a:p>
            <a:pPr algn="ctr"/>
            <a:r>
              <a:rPr lang="en-US" dirty="0" smtClean="0"/>
              <a:t>AND ADDED TO TABLE PREVIOUSTENDERALLOTEDBYGOVT</a:t>
            </a:r>
            <a:endParaRPr lang="en-US" dirty="0"/>
          </a:p>
        </p:txBody>
      </p:sp>
      <p:cxnSp>
        <p:nvCxnSpPr>
          <p:cNvPr id="29" name="Straight Arrow Connector 28"/>
          <p:cNvCxnSpPr/>
          <p:nvPr/>
        </p:nvCxnSpPr>
        <p:spPr>
          <a:xfrm>
            <a:off x="4500562" y="1571612"/>
            <a:ext cx="42862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6200000" flipH="1">
            <a:off x="8393933" y="2035959"/>
            <a:ext cx="107157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7822429" y="3821909"/>
            <a:ext cx="235745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ight Arrow 33"/>
          <p:cNvSpPr/>
          <p:nvPr/>
        </p:nvSpPr>
        <p:spPr>
          <a:xfrm>
            <a:off x="9358346" y="5929330"/>
            <a:ext cx="785818"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CHAT WITH  GOVT. OFFICERS/PWD USERS</a:t>
            </a:r>
            <a:endParaRPr lang="en-US" dirty="0"/>
          </a:p>
        </p:txBody>
      </p:sp>
      <p:sp>
        <p:nvSpPr>
          <p:cNvPr id="3" name="Content Placeholder 2"/>
          <p:cNvSpPr>
            <a:spLocks noGrp="1"/>
          </p:cNvSpPr>
          <p:nvPr>
            <p:ph idx="1"/>
          </p:nvPr>
        </p:nvSpPr>
        <p:spPr/>
        <p:txBody>
          <a:bodyPr/>
          <a:lstStyle/>
          <a:p>
            <a:r>
              <a:rPr lang="en-US" dirty="0" smtClean="0"/>
              <a:t>THESE  FUNCTION WILL WORK ON CHECKING CURRENT SESSION ID ACTIVE AND WILL SHOW ALL ONLINE USERS NAME AND  CHATING WITH DATABASE MESSAGING WILL BE DONE WITH INDIVIDUAL ID JAVA SCRIPT AND AJAX WILL BE USED AND AUTOMATICALLY AFTER 2 OR 3 SEC MESSAGE WILL BE RELODED</a:t>
            </a:r>
            <a:endParaRPr lang="en-US" dirty="0"/>
          </a:p>
        </p:txBody>
      </p:sp>
      <p:sp>
        <p:nvSpPr>
          <p:cNvPr id="4" name="Right Arrow 3"/>
          <p:cNvSpPr/>
          <p:nvPr/>
        </p:nvSpPr>
        <p:spPr>
          <a:xfrm>
            <a:off x="8858280" y="5715016"/>
            <a:ext cx="714380"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143000"/>
          </a:xfrm>
        </p:spPr>
        <p:txBody>
          <a:bodyPr/>
          <a:lstStyle/>
          <a:p>
            <a:pPr algn="ctr"/>
            <a:r>
              <a:rPr lang="en-US" dirty="0" smtClean="0"/>
              <a:t>J.   REPORTS</a:t>
            </a:r>
            <a:endParaRPr lang="en-US" dirty="0"/>
          </a:p>
        </p:txBody>
      </p:sp>
      <p:sp>
        <p:nvSpPr>
          <p:cNvPr id="3" name="Content Placeholder 2"/>
          <p:cNvSpPr>
            <a:spLocks noGrp="1"/>
          </p:cNvSpPr>
          <p:nvPr>
            <p:ph idx="1"/>
          </p:nvPr>
        </p:nvSpPr>
        <p:spPr/>
        <p:txBody>
          <a:bodyPr/>
          <a:lstStyle/>
          <a:p>
            <a:r>
              <a:rPr lang="en-US" dirty="0" smtClean="0"/>
              <a:t>VIEW REPORTS HAVING REPLY OPTION</a:t>
            </a:r>
          </a:p>
          <a:p>
            <a:r>
              <a:rPr lang="en-US" dirty="0" smtClean="0"/>
              <a:t>SEND REPORTS</a:t>
            </a:r>
          </a:p>
          <a:p>
            <a:r>
              <a:rPr lang="en-US" dirty="0" smtClean="0"/>
              <a:t>COMPOSE REPORTS</a:t>
            </a:r>
          </a:p>
          <a:p>
            <a:r>
              <a:rPr lang="en-US" dirty="0" smtClean="0"/>
              <a:t>SAVE REPORTS</a:t>
            </a:r>
          </a:p>
          <a:p>
            <a:pPr>
              <a:buNone/>
            </a:pPr>
            <a:endParaRPr lang="en-US" dirty="0"/>
          </a:p>
        </p:txBody>
      </p:sp>
      <p:sp>
        <p:nvSpPr>
          <p:cNvPr id="4" name="Rectangle 3"/>
          <p:cNvSpPr/>
          <p:nvPr/>
        </p:nvSpPr>
        <p:spPr>
          <a:xfrm>
            <a:off x="5072066" y="3143248"/>
            <a:ext cx="3714776" cy="257176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TABLENAME</a:t>
            </a:r>
          </a:p>
          <a:p>
            <a:pPr algn="ctr"/>
            <a:r>
              <a:rPr lang="en-US" dirty="0" smtClean="0"/>
              <a:t>REPORTS</a:t>
            </a:r>
          </a:p>
          <a:p>
            <a:pPr algn="ctr"/>
            <a:r>
              <a:rPr lang="en-US" dirty="0" smtClean="0"/>
              <a:t>HAVING ATTRIBUTES</a:t>
            </a:r>
          </a:p>
          <a:p>
            <a:pPr marL="342900" indent="-342900" algn="ctr">
              <a:buAutoNum type="arabicPeriod"/>
            </a:pPr>
            <a:r>
              <a:rPr lang="en-US" dirty="0" smtClean="0"/>
              <a:t>REPORTS</a:t>
            </a:r>
          </a:p>
          <a:p>
            <a:pPr marL="342900" indent="-342900" algn="ctr">
              <a:buAutoNum type="arabicPeriod"/>
            </a:pPr>
            <a:r>
              <a:rPr lang="en-US" dirty="0" smtClean="0"/>
              <a:t>SENDBY</a:t>
            </a:r>
          </a:p>
          <a:p>
            <a:pPr marL="342900" indent="-342900" algn="ctr">
              <a:buAutoNum type="arabicPeriod"/>
            </a:pPr>
            <a:r>
              <a:rPr lang="en-US" dirty="0" smtClean="0"/>
              <a:t>DATE</a:t>
            </a:r>
          </a:p>
          <a:p>
            <a:pPr marL="342900" indent="-342900" algn="ctr">
              <a:buAutoNum type="arabicPeriod"/>
            </a:pPr>
            <a:r>
              <a:rPr lang="en-US" dirty="0" smtClean="0"/>
              <a:t>SENDTO</a:t>
            </a:r>
          </a:p>
        </p:txBody>
      </p:sp>
      <p:sp>
        <p:nvSpPr>
          <p:cNvPr id="5" name="Right Arrow 4"/>
          <p:cNvSpPr/>
          <p:nvPr/>
        </p:nvSpPr>
        <p:spPr>
          <a:xfrm>
            <a:off x="8358214" y="6000768"/>
            <a:ext cx="121444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428728"/>
          </a:xfrm>
        </p:spPr>
        <p:txBody>
          <a:bodyPr>
            <a:normAutofit fontScale="90000"/>
          </a:bodyPr>
          <a:lstStyle/>
          <a:p>
            <a:r>
              <a:rPr lang="en-US" dirty="0" smtClean="0"/>
              <a:t>K. TENDERS ALREADY FILLED WAITING FOR APPROVAL</a:t>
            </a:r>
            <a:endParaRPr lang="en-US" dirty="0"/>
          </a:p>
        </p:txBody>
      </p:sp>
      <p:sp>
        <p:nvSpPr>
          <p:cNvPr id="3" name="Content Placeholder 2"/>
          <p:cNvSpPr>
            <a:spLocks noGrp="1"/>
          </p:cNvSpPr>
          <p:nvPr>
            <p:ph idx="1"/>
          </p:nvPr>
        </p:nvSpPr>
        <p:spPr>
          <a:xfrm>
            <a:off x="571472" y="1643050"/>
            <a:ext cx="8229600" cy="4389120"/>
          </a:xfrm>
        </p:spPr>
        <p:txBody>
          <a:bodyPr/>
          <a:lstStyle/>
          <a:p>
            <a:r>
              <a:rPr lang="en-US" dirty="0" smtClean="0"/>
              <a:t>HERE FILLED TENDER STATUS WILL BE VISIBLE</a:t>
            </a:r>
          </a:p>
          <a:p>
            <a:endParaRPr lang="en-US" dirty="0" smtClean="0"/>
          </a:p>
          <a:p>
            <a:r>
              <a:rPr lang="en-US" dirty="0" smtClean="0"/>
              <a:t>   TENDER REFNO </a:t>
            </a:r>
          </a:p>
          <a:p>
            <a:r>
              <a:rPr lang="en-US" dirty="0" smtClean="0"/>
              <a:t>   TOTAL SUBMISSION FOR TENDER</a:t>
            </a:r>
          </a:p>
          <a:p>
            <a:r>
              <a:rPr lang="en-US" dirty="0" smtClean="0"/>
              <a:t>    TENDER DETAILS   (LINK)</a:t>
            </a:r>
          </a:p>
          <a:p>
            <a:r>
              <a:rPr lang="en-US" dirty="0" smtClean="0"/>
              <a:t>    LAST DATE FOR BID    </a:t>
            </a:r>
          </a:p>
          <a:p>
            <a:r>
              <a:rPr lang="en-US" dirty="0" smtClean="0"/>
              <a:t>    BID DONE</a:t>
            </a:r>
          </a:p>
          <a:p>
            <a:r>
              <a:rPr lang="en-US" dirty="0" smtClean="0"/>
              <a:t>    RESULT OPENING DATE  </a:t>
            </a:r>
          </a:p>
          <a:p>
            <a:r>
              <a:rPr lang="en-US" dirty="0" smtClean="0"/>
              <a:t>    RESULT STATUS</a:t>
            </a:r>
            <a:endParaRPr lang="en-US" dirty="0"/>
          </a:p>
        </p:txBody>
      </p:sp>
    </p:spTree>
  </p:cSld>
  <p:clrMapOvr>
    <a:masterClrMapping/>
  </p:clrMapOvr>
  <p:transition>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sz="6600" dirty="0" smtClean="0"/>
              <a:t>PWD USERS</a:t>
            </a:r>
            <a:endParaRPr lang="en-GB" sz="6600" dirty="0"/>
          </a:p>
        </p:txBody>
      </p:sp>
    </p:spTree>
  </p:cSld>
  <p:clrMapOvr>
    <a:masterClrMapping/>
  </p:clrMapOvr>
  <p:transition>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143000"/>
          </a:xfrm>
        </p:spPr>
        <p:txBody>
          <a:bodyPr/>
          <a:lstStyle/>
          <a:p>
            <a:r>
              <a:rPr lang="en-GB" dirty="0" smtClean="0"/>
              <a:t>PWD USERS SIGNP AND LOGIN</a:t>
            </a:r>
            <a:endParaRPr lang="en-GB" dirty="0"/>
          </a:p>
        </p:txBody>
      </p:sp>
      <p:sp>
        <p:nvSpPr>
          <p:cNvPr id="3" name="Content Placeholder 2"/>
          <p:cNvSpPr>
            <a:spLocks noGrp="1"/>
          </p:cNvSpPr>
          <p:nvPr>
            <p:ph idx="1"/>
          </p:nvPr>
        </p:nvSpPr>
        <p:spPr/>
        <p:txBody>
          <a:bodyPr>
            <a:normAutofit fontScale="47500" lnSpcReduction="20000"/>
          </a:bodyPr>
          <a:lstStyle/>
          <a:p>
            <a:r>
              <a:rPr lang="en-GB" dirty="0" smtClean="0"/>
              <a:t>FORMAL SIGNUP</a:t>
            </a:r>
          </a:p>
          <a:p>
            <a:pPr marL="514350" indent="-514350">
              <a:buFont typeface="+mj-lt"/>
              <a:buAutoNum type="arabicParenR"/>
            </a:pPr>
            <a:r>
              <a:rPr lang="en-GB" dirty="0" smtClean="0"/>
              <a:t>EMAILID</a:t>
            </a:r>
          </a:p>
          <a:p>
            <a:pPr marL="514350" indent="-514350">
              <a:buFont typeface="+mj-lt"/>
              <a:buAutoNum type="arabicParenR"/>
            </a:pPr>
            <a:r>
              <a:rPr lang="en-GB" dirty="0" smtClean="0"/>
              <a:t>PASSWORD</a:t>
            </a:r>
            <a:endParaRPr lang="en-GB" dirty="0"/>
          </a:p>
          <a:p>
            <a:pPr marL="514350" indent="-514350">
              <a:buFont typeface="+mj-lt"/>
              <a:buAutoNum type="arabicParenR"/>
            </a:pPr>
            <a:r>
              <a:rPr lang="en-GB" dirty="0" smtClean="0"/>
              <a:t>HINTQUESTION</a:t>
            </a:r>
          </a:p>
          <a:p>
            <a:pPr marL="514350" indent="-514350">
              <a:buFont typeface="+mj-lt"/>
              <a:buAutoNum type="arabicParenR"/>
            </a:pPr>
            <a:r>
              <a:rPr lang="en-GB" dirty="0" smtClean="0"/>
              <a:t>HINTANSWER</a:t>
            </a:r>
          </a:p>
          <a:p>
            <a:pPr marL="514350" indent="-514350">
              <a:buFont typeface="+mj-lt"/>
              <a:buAutoNum type="arabicParenR"/>
            </a:pPr>
            <a:r>
              <a:rPr lang="en-GB" dirty="0" smtClean="0"/>
              <a:t>ALTERNATIVEEMAILID</a:t>
            </a:r>
          </a:p>
          <a:p>
            <a:pPr marL="514350" indent="-514350">
              <a:buFont typeface="+mj-lt"/>
              <a:buAutoNum type="arabicParenR"/>
            </a:pPr>
            <a:r>
              <a:rPr lang="en-GB" dirty="0" smtClean="0"/>
              <a:t>DEPARTMENTDETAILS</a:t>
            </a:r>
          </a:p>
          <a:p>
            <a:pPr marL="514350" indent="-514350">
              <a:buFont typeface="+mj-lt"/>
              <a:buAutoNum type="arabicParenR"/>
            </a:pPr>
            <a:r>
              <a:rPr lang="en-GB" dirty="0" smtClean="0"/>
              <a:t>SECTORNAME</a:t>
            </a:r>
          </a:p>
          <a:p>
            <a:pPr marL="514350" indent="-514350">
              <a:buFont typeface="+mj-lt"/>
              <a:buAutoNum type="arabicParenR"/>
            </a:pPr>
            <a:r>
              <a:rPr lang="en-GB" dirty="0" smtClean="0"/>
              <a:t>FNAME</a:t>
            </a:r>
          </a:p>
          <a:p>
            <a:pPr marL="514350" indent="-514350">
              <a:buFont typeface="+mj-lt"/>
              <a:buAutoNum type="arabicParenR"/>
            </a:pPr>
            <a:r>
              <a:rPr lang="en-GB" dirty="0" smtClean="0"/>
              <a:t>LNAME</a:t>
            </a:r>
          </a:p>
          <a:p>
            <a:pPr marL="514350" indent="-514350">
              <a:buFont typeface="+mj-lt"/>
              <a:buAutoNum type="arabicParenR"/>
            </a:pPr>
            <a:r>
              <a:rPr lang="en-GB" dirty="0" smtClean="0"/>
              <a:t>SEX</a:t>
            </a:r>
          </a:p>
          <a:p>
            <a:pPr marL="514350" indent="-514350">
              <a:buFont typeface="+mj-lt"/>
              <a:buAutoNum type="arabicParenR"/>
            </a:pPr>
            <a:r>
              <a:rPr lang="en-GB" dirty="0" smtClean="0"/>
              <a:t>DESIGNATION</a:t>
            </a:r>
          </a:p>
          <a:p>
            <a:pPr marL="514350" indent="-514350">
              <a:buFont typeface="+mj-lt"/>
              <a:buAutoNum type="arabicParenR"/>
            </a:pPr>
            <a:r>
              <a:rPr lang="en-GB" dirty="0" smtClean="0"/>
              <a:t>ADDRESS</a:t>
            </a:r>
          </a:p>
          <a:p>
            <a:pPr marL="514350" indent="-514350">
              <a:buFont typeface="+mj-lt"/>
              <a:buAutoNum type="arabicParenR"/>
            </a:pPr>
            <a:r>
              <a:rPr lang="en-GB" dirty="0" smtClean="0"/>
              <a:t>CITY</a:t>
            </a:r>
          </a:p>
          <a:p>
            <a:pPr marL="514350" indent="-514350">
              <a:buFont typeface="+mj-lt"/>
              <a:buAutoNum type="arabicParenR"/>
            </a:pPr>
            <a:r>
              <a:rPr lang="en-GB" dirty="0" smtClean="0"/>
              <a:t>COUNTRY</a:t>
            </a:r>
          </a:p>
          <a:p>
            <a:pPr marL="514350" indent="-514350">
              <a:buFont typeface="+mj-lt"/>
              <a:buAutoNum type="arabicParenR"/>
            </a:pPr>
            <a:r>
              <a:rPr lang="en-GB" dirty="0" smtClean="0"/>
              <a:t>PINNCODE</a:t>
            </a:r>
          </a:p>
          <a:p>
            <a:pPr marL="514350" indent="-514350">
              <a:buFont typeface="+mj-lt"/>
              <a:buAutoNum type="arabicParenR"/>
            </a:pPr>
            <a:r>
              <a:rPr lang="en-GB" dirty="0" smtClean="0"/>
              <a:t>WEBURL</a:t>
            </a:r>
          </a:p>
          <a:p>
            <a:pPr marL="514350" indent="-514350">
              <a:buFont typeface="+mj-lt"/>
              <a:buAutoNum type="arabicParenR"/>
            </a:pPr>
            <a:r>
              <a:rPr lang="en-GB" dirty="0" smtClean="0"/>
              <a:t>PHONENO</a:t>
            </a:r>
          </a:p>
          <a:p>
            <a:pPr marL="514350" indent="-514350">
              <a:buFont typeface="+mj-lt"/>
              <a:buAutoNum type="arabicParenR"/>
            </a:pPr>
            <a:r>
              <a:rPr lang="en-GB" dirty="0" smtClean="0"/>
              <a:t>FAXNO</a:t>
            </a:r>
          </a:p>
          <a:p>
            <a:pPr marL="514350" indent="-514350">
              <a:buFont typeface="+mj-lt"/>
              <a:buAutoNum type="arabicParenR"/>
            </a:pPr>
            <a:r>
              <a:rPr lang="en-GB" dirty="0" smtClean="0"/>
              <a:t>MOBILENO</a:t>
            </a:r>
          </a:p>
          <a:p>
            <a:pPr marL="514350" indent="-514350">
              <a:buFont typeface="+mj-lt"/>
              <a:buAutoNum type="arabicParenR"/>
            </a:pPr>
            <a:r>
              <a:rPr lang="en-GB" dirty="0" smtClean="0"/>
              <a:t>IDALLOTED</a:t>
            </a:r>
          </a:p>
          <a:p>
            <a:pPr marL="514350" indent="-514350">
              <a:buFont typeface="+mj-lt"/>
              <a:buAutoNum type="arabicParenR"/>
            </a:pPr>
            <a:r>
              <a:rPr lang="en-GB" dirty="0" smtClean="0"/>
              <a:t>PANCARDNO</a:t>
            </a:r>
          </a:p>
          <a:p>
            <a:pPr marL="514350" indent="-514350">
              <a:buFont typeface="+mj-lt"/>
              <a:buAutoNum type="arabicParenR"/>
            </a:pPr>
            <a:r>
              <a:rPr lang="en-GB" dirty="0" smtClean="0"/>
              <a:t>PID ----------------------(PRIMARY KEY GENERATED BY  SEQUENCE IN ORACLE)</a:t>
            </a:r>
          </a:p>
        </p:txBody>
      </p:sp>
      <p:sp>
        <p:nvSpPr>
          <p:cNvPr id="4" name="Rectangle 3"/>
          <p:cNvSpPr/>
          <p:nvPr/>
        </p:nvSpPr>
        <p:spPr>
          <a:xfrm>
            <a:off x="3857620" y="2357430"/>
            <a:ext cx="3643338" cy="135732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dirty="0" smtClean="0"/>
              <a:t>TABLENAME  PWDUSERDETAILS</a:t>
            </a:r>
            <a:endParaRPr lang="en-GB" dirty="0"/>
          </a:p>
        </p:txBody>
      </p:sp>
      <p:sp>
        <p:nvSpPr>
          <p:cNvPr id="5" name="Rectangle 4"/>
          <p:cNvSpPr/>
          <p:nvPr/>
        </p:nvSpPr>
        <p:spPr>
          <a:xfrm>
            <a:off x="2857488" y="4143380"/>
            <a:ext cx="1500198"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SIGNUP</a:t>
            </a:r>
            <a:endParaRPr lang="en-GB" dirty="0"/>
          </a:p>
        </p:txBody>
      </p:sp>
      <p:sp>
        <p:nvSpPr>
          <p:cNvPr id="6" name="Rectangle 5"/>
          <p:cNvSpPr/>
          <p:nvPr/>
        </p:nvSpPr>
        <p:spPr>
          <a:xfrm>
            <a:off x="5357818" y="4929198"/>
            <a:ext cx="1357322" cy="50006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GB" dirty="0" smtClean="0"/>
              <a:t>LOGIN</a:t>
            </a:r>
            <a:endParaRPr lang="en-GB" dirty="0"/>
          </a:p>
        </p:txBody>
      </p:sp>
      <p:sp>
        <p:nvSpPr>
          <p:cNvPr id="7" name="Rectangle 6"/>
          <p:cNvSpPr/>
          <p:nvPr/>
        </p:nvSpPr>
        <p:spPr>
          <a:xfrm>
            <a:off x="5786446" y="4000504"/>
            <a:ext cx="2714644" cy="6429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APPROVAL VIA EMAIL FROM GOVT. OFFICERS</a:t>
            </a:r>
            <a:endParaRPr lang="en-GB" dirty="0"/>
          </a:p>
        </p:txBody>
      </p:sp>
      <p:cxnSp>
        <p:nvCxnSpPr>
          <p:cNvPr id="9" name="Straight Arrow Connector 8"/>
          <p:cNvCxnSpPr/>
          <p:nvPr/>
        </p:nvCxnSpPr>
        <p:spPr>
          <a:xfrm>
            <a:off x="4429124" y="4286256"/>
            <a:ext cx="150019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6179355" y="4750603"/>
            <a:ext cx="28575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229600" cy="1428736"/>
          </a:xfrm>
        </p:spPr>
        <p:txBody>
          <a:bodyPr>
            <a:normAutofit fontScale="90000"/>
          </a:bodyPr>
          <a:lstStyle/>
          <a:p>
            <a:r>
              <a:rPr lang="en-GB" dirty="0" smtClean="0"/>
              <a:t>FUNCTION PERFORMED BY THE PWD  USER AFTER LOGIN</a:t>
            </a:r>
            <a:endParaRPr lang="en-GB" dirty="0"/>
          </a:p>
        </p:txBody>
      </p:sp>
      <p:sp>
        <p:nvSpPr>
          <p:cNvPr id="3" name="Content Placeholder 2"/>
          <p:cNvSpPr>
            <a:spLocks noGrp="1"/>
          </p:cNvSpPr>
          <p:nvPr>
            <p:ph idx="1"/>
          </p:nvPr>
        </p:nvSpPr>
        <p:spPr>
          <a:xfrm>
            <a:off x="457200" y="1357298"/>
            <a:ext cx="8229600" cy="4967302"/>
          </a:xfrm>
        </p:spPr>
        <p:txBody>
          <a:bodyPr>
            <a:normAutofit fontScale="92500"/>
          </a:bodyPr>
          <a:lstStyle/>
          <a:p>
            <a:pPr marL="514350" indent="-514350">
              <a:buFont typeface="+mj-lt"/>
              <a:buAutoNum type="arabicParenR"/>
            </a:pPr>
            <a:r>
              <a:rPr lang="en-GB" dirty="0" smtClean="0"/>
              <a:t>OPEN A TENDER</a:t>
            </a:r>
          </a:p>
          <a:p>
            <a:pPr marL="514350" indent="-514350">
              <a:buFont typeface="+mj-lt"/>
              <a:buAutoNum type="arabicParenR"/>
            </a:pPr>
            <a:r>
              <a:rPr lang="en-GB" dirty="0" smtClean="0"/>
              <a:t>EVALUATE A TENDER</a:t>
            </a:r>
          </a:p>
          <a:p>
            <a:pPr marL="514350" indent="-514350">
              <a:buFont typeface="+mj-lt"/>
              <a:buAutoNum type="arabicParenR"/>
            </a:pPr>
            <a:r>
              <a:rPr lang="en-GB" dirty="0" smtClean="0"/>
              <a:t>CURRENT TENDERS ALLOTED &amp; THEIR WORKING</a:t>
            </a:r>
          </a:p>
          <a:p>
            <a:pPr marL="514350" indent="-514350">
              <a:buFont typeface="+mj-lt"/>
              <a:buAutoNum type="arabicParenR"/>
            </a:pPr>
            <a:r>
              <a:rPr lang="en-GB" dirty="0" smtClean="0"/>
              <a:t>PREVIOUS TENDERS WORK</a:t>
            </a:r>
          </a:p>
          <a:p>
            <a:pPr marL="514350" indent="-514350">
              <a:buFont typeface="+mj-lt"/>
              <a:buAutoNum type="arabicParenR"/>
            </a:pPr>
            <a:r>
              <a:rPr lang="en-GB" dirty="0" smtClean="0"/>
              <a:t>REPORTS</a:t>
            </a:r>
          </a:p>
          <a:p>
            <a:pPr marL="514350" indent="-514350">
              <a:buFont typeface="+mj-lt"/>
              <a:buAutoNum type="arabicParenR"/>
            </a:pPr>
            <a:r>
              <a:rPr lang="en-GB" dirty="0" smtClean="0"/>
              <a:t>CIRCULARS</a:t>
            </a:r>
          </a:p>
          <a:p>
            <a:pPr marL="514350" indent="-514350">
              <a:buFont typeface="+mj-lt"/>
              <a:buAutoNum type="arabicParenR"/>
            </a:pPr>
            <a:r>
              <a:rPr lang="en-GB" dirty="0" smtClean="0"/>
              <a:t>PROFILE UPDATE</a:t>
            </a:r>
          </a:p>
          <a:p>
            <a:pPr marL="514350" indent="-514350">
              <a:buFont typeface="+mj-lt"/>
              <a:buAutoNum type="arabicParenR"/>
            </a:pPr>
            <a:r>
              <a:rPr lang="en-GB" dirty="0" smtClean="0"/>
              <a:t>PROFILE IMAGE</a:t>
            </a:r>
          </a:p>
          <a:p>
            <a:pPr marL="514350" indent="-514350">
              <a:buFont typeface="+mj-lt"/>
              <a:buAutoNum type="arabicParenR"/>
            </a:pPr>
            <a:r>
              <a:rPr lang="en-GB" dirty="0" smtClean="0"/>
              <a:t>DOCUMENTS UPLOAD/UPDATE</a:t>
            </a:r>
          </a:p>
          <a:p>
            <a:pPr marL="514350" indent="-514350">
              <a:buFont typeface="+mj-lt"/>
              <a:buAutoNum type="arabicParenR"/>
            </a:pPr>
            <a:r>
              <a:rPr lang="en-GB" dirty="0" smtClean="0"/>
              <a:t>CHATTING OPTION</a:t>
            </a:r>
          </a:p>
          <a:p>
            <a:pPr marL="514350" indent="-514350">
              <a:buFont typeface="+mj-lt"/>
              <a:buAutoNum type="arabicParenR"/>
            </a:pPr>
            <a:r>
              <a:rPr lang="en-GB" dirty="0" smtClean="0"/>
              <a:t>LOGOUT</a:t>
            </a:r>
          </a:p>
          <a:p>
            <a:pPr marL="514350" indent="-514350">
              <a:buNone/>
            </a:pPr>
            <a:endParaRPr lang="en-GB"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28" y="214290"/>
            <a:ext cx="8229600" cy="1143000"/>
          </a:xfrm>
        </p:spPr>
        <p:style>
          <a:lnRef idx="1">
            <a:schemeClr val="accent3"/>
          </a:lnRef>
          <a:fillRef idx="2">
            <a:schemeClr val="accent3"/>
          </a:fillRef>
          <a:effectRef idx="1">
            <a:schemeClr val="accent3"/>
          </a:effectRef>
          <a:fontRef idx="minor">
            <a:schemeClr val="dk1"/>
          </a:fontRef>
        </p:style>
        <p:txBody>
          <a:bodyPr/>
          <a:lstStyle/>
          <a:p>
            <a:r>
              <a:rPr lang="en-GB" dirty="0" smtClean="0">
                <a:solidFill>
                  <a:schemeClr val="tx1"/>
                </a:solidFill>
              </a:rPr>
              <a:t>PROJECT  BY</a:t>
            </a:r>
            <a:endParaRPr lang="en-GB"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50780069"/>
              </p:ext>
            </p:extLst>
          </p:nvPr>
        </p:nvGraphicFramePr>
        <p:xfrm>
          <a:off x="142877" y="1614494"/>
          <a:ext cx="8929717" cy="4743464"/>
        </p:xfrm>
        <a:graphic>
          <a:graphicData uri="http://schemas.openxmlformats.org/drawingml/2006/table">
            <a:tbl>
              <a:tblPr firstRow="1" bandRow="1">
                <a:tableStyleId>{5C22544A-7EE6-4342-B048-85BDC9FD1C3A}</a:tableStyleId>
              </a:tblPr>
              <a:tblGrid>
                <a:gridCol w="571471"/>
                <a:gridCol w="1714512"/>
                <a:gridCol w="1571636"/>
                <a:gridCol w="1000132"/>
                <a:gridCol w="1714512"/>
                <a:gridCol w="2357454"/>
              </a:tblGrid>
              <a:tr h="1082283">
                <a:tc>
                  <a:txBody>
                    <a:bodyPr/>
                    <a:lstStyle/>
                    <a:p>
                      <a:r>
                        <a:rPr lang="en-GB" dirty="0" err="1" smtClean="0"/>
                        <a:t>Sno</a:t>
                      </a:r>
                      <a:r>
                        <a:rPr lang="en-GB" dirty="0" smtClean="0"/>
                        <a:t>.</a:t>
                      </a:r>
                      <a:endParaRPr lang="en-GB" dirty="0"/>
                    </a:p>
                  </a:txBody>
                  <a:tcPr/>
                </a:tc>
                <a:tc>
                  <a:txBody>
                    <a:bodyPr/>
                    <a:lstStyle/>
                    <a:p>
                      <a:r>
                        <a:rPr lang="en-GB" dirty="0" smtClean="0"/>
                        <a:t>NAME</a:t>
                      </a:r>
                      <a:endParaRPr lang="en-GB" dirty="0"/>
                    </a:p>
                  </a:txBody>
                  <a:tcPr/>
                </a:tc>
                <a:tc>
                  <a:txBody>
                    <a:bodyPr/>
                    <a:lstStyle/>
                    <a:p>
                      <a:r>
                        <a:rPr lang="en-GB" dirty="0" smtClean="0"/>
                        <a:t>ENROLL NO</a:t>
                      </a:r>
                      <a:endParaRPr lang="en-GB" dirty="0"/>
                    </a:p>
                  </a:txBody>
                  <a:tcPr/>
                </a:tc>
                <a:tc>
                  <a:txBody>
                    <a:bodyPr/>
                    <a:lstStyle/>
                    <a:p>
                      <a:r>
                        <a:rPr lang="en-GB" dirty="0" smtClean="0"/>
                        <a:t>BRANCH</a:t>
                      </a:r>
                      <a:endParaRPr lang="en-GB" dirty="0"/>
                    </a:p>
                  </a:txBody>
                  <a:tcPr/>
                </a:tc>
                <a:tc>
                  <a:txBody>
                    <a:bodyPr/>
                    <a:lstStyle/>
                    <a:p>
                      <a:r>
                        <a:rPr lang="en-GB" dirty="0" smtClean="0"/>
                        <a:t>CONTACT NO</a:t>
                      </a:r>
                      <a:endParaRPr lang="en-GB" dirty="0"/>
                    </a:p>
                  </a:txBody>
                  <a:tcPr/>
                </a:tc>
                <a:tc>
                  <a:txBody>
                    <a:bodyPr/>
                    <a:lstStyle/>
                    <a:p>
                      <a:r>
                        <a:rPr lang="en-GB" dirty="0" smtClean="0"/>
                        <a:t>EMAIL ID</a:t>
                      </a:r>
                      <a:endParaRPr lang="en-GB" dirty="0"/>
                    </a:p>
                  </a:txBody>
                  <a:tcPr/>
                </a:tc>
              </a:tr>
              <a:tr h="889393">
                <a:tc>
                  <a:txBody>
                    <a:bodyPr/>
                    <a:lstStyle/>
                    <a:p>
                      <a:r>
                        <a:rPr lang="en-GB" b="1" dirty="0" smtClean="0"/>
                        <a:t>1</a:t>
                      </a:r>
                      <a:endParaRPr lang="en-GB" b="1" dirty="0"/>
                    </a:p>
                  </a:txBody>
                  <a:tcPr/>
                </a:tc>
                <a:tc>
                  <a:txBody>
                    <a:bodyPr/>
                    <a:lstStyle/>
                    <a:p>
                      <a:r>
                        <a:rPr lang="en-GB" b="1" dirty="0" smtClean="0"/>
                        <a:t>ROHIT </a:t>
                      </a:r>
                      <a:r>
                        <a:rPr lang="en-GB" b="1" baseline="0" dirty="0" smtClean="0"/>
                        <a:t> SHARMA</a:t>
                      </a:r>
                      <a:endParaRPr lang="en-GB" b="1" dirty="0"/>
                    </a:p>
                  </a:txBody>
                  <a:tcPr/>
                </a:tc>
                <a:tc>
                  <a:txBody>
                    <a:bodyPr/>
                    <a:lstStyle/>
                    <a:p>
                      <a:r>
                        <a:rPr lang="en-GB" b="1" dirty="0" smtClean="0"/>
                        <a:t>0103CS101097</a:t>
                      </a:r>
                      <a:endParaRPr lang="en-GB" b="1" dirty="0"/>
                    </a:p>
                  </a:txBody>
                  <a:tcPr/>
                </a:tc>
                <a:tc>
                  <a:txBody>
                    <a:bodyPr/>
                    <a:lstStyle/>
                    <a:p>
                      <a:r>
                        <a:rPr lang="en-GB" b="1" dirty="0" smtClean="0"/>
                        <a:t>CSE</a:t>
                      </a:r>
                      <a:endParaRPr lang="en-GB" b="1" dirty="0"/>
                    </a:p>
                  </a:txBody>
                  <a:tcPr/>
                </a:tc>
                <a:tc>
                  <a:txBody>
                    <a:bodyPr/>
                    <a:lstStyle/>
                    <a:p>
                      <a:r>
                        <a:rPr lang="en-GB" b="1" dirty="0" smtClean="0"/>
                        <a:t>+919893532037</a:t>
                      </a:r>
                      <a:endParaRPr lang="en-GB" b="1" dirty="0"/>
                    </a:p>
                  </a:txBody>
                  <a:tcPr/>
                </a:tc>
                <a:tc>
                  <a:txBody>
                    <a:bodyPr/>
                    <a:lstStyle/>
                    <a:p>
                      <a:r>
                        <a:rPr lang="en-GB" b="1" dirty="0" smtClean="0">
                          <a:hlinkClick r:id="rId2"/>
                        </a:rPr>
                        <a:t>rohitsharma2504@gmail.com</a:t>
                      </a:r>
                      <a:endParaRPr lang="en-GB" b="1" dirty="0"/>
                    </a:p>
                  </a:txBody>
                  <a:tcPr/>
                </a:tc>
              </a:tr>
              <a:tr h="832249">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r>
              <a:tr h="857256">
                <a:tc>
                  <a:txBody>
                    <a:bodyPr/>
                    <a:lstStyle/>
                    <a:p>
                      <a:endParaRPr lang="en-GB"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r>
              <a:tr h="1082283">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b="1" dirty="0"/>
                    </a:p>
                  </a:txBody>
                  <a:tcPr/>
                </a:tc>
                <a:tc>
                  <a:txBody>
                    <a:bodyPr/>
                    <a:lstStyle/>
                    <a:p>
                      <a:endParaRPr lang="en-GB"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OPEN A TENDER</a:t>
            </a:r>
            <a:endParaRPr lang="en-GB" dirty="0"/>
          </a:p>
        </p:txBody>
      </p:sp>
      <p:sp>
        <p:nvSpPr>
          <p:cNvPr id="4" name="Content Placeholder 2"/>
          <p:cNvSpPr>
            <a:spLocks noGrp="1"/>
          </p:cNvSpPr>
          <p:nvPr>
            <p:ph idx="1"/>
          </p:nvPr>
        </p:nvSpPr>
        <p:spPr>
          <a:xfrm>
            <a:off x="500034" y="1928802"/>
            <a:ext cx="8229600" cy="4389120"/>
          </a:xfrm>
        </p:spPr>
        <p:txBody>
          <a:bodyPr>
            <a:normAutofit fontScale="55000" lnSpcReduction="20000"/>
          </a:bodyPr>
          <a:lstStyle/>
          <a:p>
            <a:r>
              <a:rPr lang="en-GB" dirty="0" smtClean="0"/>
              <a:t>Details </a:t>
            </a:r>
          </a:p>
          <a:p>
            <a:pPr marL="514350" indent="-514350">
              <a:buFont typeface="+mj-lt"/>
              <a:buAutoNum type="arabicParenR"/>
            </a:pPr>
            <a:r>
              <a:rPr lang="en-GB" dirty="0" err="1" smtClean="0"/>
              <a:t>Tenderrefno</a:t>
            </a:r>
            <a:endParaRPr lang="en-GB" dirty="0" smtClean="0"/>
          </a:p>
          <a:p>
            <a:pPr marL="514350" indent="-514350">
              <a:buFont typeface="+mj-lt"/>
              <a:buAutoNum type="arabicParenR"/>
            </a:pPr>
            <a:r>
              <a:rPr lang="en-GB" dirty="0" smtClean="0"/>
              <a:t>Sector</a:t>
            </a:r>
          </a:p>
          <a:p>
            <a:pPr marL="514350" indent="-514350">
              <a:buFont typeface="+mj-lt"/>
              <a:buAutoNum type="arabicParenR"/>
            </a:pPr>
            <a:r>
              <a:rPr lang="en-GB" dirty="0" smtClean="0"/>
              <a:t>Location</a:t>
            </a:r>
          </a:p>
          <a:p>
            <a:pPr marL="514350" indent="-514350">
              <a:buFont typeface="+mj-lt"/>
              <a:buAutoNum type="arabicParenR"/>
            </a:pPr>
            <a:r>
              <a:rPr lang="en-GB" dirty="0" err="1" smtClean="0"/>
              <a:t>Openingdate</a:t>
            </a:r>
            <a:endParaRPr lang="en-GB" dirty="0" smtClean="0"/>
          </a:p>
          <a:p>
            <a:pPr marL="514350" indent="-514350">
              <a:buFont typeface="+mj-lt"/>
              <a:buAutoNum type="arabicParenR"/>
            </a:pPr>
            <a:r>
              <a:rPr lang="en-GB" dirty="0" err="1" smtClean="0"/>
              <a:t>Submissiondate</a:t>
            </a:r>
            <a:endParaRPr lang="en-GB" dirty="0" smtClean="0"/>
          </a:p>
          <a:p>
            <a:pPr marL="514350" indent="-514350">
              <a:buFont typeface="+mj-lt"/>
              <a:buAutoNum type="arabicParenR"/>
            </a:pPr>
            <a:r>
              <a:rPr lang="en-GB" dirty="0" err="1" smtClean="0"/>
              <a:t>Tendervalue</a:t>
            </a:r>
            <a:endParaRPr lang="en-GB" dirty="0" smtClean="0"/>
          </a:p>
          <a:p>
            <a:pPr marL="514350" indent="-514350">
              <a:buFont typeface="+mj-lt"/>
              <a:buAutoNum type="arabicParenR"/>
            </a:pPr>
            <a:r>
              <a:rPr lang="en-GB" dirty="0" smtClean="0"/>
              <a:t>Bid</a:t>
            </a:r>
          </a:p>
          <a:p>
            <a:pPr marL="514350" indent="-514350">
              <a:buFont typeface="+mj-lt"/>
              <a:buAutoNum type="arabicParenR"/>
            </a:pPr>
            <a:r>
              <a:rPr lang="en-GB" dirty="0" err="1" smtClean="0"/>
              <a:t>Constructiontype</a:t>
            </a:r>
            <a:endParaRPr lang="en-GB" dirty="0" smtClean="0"/>
          </a:p>
          <a:p>
            <a:pPr marL="514350" indent="-514350">
              <a:buFont typeface="+mj-lt"/>
              <a:buAutoNum type="arabicParenR"/>
            </a:pPr>
            <a:r>
              <a:rPr lang="en-GB" dirty="0" err="1" smtClean="0"/>
              <a:t>Budgetspace</a:t>
            </a:r>
            <a:endParaRPr lang="en-GB" dirty="0" smtClean="0"/>
          </a:p>
          <a:p>
            <a:pPr marL="514350" indent="-514350">
              <a:buFont typeface="+mj-lt"/>
              <a:buAutoNum type="arabicParenR"/>
            </a:pPr>
            <a:r>
              <a:rPr lang="en-GB" dirty="0" err="1" smtClean="0"/>
              <a:t>Timelinelimit</a:t>
            </a:r>
            <a:endParaRPr lang="en-GB" dirty="0" smtClean="0"/>
          </a:p>
          <a:p>
            <a:pPr marL="514350" indent="-514350">
              <a:buFont typeface="+mj-lt"/>
              <a:buAutoNum type="arabicParenR"/>
            </a:pPr>
            <a:r>
              <a:rPr lang="en-GB" dirty="0" err="1" smtClean="0"/>
              <a:t>Refno</a:t>
            </a:r>
            <a:endParaRPr lang="en-GB" dirty="0" smtClean="0"/>
          </a:p>
          <a:p>
            <a:pPr marL="514350" indent="-514350">
              <a:buFont typeface="+mj-lt"/>
              <a:buAutoNum type="arabicParenR"/>
            </a:pPr>
            <a:r>
              <a:rPr lang="en-GB" dirty="0" smtClean="0"/>
              <a:t>State</a:t>
            </a:r>
          </a:p>
          <a:p>
            <a:pPr marL="514350" indent="-514350">
              <a:buFont typeface="+mj-lt"/>
              <a:buAutoNum type="arabicParenR"/>
            </a:pPr>
            <a:r>
              <a:rPr lang="en-GB" dirty="0" smtClean="0"/>
              <a:t>Area</a:t>
            </a:r>
          </a:p>
          <a:p>
            <a:pPr marL="514350" indent="-514350">
              <a:buFont typeface="+mj-lt"/>
              <a:buAutoNum type="arabicParenR"/>
            </a:pPr>
            <a:r>
              <a:rPr lang="en-GB" dirty="0" smtClean="0"/>
              <a:t>Details</a:t>
            </a:r>
          </a:p>
          <a:p>
            <a:pPr marL="514350" indent="-514350">
              <a:buFont typeface="+mj-lt"/>
              <a:buAutoNum type="arabicParenR"/>
            </a:pPr>
            <a:r>
              <a:rPr lang="en-GB" dirty="0" err="1" smtClean="0"/>
              <a:t>Submittedon</a:t>
            </a:r>
            <a:endParaRPr lang="en-GB" dirty="0" smtClean="0"/>
          </a:p>
          <a:p>
            <a:pPr marL="514350" indent="-514350">
              <a:buFont typeface="+mj-lt"/>
              <a:buAutoNum type="arabicParenR"/>
            </a:pPr>
            <a:r>
              <a:rPr lang="en-GB" dirty="0" err="1" smtClean="0"/>
              <a:t>Estimatedtimeline</a:t>
            </a:r>
            <a:endParaRPr lang="en-GB" dirty="0" smtClean="0"/>
          </a:p>
          <a:p>
            <a:pPr marL="514350" indent="-514350">
              <a:buFont typeface="+mj-lt"/>
              <a:buAutoNum type="arabicParenR"/>
            </a:pPr>
            <a:r>
              <a:rPr lang="en-GB" dirty="0" err="1" smtClean="0"/>
              <a:t>Otherdetails</a:t>
            </a:r>
            <a:endParaRPr lang="en-GB" dirty="0" smtClean="0"/>
          </a:p>
          <a:p>
            <a:pPr marL="514350" indent="-514350">
              <a:buFont typeface="+mj-lt"/>
              <a:buAutoNum type="arabicParenR"/>
            </a:pPr>
            <a:r>
              <a:rPr lang="en-GB" dirty="0" err="1" smtClean="0"/>
              <a:t>Pid</a:t>
            </a:r>
            <a:endParaRPr lang="en-GB" dirty="0" smtClean="0"/>
          </a:p>
          <a:p>
            <a:pPr marL="514350" indent="-514350">
              <a:buFont typeface="+mj-lt"/>
              <a:buAutoNum type="arabicParenR"/>
            </a:pPr>
            <a:r>
              <a:rPr lang="en-GB" dirty="0" smtClean="0"/>
              <a:t>CID</a:t>
            </a:r>
          </a:p>
        </p:txBody>
      </p:sp>
      <p:cxnSp>
        <p:nvCxnSpPr>
          <p:cNvPr id="6" name="Straight Arrow Connector 5"/>
          <p:cNvCxnSpPr/>
          <p:nvPr/>
        </p:nvCxnSpPr>
        <p:spPr>
          <a:xfrm flipV="1">
            <a:off x="1928794" y="2214554"/>
            <a:ext cx="392909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ight Brace 6"/>
          <p:cNvSpPr/>
          <p:nvPr/>
        </p:nvSpPr>
        <p:spPr>
          <a:xfrm flipH="1">
            <a:off x="2786050" y="1285860"/>
            <a:ext cx="6000792" cy="2000264"/>
          </a:xfrm>
          <a:prstGeom prst="rightBrace">
            <a:avLst>
              <a:gd name="adj1" fmla="val 25000"/>
              <a:gd name="adj2"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TAKEN FROM TABLE TENGDERDETAILSBYGOVTOFFICERS</a:t>
            </a:r>
            <a:endParaRPr lang="en-GB" dirty="0"/>
          </a:p>
        </p:txBody>
      </p:sp>
      <p:sp>
        <p:nvSpPr>
          <p:cNvPr id="8" name="Right Brace 7"/>
          <p:cNvSpPr/>
          <p:nvPr/>
        </p:nvSpPr>
        <p:spPr>
          <a:xfrm>
            <a:off x="2928926" y="2643182"/>
            <a:ext cx="785818" cy="335758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Rectangle 8"/>
          <p:cNvSpPr/>
          <p:nvPr/>
        </p:nvSpPr>
        <p:spPr>
          <a:xfrm>
            <a:off x="4071934" y="3857628"/>
            <a:ext cx="3500462" cy="15716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TABLENAME TENDERDETAILS</a:t>
            </a:r>
            <a:endParaRPr lang="en-GB" dirty="0"/>
          </a:p>
        </p:txBody>
      </p:sp>
    </p:spTree>
  </p:cSld>
  <p:clrMapOvr>
    <a:masterClrMapping/>
  </p:clrMapOvr>
  <p:transition>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lstStyle/>
          <a:p>
            <a:r>
              <a:rPr lang="en-GB" dirty="0" smtClean="0"/>
              <a:t>2. EVALUATE A TENDER</a:t>
            </a:r>
            <a:endParaRPr lang="en-GB" dirty="0"/>
          </a:p>
        </p:txBody>
      </p:sp>
      <p:sp>
        <p:nvSpPr>
          <p:cNvPr id="3" name="Content Placeholder 2"/>
          <p:cNvSpPr>
            <a:spLocks noGrp="1"/>
          </p:cNvSpPr>
          <p:nvPr>
            <p:ph idx="1"/>
          </p:nvPr>
        </p:nvSpPr>
        <p:spPr>
          <a:xfrm>
            <a:off x="500034" y="1214422"/>
            <a:ext cx="8229600" cy="4389120"/>
          </a:xfrm>
        </p:spPr>
        <p:txBody>
          <a:bodyPr/>
          <a:lstStyle/>
          <a:p>
            <a:r>
              <a:rPr lang="en-GB" dirty="0" smtClean="0"/>
              <a:t>TENDER REF NO  </a:t>
            </a:r>
          </a:p>
          <a:p>
            <a:r>
              <a:rPr lang="en-GB" dirty="0" smtClean="0"/>
              <a:t>DETAILS    VALUBYE  TOTAL SUBMISSION  </a:t>
            </a:r>
          </a:p>
          <a:p>
            <a:r>
              <a:rPr lang="en-GB" dirty="0" smtClean="0"/>
              <a:t>SORTBY  TIMELINE OR BID</a:t>
            </a:r>
          </a:p>
          <a:p>
            <a:r>
              <a:rPr lang="en-GB" dirty="0" smtClean="0"/>
              <a:t>SHORTLIST FOR APPROVAL SEND TO GOVT. OFFICERS</a:t>
            </a:r>
          </a:p>
          <a:p>
            <a:pPr>
              <a:buNone/>
            </a:pPr>
            <a:endParaRPr lang="en-GB" dirty="0"/>
          </a:p>
        </p:txBody>
      </p:sp>
      <p:sp>
        <p:nvSpPr>
          <p:cNvPr id="4" name="Rectangle 3"/>
          <p:cNvSpPr/>
          <p:nvPr/>
        </p:nvSpPr>
        <p:spPr>
          <a:xfrm>
            <a:off x="642910" y="3429000"/>
            <a:ext cx="8143932" cy="20002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TABLENAME  SHORTLISTEDTENDER  --- TENDERREFNO ,CID</a:t>
            </a:r>
          </a:p>
          <a:p>
            <a:pPr algn="ctr"/>
            <a:r>
              <a:rPr lang="en-GB" dirty="0" smtClean="0"/>
              <a:t>TABLE NAME –APPROVAL TABLE– REFNO,CID, (BY GOVT OFFICERS)</a:t>
            </a:r>
          </a:p>
          <a:p>
            <a:pPr algn="ctr"/>
            <a:r>
              <a:rPr lang="en-GB" dirty="0" smtClean="0"/>
              <a:t>GOVT OFFICERS WILL ONLY SEE THESE TENDERS WHOSE REFNO IS NOT IN APPROVAL TABLE OR AFTER APPROVAL SHORTLISTTENDERS ENTRIES FOR REFNO WILL BE DELETED AND ADDED IN CURRENTRUNNINGTENDERS</a:t>
            </a:r>
            <a:endParaRPr lang="en-GB" dirty="0"/>
          </a:p>
        </p:txBody>
      </p:sp>
      <p:sp>
        <p:nvSpPr>
          <p:cNvPr id="5" name="Rectangle 4"/>
          <p:cNvSpPr/>
          <p:nvPr/>
        </p:nvSpPr>
        <p:spPr>
          <a:xfrm>
            <a:off x="571472" y="5643578"/>
            <a:ext cx="8072494" cy="92869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dirty="0" smtClean="0"/>
              <a:t>CONTRACTORS DETAILS  EVALUATE ON BASIC OF PREVIOUS WORK DONE SORT BY TIMELINE ,BID, APPROVAL</a:t>
            </a:r>
          </a:p>
          <a:p>
            <a:pPr algn="ctr"/>
            <a:endParaRPr lang="en-GB" dirty="0"/>
          </a:p>
        </p:txBody>
      </p:sp>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418484"/>
          </a:xfrm>
        </p:spPr>
        <p:txBody>
          <a:bodyPr>
            <a:normAutofit fontScale="90000"/>
          </a:bodyPr>
          <a:lstStyle/>
          <a:p>
            <a:r>
              <a:rPr lang="en-GB" dirty="0" smtClean="0"/>
              <a:t>3. CURRENT TENDERS ALLOTED &amp; THEIR WORKING</a:t>
            </a:r>
            <a:endParaRPr lang="en-GB" dirty="0"/>
          </a:p>
        </p:txBody>
      </p:sp>
      <p:sp>
        <p:nvSpPr>
          <p:cNvPr id="3" name="Content Placeholder 2"/>
          <p:cNvSpPr>
            <a:spLocks noGrp="1"/>
          </p:cNvSpPr>
          <p:nvPr>
            <p:ph idx="1"/>
          </p:nvPr>
        </p:nvSpPr>
        <p:spPr/>
        <p:txBody>
          <a:bodyPr/>
          <a:lstStyle/>
          <a:p>
            <a:r>
              <a:rPr lang="en-GB" dirty="0" smtClean="0"/>
              <a:t>FROM APPROVAL TABLE </a:t>
            </a:r>
          </a:p>
          <a:p>
            <a:r>
              <a:rPr lang="en-GB" dirty="0" smtClean="0"/>
              <a:t>CID   RID  DETAILS LINK    MESSAGE RECEIVED</a:t>
            </a:r>
          </a:p>
          <a:p>
            <a:r>
              <a:rPr lang="en-GB" dirty="0" smtClean="0"/>
              <a:t>Get details of tenders from </a:t>
            </a:r>
            <a:r>
              <a:rPr lang="en-GB" dirty="0" err="1" smtClean="0"/>
              <a:t>completiondetails</a:t>
            </a:r>
            <a:r>
              <a:rPr lang="en-GB" dirty="0" smtClean="0"/>
              <a:t> table after company has clicked on completed tender option then it will be removed from </a:t>
            </a:r>
            <a:r>
              <a:rPr lang="en-GB" dirty="0" err="1" smtClean="0"/>
              <a:t>currentrunningtenders</a:t>
            </a:r>
            <a:r>
              <a:rPr lang="en-GB" dirty="0" smtClean="0"/>
              <a:t> table</a:t>
            </a:r>
            <a:endParaRPr lang="en-GB" dirty="0"/>
          </a:p>
        </p:txBody>
      </p:sp>
    </p:spTree>
  </p:cSld>
  <p:clrMapOvr>
    <a:masterClrMapping/>
  </p:clrMapOvr>
  <p:transition>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PREVIOUS TENDERS WORK</a:t>
            </a:r>
            <a:endParaRPr lang="en-GB" dirty="0"/>
          </a:p>
        </p:txBody>
      </p:sp>
      <p:sp>
        <p:nvSpPr>
          <p:cNvPr id="3" name="Content Placeholder 2"/>
          <p:cNvSpPr>
            <a:spLocks noGrp="1"/>
          </p:cNvSpPr>
          <p:nvPr>
            <p:ph idx="1"/>
          </p:nvPr>
        </p:nvSpPr>
        <p:spPr/>
        <p:txBody>
          <a:bodyPr/>
          <a:lstStyle/>
          <a:p>
            <a:r>
              <a:rPr lang="en-GB" dirty="0" smtClean="0"/>
              <a:t>Details shown from table </a:t>
            </a:r>
            <a:r>
              <a:rPr lang="en-GB" dirty="0" err="1" smtClean="0"/>
              <a:t>previoustendersallotedbygovt</a:t>
            </a:r>
            <a:r>
              <a:rPr lang="en-GB" dirty="0" smtClean="0"/>
              <a:t>  </a:t>
            </a:r>
            <a:endParaRPr lang="en-GB" dirty="0"/>
          </a:p>
        </p:txBody>
      </p:sp>
    </p:spTree>
  </p:cSld>
  <p:clrMapOvr>
    <a:masterClrMapping/>
  </p:clrMapOvr>
  <p:transition>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6000" dirty="0" smtClean="0"/>
              <a:t>GOVT. OFFICERS</a:t>
            </a:r>
            <a:endParaRPr lang="en-GB" sz="6000" dirty="0"/>
          </a:p>
        </p:txBody>
      </p:sp>
    </p:spTree>
  </p:cSld>
  <p:clrMapOvr>
    <a:masterClrMapping/>
  </p:clrMapOvr>
  <p:transition>
    <p:wheel spokes="8"/>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GOVT OFFICERS LOGIN/SIGNUP</a:t>
            </a:r>
            <a:endParaRPr lang="en-GB" dirty="0"/>
          </a:p>
        </p:txBody>
      </p:sp>
      <p:sp>
        <p:nvSpPr>
          <p:cNvPr id="3" name="Content Placeholder 2"/>
          <p:cNvSpPr>
            <a:spLocks noGrp="1"/>
          </p:cNvSpPr>
          <p:nvPr>
            <p:ph idx="1"/>
          </p:nvPr>
        </p:nvSpPr>
        <p:spPr/>
        <p:txBody>
          <a:bodyPr/>
          <a:lstStyle/>
          <a:p>
            <a:r>
              <a:rPr lang="en-GB" dirty="0" smtClean="0"/>
              <a:t>LOGIN DETAILS SET BY ADMIN</a:t>
            </a:r>
          </a:p>
          <a:p>
            <a:r>
              <a:rPr lang="en-GB" dirty="0" smtClean="0"/>
              <a:t>SIGNUP WITH THE SAME ID/PASSWORD ALLOTED BY ADMIN</a:t>
            </a:r>
          </a:p>
          <a:p>
            <a:pPr>
              <a:buNone/>
            </a:pPr>
            <a:endParaRPr lang="en-GB" dirty="0"/>
          </a:p>
        </p:txBody>
      </p:sp>
    </p:spTree>
  </p:cSld>
  <p:clrMapOvr>
    <a:masterClrMapping/>
  </p:clrMapOvr>
  <p:transition>
    <p:wheel spokes="8"/>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REFNO   TENDERDETAILS   TOTAL NO OF SHORTLISTED</a:t>
            </a:r>
          </a:p>
          <a:p>
            <a:pPr>
              <a:buNone/>
            </a:pPr>
            <a:endParaRPr lang="en-GB" dirty="0" smtClean="0"/>
          </a:p>
          <a:p>
            <a:r>
              <a:rPr lang="en-GB" dirty="0" smtClean="0"/>
              <a:t>REFNO </a:t>
            </a:r>
          </a:p>
          <a:p>
            <a:r>
              <a:rPr lang="en-GB" dirty="0" smtClean="0"/>
              <a:t>CD1   DETAILS  SORT BY BID/TIMELINE     APPROVE</a:t>
            </a:r>
          </a:p>
          <a:p>
            <a:r>
              <a:rPr lang="en-GB" dirty="0" smtClean="0"/>
              <a:t>CD2  DETAILS  SORT BY BID/TIMELINE     APPROVE</a:t>
            </a:r>
          </a:p>
          <a:p>
            <a:endParaRPr lang="en-GB" dirty="0"/>
          </a:p>
        </p:txBody>
      </p:sp>
      <p:cxnSp>
        <p:nvCxnSpPr>
          <p:cNvPr id="5" name="Straight Arrow Connector 4"/>
          <p:cNvCxnSpPr/>
          <p:nvPr/>
        </p:nvCxnSpPr>
        <p:spPr>
          <a:xfrm rot="5400000">
            <a:off x="6822297" y="4536289"/>
            <a:ext cx="57150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000364" y="4857760"/>
            <a:ext cx="5429288" cy="1714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AFTER CLICKING ON APPROVE IT WILL BE REMOVED FROM REFNO FROM SHORTLISTEDTENDERS TABLE &amp; ADDED DETAILS TO CURRENTRUNNINGTENDERS &amp; ADDED TO APPROVAL TABLE HAVING REFID,CID,PWDUSERID</a:t>
            </a:r>
            <a:endParaRPr lang="en-GB" dirty="0"/>
          </a:p>
        </p:txBody>
      </p:sp>
    </p:spTree>
  </p:cSld>
  <p:clrMapOvr>
    <a:masterClrMapping/>
  </p:clrMapOvr>
  <p:transition>
    <p:wheel spokes="8"/>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OPENING A TENDER</a:t>
            </a:r>
            <a:br>
              <a:rPr lang="en-GB" dirty="0" smtClean="0"/>
            </a:br>
            <a:endParaRPr lang="en-GB" dirty="0"/>
          </a:p>
        </p:txBody>
      </p:sp>
      <p:sp>
        <p:nvSpPr>
          <p:cNvPr id="3" name="Content Placeholder 2"/>
          <p:cNvSpPr>
            <a:spLocks noGrp="1"/>
          </p:cNvSpPr>
          <p:nvPr>
            <p:ph idx="1"/>
          </p:nvPr>
        </p:nvSpPr>
        <p:spPr/>
        <p:txBody>
          <a:bodyPr/>
          <a:lstStyle/>
          <a:p>
            <a:r>
              <a:rPr lang="en-GB" dirty="0" smtClean="0"/>
              <a:t>REFNO IN TABLE TENDERDETAILSBY GOVTOFFICERS</a:t>
            </a:r>
          </a:p>
          <a:p>
            <a:r>
              <a:rPr lang="en-GB" dirty="0" smtClean="0"/>
              <a:t>GIVE ORDER FOR TENDER OPENING TO SPECIFIC PWDUSER THEN TENDER WILL BE HAVING PWDUSERID WITH TENDERREFNO AS PRIMARY KEY</a:t>
            </a:r>
          </a:p>
          <a:p>
            <a:endParaRPr lang="en-GB" dirty="0"/>
          </a:p>
        </p:txBody>
      </p:sp>
    </p:spTree>
  </p:cSld>
  <p:clrMapOvr>
    <a:masterClrMapping/>
  </p:clrMapOvr>
  <p:transition>
    <p:wheel spokes="8"/>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PROFILE UPDATE VIEW </a:t>
            </a:r>
            <a:endParaRPr lang="en-GB" dirty="0"/>
          </a:p>
        </p:txBody>
      </p:sp>
      <p:sp>
        <p:nvSpPr>
          <p:cNvPr id="3" name="Content Placeholder 2"/>
          <p:cNvSpPr>
            <a:spLocks noGrp="1"/>
          </p:cNvSpPr>
          <p:nvPr>
            <p:ph idx="1"/>
          </p:nvPr>
        </p:nvSpPr>
        <p:spPr/>
        <p:txBody>
          <a:bodyPr/>
          <a:lstStyle/>
          <a:p>
            <a:r>
              <a:rPr lang="en-GB" dirty="0" smtClean="0"/>
              <a:t>PROFILE IMAGE UPLOAD</a:t>
            </a:r>
            <a:endParaRPr lang="en-GB" dirty="0"/>
          </a:p>
        </p:txBody>
      </p:sp>
    </p:spTree>
  </p:cSld>
  <p:clrMapOvr>
    <a:masterClrMapping/>
  </p:clrMapOvr>
  <p:transition>
    <p:wheel spokes="8"/>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1"/>
          </a:lnRef>
          <a:fillRef idx="3">
            <a:schemeClr val="accent1"/>
          </a:fillRef>
          <a:effectRef idx="2">
            <a:schemeClr val="accent1"/>
          </a:effectRef>
          <a:fontRef idx="minor">
            <a:schemeClr val="lt1"/>
          </a:fontRef>
        </p:style>
        <p:txBody>
          <a:bodyPr>
            <a:normAutofit/>
          </a:bodyPr>
          <a:lstStyle/>
          <a:p>
            <a:pPr algn="ctr"/>
            <a:r>
              <a:rPr lang="en-GB" dirty="0" smtClean="0"/>
              <a:t>THANK YOU </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785794"/>
            <a:ext cx="8286808" cy="5715040"/>
          </a:xfrm>
        </p:spPr>
        <p:style>
          <a:lnRef idx="1">
            <a:schemeClr val="accent1"/>
          </a:lnRef>
          <a:fillRef idx="3">
            <a:schemeClr val="accent1"/>
          </a:fillRef>
          <a:effectRef idx="2">
            <a:schemeClr val="accent1"/>
          </a:effectRef>
          <a:fontRef idx="minor">
            <a:schemeClr val="lt1"/>
          </a:fontRef>
        </p:style>
        <p:txBody>
          <a:bodyPr>
            <a:normAutofit/>
          </a:bodyPr>
          <a:lstStyle/>
          <a:p>
            <a:r>
              <a:rPr lang="en-GB" sz="4000" dirty="0" smtClean="0"/>
              <a:t>This Indian Government Tenders Information System is the Central Source for Government and Public Sector Procurement / Tenders/ Notifications issued by the Central and State Governments and other public bodies across India for goods, services and works</a:t>
            </a:r>
            <a:br>
              <a:rPr lang="en-GB" sz="4000" dirty="0" smtClean="0"/>
            </a:br>
            <a:endParaRPr lang="en-GB" sz="4000" dirty="0"/>
          </a:p>
        </p:txBody>
      </p:sp>
      <p:sp>
        <p:nvSpPr>
          <p:cNvPr id="3" name="Subtitle 2"/>
          <p:cNvSpPr>
            <a:spLocks noGrp="1"/>
          </p:cNvSpPr>
          <p:nvPr>
            <p:ph type="subTitle" idx="1"/>
          </p:nvPr>
        </p:nvSpPr>
        <p:spPr/>
        <p:txBody>
          <a:bodyPr/>
          <a:lstStyle/>
          <a:p>
            <a:endParaRPr lang="en-GB"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style>
          <a:lnRef idx="1">
            <a:schemeClr val="accent4"/>
          </a:lnRef>
          <a:fillRef idx="2">
            <a:schemeClr val="accent4"/>
          </a:fillRef>
          <a:effectRef idx="1">
            <a:schemeClr val="accent4"/>
          </a:effectRef>
          <a:fontRef idx="minor">
            <a:schemeClr val="dk1"/>
          </a:fontRef>
        </p:style>
        <p:txBody>
          <a:bodyPr/>
          <a:lstStyle/>
          <a:p>
            <a:r>
              <a:rPr lang="en-GB" dirty="0" smtClean="0"/>
              <a:t>Introduction</a:t>
            </a:r>
            <a:endParaRPr lang="en-GB" dirty="0"/>
          </a:p>
        </p:txBody>
      </p:sp>
      <p:sp>
        <p:nvSpPr>
          <p:cNvPr id="3" name="Content Placeholder 2"/>
          <p:cNvSpPr>
            <a:spLocks noGrp="1"/>
          </p:cNvSpPr>
          <p:nvPr>
            <p:ph idx="1"/>
          </p:nvPr>
        </p:nvSpPr>
        <p:spPr>
          <a:xfrm>
            <a:off x="457200" y="1600200"/>
            <a:ext cx="8229600" cy="5043510"/>
          </a:xfrm>
        </p:spPr>
        <p:style>
          <a:lnRef idx="1">
            <a:schemeClr val="accent3"/>
          </a:lnRef>
          <a:fillRef idx="2">
            <a:schemeClr val="accent3"/>
          </a:fillRef>
          <a:effectRef idx="1">
            <a:schemeClr val="accent3"/>
          </a:effectRef>
          <a:fontRef idx="minor">
            <a:schemeClr val="dk1"/>
          </a:fontRef>
        </p:style>
        <p:txBody>
          <a:bodyPr/>
          <a:lstStyle/>
          <a:p>
            <a:r>
              <a:rPr lang="en-US" b="1" dirty="0" smtClean="0"/>
              <a:t>Public Work Department Tender        	Management System (PWDTMS) (government).</a:t>
            </a:r>
          </a:p>
          <a:p>
            <a:pPr>
              <a:buNone/>
            </a:pPr>
            <a:endParaRPr lang="en-GB" dirty="0"/>
          </a:p>
        </p:txBody>
      </p:sp>
      <p:cxnSp>
        <p:nvCxnSpPr>
          <p:cNvPr id="5" name="Straight Arrow Connector 4"/>
          <p:cNvCxnSpPr/>
          <p:nvPr/>
        </p:nvCxnSpPr>
        <p:spPr>
          <a:xfrm rot="16200000" flipH="1">
            <a:off x="3500430" y="3071810"/>
            <a:ext cx="285752"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xmlns="" val="3543037245"/>
              </p:ext>
            </p:extLst>
          </p:nvPr>
        </p:nvGraphicFramePr>
        <p:xfrm>
          <a:off x="428596" y="3286124"/>
          <a:ext cx="8286808" cy="3240742"/>
        </p:xfrm>
        <a:graphic>
          <a:graphicData uri="http://schemas.openxmlformats.org/drawingml/2006/table">
            <a:tbl>
              <a:tblPr/>
              <a:tblGrid>
                <a:gridCol w="8286808"/>
              </a:tblGrid>
              <a:tr h="3240742">
                <a:tc>
                  <a:txBody>
                    <a:bodyPr/>
                    <a:lstStyle/>
                    <a:p>
                      <a:pPr hangingPunct="0">
                        <a:spcAft>
                          <a:spcPts val="0"/>
                        </a:spcAft>
                      </a:pPr>
                      <a:r>
                        <a:rPr lang="en-US" sz="2400" b="1" dirty="0">
                          <a:latin typeface="Bookman Old Style"/>
                          <a:ea typeface="Times New Roman"/>
                          <a:cs typeface="Shruti"/>
                        </a:rPr>
                        <a:t>State Government will use this system for opening a tender for submission. Builders can check the tender details, submit a tender, view results, evaluation process. PWD can open a tender, evaluate a tender, compare tenders submitted and generate reports. Completion of work can also be traced from the system </a:t>
                      </a:r>
                      <a:r>
                        <a:rPr lang="en-US" sz="2400" b="1" dirty="0" smtClean="0">
                          <a:latin typeface="Bookman Old Style"/>
                          <a:ea typeface="Times New Roman"/>
                          <a:cs typeface="Shruti"/>
                        </a:rPr>
                        <a:t>.</a:t>
                      </a:r>
                      <a:endParaRPr lang="en-GB" sz="2400" dirty="0">
                        <a:latin typeface="Times New Roman"/>
                        <a:ea typeface="Times New Roman"/>
                        <a:cs typeface="Shrut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style>
          <a:lnRef idx="1">
            <a:schemeClr val="accent4"/>
          </a:lnRef>
          <a:fillRef idx="2">
            <a:schemeClr val="accent4"/>
          </a:fillRef>
          <a:effectRef idx="1">
            <a:schemeClr val="accent4"/>
          </a:effectRef>
          <a:fontRef idx="minor">
            <a:schemeClr val="dk1"/>
          </a:fontRef>
        </p:style>
        <p:txBody>
          <a:bodyPr/>
          <a:lstStyle/>
          <a:p>
            <a:r>
              <a:rPr lang="en-GB" dirty="0" smtClean="0"/>
              <a:t>ADDITIONAL FEATURE</a:t>
            </a:r>
            <a:endParaRPr lang="en-GB" dirty="0"/>
          </a:p>
        </p:txBody>
      </p:sp>
      <p:sp>
        <p:nvSpPr>
          <p:cNvPr id="3" name="Content Placeholder 2"/>
          <p:cNvSpPr>
            <a:spLocks noGrp="1"/>
          </p:cNvSpPr>
          <p:nvPr>
            <p:ph idx="1"/>
          </p:nvPr>
        </p:nvSpPr>
        <p:spPr>
          <a:xfrm>
            <a:off x="457200" y="1600200"/>
            <a:ext cx="8229600" cy="5043510"/>
          </a:xfrm>
        </p:spPr>
        <p:style>
          <a:lnRef idx="1">
            <a:schemeClr val="accent3"/>
          </a:lnRef>
          <a:fillRef idx="2">
            <a:schemeClr val="accent3"/>
          </a:fillRef>
          <a:effectRef idx="1">
            <a:schemeClr val="accent3"/>
          </a:effectRef>
          <a:fontRef idx="minor">
            <a:schemeClr val="dk1"/>
          </a:fontRef>
        </p:style>
        <p:txBody>
          <a:bodyPr/>
          <a:lstStyle/>
          <a:p>
            <a:r>
              <a:rPr lang="en-US" b="1" dirty="0" smtClean="0"/>
              <a:t>Private  Tender or Contract   Management System.</a:t>
            </a:r>
          </a:p>
          <a:p>
            <a:pPr>
              <a:buNone/>
            </a:pPr>
            <a:endParaRPr lang="en-GB" dirty="0"/>
          </a:p>
        </p:txBody>
      </p:sp>
      <p:cxnSp>
        <p:nvCxnSpPr>
          <p:cNvPr id="5" name="Straight Arrow Connector 4"/>
          <p:cNvCxnSpPr/>
          <p:nvPr/>
        </p:nvCxnSpPr>
        <p:spPr>
          <a:xfrm rot="16200000" flipH="1">
            <a:off x="3500430" y="3071810"/>
            <a:ext cx="285752"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nvGraphicFramePr>
        <p:xfrm>
          <a:off x="428596" y="2643182"/>
          <a:ext cx="8286808" cy="3657600"/>
        </p:xfrm>
        <a:graphic>
          <a:graphicData uri="http://schemas.openxmlformats.org/drawingml/2006/table">
            <a:tbl>
              <a:tblPr/>
              <a:tblGrid>
                <a:gridCol w="8286808"/>
              </a:tblGrid>
              <a:tr h="3240742">
                <a:tc>
                  <a:txBody>
                    <a:bodyPr/>
                    <a:lstStyle/>
                    <a:p>
                      <a:pPr hangingPunct="0">
                        <a:spcAft>
                          <a:spcPts val="0"/>
                        </a:spcAft>
                      </a:pPr>
                      <a:r>
                        <a:rPr lang="en-US" sz="2400" b="1" dirty="0" smtClean="0">
                          <a:latin typeface="Bookman Old Style"/>
                          <a:ea typeface="Times New Roman"/>
                          <a:cs typeface="Shruti"/>
                        </a:rPr>
                        <a:t>Any</a:t>
                      </a:r>
                      <a:r>
                        <a:rPr lang="en-US" sz="2400" b="1" baseline="0" dirty="0" smtClean="0">
                          <a:latin typeface="Bookman Old Style"/>
                          <a:ea typeface="Times New Roman"/>
                          <a:cs typeface="Shruti"/>
                        </a:rPr>
                        <a:t> Firm or Person</a:t>
                      </a:r>
                      <a:r>
                        <a:rPr lang="en-US" sz="2400" b="1" dirty="0" smtClean="0">
                          <a:latin typeface="Bookman Old Style"/>
                          <a:ea typeface="Times New Roman"/>
                          <a:cs typeface="Shruti"/>
                        </a:rPr>
                        <a:t> </a:t>
                      </a:r>
                      <a:r>
                        <a:rPr lang="en-US" sz="2400" b="1" dirty="0">
                          <a:latin typeface="Bookman Old Style"/>
                          <a:ea typeface="Times New Roman"/>
                          <a:cs typeface="Shruti"/>
                        </a:rPr>
                        <a:t>will use this system for opening a </a:t>
                      </a:r>
                      <a:r>
                        <a:rPr lang="en-US" sz="2400" b="1" dirty="0" smtClean="0">
                          <a:latin typeface="Bookman Old Style"/>
                          <a:ea typeface="Times New Roman"/>
                          <a:cs typeface="Shruti"/>
                        </a:rPr>
                        <a:t>tender or contract </a:t>
                      </a:r>
                      <a:r>
                        <a:rPr lang="en-US" sz="2400" b="1" dirty="0">
                          <a:latin typeface="Bookman Old Style"/>
                          <a:ea typeface="Times New Roman"/>
                          <a:cs typeface="Shruti"/>
                        </a:rPr>
                        <a:t>for submission. </a:t>
                      </a:r>
                      <a:r>
                        <a:rPr lang="en-US" sz="2400" b="1" dirty="0" smtClean="0">
                          <a:latin typeface="Bookman Old Style"/>
                          <a:ea typeface="Times New Roman"/>
                          <a:cs typeface="Shruti"/>
                        </a:rPr>
                        <a:t>Any Firm</a:t>
                      </a:r>
                      <a:r>
                        <a:rPr lang="en-US" sz="2400" b="1" baseline="0" dirty="0" smtClean="0">
                          <a:latin typeface="Bookman Old Style"/>
                          <a:ea typeface="Times New Roman"/>
                          <a:cs typeface="Shruti"/>
                        </a:rPr>
                        <a:t> or Person ,</a:t>
                      </a:r>
                      <a:r>
                        <a:rPr lang="en-US" sz="2400" b="1" dirty="0" smtClean="0">
                          <a:latin typeface="Bookman Old Style"/>
                          <a:ea typeface="Times New Roman"/>
                          <a:cs typeface="Shruti"/>
                        </a:rPr>
                        <a:t>Builders </a:t>
                      </a:r>
                      <a:r>
                        <a:rPr lang="en-US" sz="2400" b="1" dirty="0">
                          <a:latin typeface="Bookman Old Style"/>
                          <a:ea typeface="Times New Roman"/>
                          <a:cs typeface="Shruti"/>
                        </a:rPr>
                        <a:t>can check the tender </a:t>
                      </a:r>
                      <a:r>
                        <a:rPr lang="en-US" sz="2400" b="1" dirty="0" smtClean="0">
                          <a:latin typeface="Bookman Old Style"/>
                          <a:ea typeface="Times New Roman"/>
                          <a:cs typeface="Shruti"/>
                        </a:rPr>
                        <a:t>,or Contract</a:t>
                      </a:r>
                      <a:r>
                        <a:rPr lang="en-US" sz="2400" b="1" baseline="0" dirty="0" smtClean="0">
                          <a:latin typeface="Bookman Old Style"/>
                          <a:ea typeface="Times New Roman"/>
                          <a:cs typeface="Shruti"/>
                        </a:rPr>
                        <a:t> </a:t>
                      </a:r>
                      <a:r>
                        <a:rPr lang="en-US" sz="2400" b="1" dirty="0" smtClean="0">
                          <a:latin typeface="Bookman Old Style"/>
                          <a:ea typeface="Times New Roman"/>
                          <a:cs typeface="Shruti"/>
                        </a:rPr>
                        <a:t>details based on different sectors, </a:t>
                      </a:r>
                      <a:r>
                        <a:rPr lang="en-US" sz="2400" b="1" dirty="0">
                          <a:latin typeface="Bookman Old Style"/>
                          <a:ea typeface="Times New Roman"/>
                          <a:cs typeface="Shruti"/>
                        </a:rPr>
                        <a:t>submit a </a:t>
                      </a:r>
                      <a:r>
                        <a:rPr lang="en-US" sz="2400" b="1" dirty="0" smtClean="0">
                          <a:latin typeface="Bookman Old Style"/>
                          <a:ea typeface="Times New Roman"/>
                          <a:cs typeface="Shruti"/>
                        </a:rPr>
                        <a:t>tender or details</a:t>
                      </a:r>
                      <a:r>
                        <a:rPr lang="en-US" sz="2400" b="1" baseline="0" dirty="0" smtClean="0">
                          <a:latin typeface="Bookman Old Style"/>
                          <a:ea typeface="Times New Roman"/>
                          <a:cs typeface="Shruti"/>
                        </a:rPr>
                        <a:t> for contract</a:t>
                      </a:r>
                      <a:r>
                        <a:rPr lang="en-US" sz="2400" b="1" dirty="0" smtClean="0">
                          <a:latin typeface="Bookman Old Style"/>
                          <a:ea typeface="Times New Roman"/>
                          <a:cs typeface="Shruti"/>
                        </a:rPr>
                        <a:t>, </a:t>
                      </a:r>
                      <a:r>
                        <a:rPr lang="en-US" sz="2400" b="1" dirty="0">
                          <a:latin typeface="Bookman Old Style"/>
                          <a:ea typeface="Times New Roman"/>
                          <a:cs typeface="Shruti"/>
                        </a:rPr>
                        <a:t>view results, evaluation process. </a:t>
                      </a:r>
                      <a:r>
                        <a:rPr lang="en-US" sz="2400" b="1" dirty="0" smtClean="0">
                          <a:latin typeface="Bookman Old Style"/>
                          <a:ea typeface="Times New Roman"/>
                          <a:cs typeface="Shruti"/>
                        </a:rPr>
                        <a:t>Registered</a:t>
                      </a:r>
                      <a:r>
                        <a:rPr lang="en-US" sz="2400" b="1" baseline="0" dirty="0" smtClean="0">
                          <a:latin typeface="Bookman Old Style"/>
                          <a:ea typeface="Times New Roman"/>
                          <a:cs typeface="Shruti"/>
                        </a:rPr>
                        <a:t> Firm or Person who has </a:t>
                      </a:r>
                      <a:r>
                        <a:rPr lang="en-US" sz="2400" b="1" dirty="0" smtClean="0">
                          <a:latin typeface="Bookman Old Style"/>
                          <a:ea typeface="Times New Roman"/>
                          <a:cs typeface="Shruti"/>
                        </a:rPr>
                        <a:t>opened </a:t>
                      </a:r>
                      <a:r>
                        <a:rPr lang="en-US" sz="2400" b="1" dirty="0">
                          <a:latin typeface="Bookman Old Style"/>
                          <a:ea typeface="Times New Roman"/>
                          <a:cs typeface="Shruti"/>
                        </a:rPr>
                        <a:t>a </a:t>
                      </a:r>
                      <a:r>
                        <a:rPr lang="en-US" sz="2400" b="1" dirty="0" smtClean="0">
                          <a:latin typeface="Bookman Old Style"/>
                          <a:ea typeface="Times New Roman"/>
                          <a:cs typeface="Shruti"/>
                        </a:rPr>
                        <a:t>tender or</a:t>
                      </a:r>
                      <a:r>
                        <a:rPr lang="en-US" sz="2400" b="1" baseline="0" dirty="0" smtClean="0">
                          <a:latin typeface="Bookman Old Style"/>
                          <a:ea typeface="Times New Roman"/>
                          <a:cs typeface="Shruti"/>
                        </a:rPr>
                        <a:t> contract can </a:t>
                      </a:r>
                      <a:r>
                        <a:rPr lang="en-US" sz="2400" b="1" dirty="0" smtClean="0">
                          <a:latin typeface="Bookman Old Style"/>
                          <a:ea typeface="Times New Roman"/>
                          <a:cs typeface="Shruti"/>
                        </a:rPr>
                        <a:t>evaluate </a:t>
                      </a:r>
                      <a:r>
                        <a:rPr lang="en-US" sz="2400" b="1" dirty="0">
                          <a:latin typeface="Bookman Old Style"/>
                          <a:ea typeface="Times New Roman"/>
                          <a:cs typeface="Shruti"/>
                        </a:rPr>
                        <a:t>a </a:t>
                      </a:r>
                      <a:r>
                        <a:rPr lang="en-US" sz="2400" b="1" dirty="0" smtClean="0">
                          <a:latin typeface="Bookman Old Style"/>
                          <a:ea typeface="Times New Roman"/>
                          <a:cs typeface="Shruti"/>
                        </a:rPr>
                        <a:t>tender or contract, </a:t>
                      </a:r>
                      <a:r>
                        <a:rPr lang="en-US" sz="2400" b="1" dirty="0">
                          <a:latin typeface="Bookman Old Style"/>
                          <a:ea typeface="Times New Roman"/>
                          <a:cs typeface="Shruti"/>
                        </a:rPr>
                        <a:t>compare </a:t>
                      </a:r>
                      <a:r>
                        <a:rPr lang="en-US" sz="2400" b="1" dirty="0" smtClean="0">
                          <a:latin typeface="Bookman Old Style"/>
                          <a:ea typeface="Times New Roman"/>
                          <a:cs typeface="Shruti"/>
                        </a:rPr>
                        <a:t>tenders or contract  </a:t>
                      </a:r>
                      <a:r>
                        <a:rPr lang="en-US" sz="2400" b="1" dirty="0">
                          <a:latin typeface="Bookman Old Style"/>
                          <a:ea typeface="Times New Roman"/>
                          <a:cs typeface="Shruti"/>
                        </a:rPr>
                        <a:t>submitted and generate reports. Completion of work can also be traced from the system </a:t>
                      </a:r>
                      <a:endParaRPr lang="en-GB" sz="2400" dirty="0">
                        <a:latin typeface="Times New Roman"/>
                        <a:ea typeface="Times New Roman"/>
                        <a:cs typeface="Shrut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280"/>
          </a:xfrm>
        </p:spPr>
        <p:style>
          <a:lnRef idx="1">
            <a:schemeClr val="accent3"/>
          </a:lnRef>
          <a:fillRef idx="2">
            <a:schemeClr val="accent3"/>
          </a:fillRef>
          <a:effectRef idx="1">
            <a:schemeClr val="accent3"/>
          </a:effectRef>
          <a:fontRef idx="minor">
            <a:schemeClr val="dk1"/>
          </a:fontRef>
        </p:style>
        <p:txBody>
          <a:bodyPr>
            <a:noAutofit/>
          </a:bodyPr>
          <a:lstStyle/>
          <a:p>
            <a:r>
              <a:rPr lang="en-GB" sz="2400" dirty="0" smtClean="0">
                <a:solidFill>
                  <a:schemeClr val="tx1"/>
                </a:solidFill>
              </a:rPr>
              <a:t>Few sector for contracts or tenders</a:t>
            </a:r>
            <a:endParaRPr lang="en-GB" sz="2400" dirty="0">
              <a:solidFill>
                <a:schemeClr val="tx1"/>
              </a:solidFill>
            </a:endParaRPr>
          </a:p>
        </p:txBody>
      </p:sp>
      <p:sp>
        <p:nvSpPr>
          <p:cNvPr id="3" name="Content Placeholder 2"/>
          <p:cNvSpPr>
            <a:spLocks noGrp="1"/>
          </p:cNvSpPr>
          <p:nvPr>
            <p:ph idx="1"/>
          </p:nvPr>
        </p:nvSpPr>
        <p:spPr>
          <a:xfrm>
            <a:off x="500034" y="785794"/>
            <a:ext cx="1928826" cy="6072206"/>
          </a:xfrm>
        </p:spPr>
        <p:style>
          <a:lnRef idx="1">
            <a:schemeClr val="accent2"/>
          </a:lnRef>
          <a:fillRef idx="2">
            <a:schemeClr val="accent2"/>
          </a:fillRef>
          <a:effectRef idx="1">
            <a:schemeClr val="accent2"/>
          </a:effectRef>
          <a:fontRef idx="minor">
            <a:schemeClr val="dk1"/>
          </a:fontRef>
        </p:style>
        <p:txBody>
          <a:bodyPr>
            <a:normAutofit fontScale="32500" lnSpcReduction="20000"/>
          </a:bodyPr>
          <a:lstStyle/>
          <a:p>
            <a:r>
              <a:rPr lang="en-GB" b="1" dirty="0" smtClean="0">
                <a:solidFill>
                  <a:schemeClr val="tx1"/>
                </a:solidFill>
              </a:rPr>
              <a:t>Aviation Equipment </a:t>
            </a:r>
          </a:p>
          <a:p>
            <a:r>
              <a:rPr lang="en-GB" b="1" dirty="0" smtClean="0">
                <a:solidFill>
                  <a:schemeClr val="tx1"/>
                </a:solidFill>
                <a:hlinkClick r:id="rId2"/>
              </a:rPr>
              <a:t>Aviation Equipment</a:t>
            </a:r>
            <a:r>
              <a:rPr lang="en-GB" b="1" dirty="0" smtClean="0">
                <a:solidFill>
                  <a:schemeClr val="tx1"/>
                </a:solidFill>
              </a:rPr>
              <a:t> </a:t>
            </a:r>
          </a:p>
          <a:p>
            <a:r>
              <a:rPr lang="en-GB" b="1" dirty="0" smtClean="0">
                <a:solidFill>
                  <a:schemeClr val="tx1"/>
                </a:solidFill>
              </a:rPr>
              <a:t>Chemicals </a:t>
            </a:r>
          </a:p>
          <a:p>
            <a:r>
              <a:rPr lang="en-GB" b="1" dirty="0" smtClean="0">
                <a:solidFill>
                  <a:schemeClr val="tx1"/>
                </a:solidFill>
                <a:hlinkClick r:id="rId3"/>
              </a:rPr>
              <a:t>Chemicals</a:t>
            </a:r>
            <a:r>
              <a:rPr lang="en-GB" b="1" dirty="0" smtClean="0">
                <a:solidFill>
                  <a:schemeClr val="tx1"/>
                </a:solidFill>
              </a:rPr>
              <a:t> </a:t>
            </a:r>
          </a:p>
          <a:p>
            <a:r>
              <a:rPr lang="en-GB" b="1" dirty="0" smtClean="0">
                <a:solidFill>
                  <a:schemeClr val="tx1"/>
                </a:solidFill>
                <a:hlinkClick r:id="rId4"/>
              </a:rPr>
              <a:t>Drugs and Pharmaceuticals </a:t>
            </a:r>
            <a:endParaRPr lang="en-GB" b="1" dirty="0" smtClean="0">
              <a:solidFill>
                <a:schemeClr val="tx1"/>
              </a:solidFill>
            </a:endParaRPr>
          </a:p>
          <a:p>
            <a:r>
              <a:rPr lang="en-GB" b="1" dirty="0" smtClean="0">
                <a:solidFill>
                  <a:schemeClr val="tx1"/>
                </a:solidFill>
                <a:hlinkClick r:id="rId5"/>
              </a:rPr>
              <a:t>Fertilizers and pesticides </a:t>
            </a:r>
            <a:endParaRPr lang="en-GB" b="1" dirty="0" smtClean="0">
              <a:solidFill>
                <a:schemeClr val="tx1"/>
              </a:solidFill>
            </a:endParaRPr>
          </a:p>
          <a:p>
            <a:r>
              <a:rPr lang="en-GB" b="1" dirty="0" smtClean="0">
                <a:solidFill>
                  <a:schemeClr val="tx1"/>
                </a:solidFill>
                <a:hlinkClick r:id="rId6"/>
              </a:rPr>
              <a:t>Industrial Gases </a:t>
            </a:r>
            <a:endParaRPr lang="en-GB" b="1" dirty="0" smtClean="0">
              <a:solidFill>
                <a:schemeClr val="tx1"/>
              </a:solidFill>
            </a:endParaRPr>
          </a:p>
          <a:p>
            <a:r>
              <a:rPr lang="en-GB" b="1" dirty="0" smtClean="0">
                <a:solidFill>
                  <a:schemeClr val="tx1"/>
                </a:solidFill>
                <a:hlinkClick r:id="rId7"/>
              </a:rPr>
              <a:t>Paints and Varnishes </a:t>
            </a:r>
            <a:endParaRPr lang="en-GB" b="1" dirty="0" smtClean="0">
              <a:solidFill>
                <a:schemeClr val="tx1"/>
              </a:solidFill>
            </a:endParaRPr>
          </a:p>
          <a:p>
            <a:r>
              <a:rPr lang="en-GB" b="1" dirty="0" smtClean="0">
                <a:solidFill>
                  <a:schemeClr val="tx1"/>
                </a:solidFill>
              </a:rPr>
              <a:t>Communications Services </a:t>
            </a:r>
          </a:p>
          <a:p>
            <a:r>
              <a:rPr lang="en-GB" b="1" dirty="0" smtClean="0">
                <a:solidFill>
                  <a:schemeClr val="tx1"/>
                </a:solidFill>
                <a:hlinkClick r:id="rId8"/>
              </a:rPr>
              <a:t>Courier Services </a:t>
            </a:r>
            <a:endParaRPr lang="en-GB" b="1" dirty="0" smtClean="0">
              <a:solidFill>
                <a:schemeClr val="tx1"/>
              </a:solidFill>
            </a:endParaRPr>
          </a:p>
          <a:p>
            <a:r>
              <a:rPr lang="en-GB" b="1" dirty="0" smtClean="0">
                <a:solidFill>
                  <a:schemeClr val="tx1"/>
                </a:solidFill>
              </a:rPr>
              <a:t>Construction </a:t>
            </a:r>
          </a:p>
          <a:p>
            <a:r>
              <a:rPr lang="en-GB" b="1" dirty="0" smtClean="0">
                <a:solidFill>
                  <a:schemeClr val="tx1"/>
                </a:solidFill>
                <a:hlinkClick r:id="rId9"/>
              </a:rPr>
              <a:t>Architect / Interior Designer</a:t>
            </a:r>
            <a:r>
              <a:rPr lang="en-GB" b="1" dirty="0" smtClean="0">
                <a:solidFill>
                  <a:schemeClr val="tx1"/>
                </a:solidFill>
              </a:rPr>
              <a:t> </a:t>
            </a:r>
          </a:p>
          <a:p>
            <a:r>
              <a:rPr lang="en-GB" b="1" dirty="0" smtClean="0">
                <a:solidFill>
                  <a:schemeClr val="tx1"/>
                </a:solidFill>
                <a:hlinkClick r:id="rId10"/>
              </a:rPr>
              <a:t>Ballast</a:t>
            </a:r>
            <a:r>
              <a:rPr lang="en-GB" b="1" dirty="0" smtClean="0">
                <a:solidFill>
                  <a:schemeClr val="tx1"/>
                </a:solidFill>
              </a:rPr>
              <a:t> </a:t>
            </a:r>
          </a:p>
          <a:p>
            <a:r>
              <a:rPr lang="en-GB" b="1" dirty="0" smtClean="0">
                <a:solidFill>
                  <a:schemeClr val="tx1"/>
                </a:solidFill>
                <a:hlinkClick r:id="rId11"/>
              </a:rPr>
              <a:t>Bridges</a:t>
            </a:r>
            <a:r>
              <a:rPr lang="en-GB" b="1" dirty="0" smtClean="0">
                <a:solidFill>
                  <a:schemeClr val="tx1"/>
                </a:solidFill>
              </a:rPr>
              <a:t> </a:t>
            </a:r>
          </a:p>
          <a:p>
            <a:r>
              <a:rPr lang="en-GB" b="1" dirty="0" smtClean="0">
                <a:solidFill>
                  <a:schemeClr val="tx1"/>
                </a:solidFill>
                <a:hlinkClick r:id="rId12"/>
              </a:rPr>
              <a:t>Building Material</a:t>
            </a:r>
            <a:r>
              <a:rPr lang="en-GB" b="1" dirty="0" smtClean="0">
                <a:solidFill>
                  <a:schemeClr val="tx1"/>
                </a:solidFill>
              </a:rPr>
              <a:t> </a:t>
            </a:r>
          </a:p>
          <a:p>
            <a:r>
              <a:rPr lang="en-GB" b="1" dirty="0" smtClean="0">
                <a:solidFill>
                  <a:schemeClr val="tx1"/>
                </a:solidFill>
                <a:hlinkClick r:id="rId13"/>
              </a:rPr>
              <a:t>Canal/Irrigation Work</a:t>
            </a:r>
            <a:r>
              <a:rPr lang="en-GB" b="1" dirty="0" smtClean="0">
                <a:solidFill>
                  <a:schemeClr val="tx1"/>
                </a:solidFill>
              </a:rPr>
              <a:t> </a:t>
            </a:r>
          </a:p>
          <a:p>
            <a:r>
              <a:rPr lang="en-GB" b="1" dirty="0" smtClean="0">
                <a:solidFill>
                  <a:schemeClr val="tx1"/>
                </a:solidFill>
                <a:hlinkClick r:id="rId14"/>
              </a:rPr>
              <a:t>Ceiling/Flooring/Plaster</a:t>
            </a:r>
            <a:r>
              <a:rPr lang="en-GB" b="1" dirty="0" smtClean="0">
                <a:solidFill>
                  <a:schemeClr val="tx1"/>
                </a:solidFill>
              </a:rPr>
              <a:t> </a:t>
            </a:r>
          </a:p>
          <a:p>
            <a:r>
              <a:rPr lang="en-GB" b="1" dirty="0" smtClean="0">
                <a:solidFill>
                  <a:schemeClr val="tx1"/>
                </a:solidFill>
                <a:hlinkClick r:id="rId15"/>
              </a:rPr>
              <a:t>Civil Works</a:t>
            </a:r>
            <a:r>
              <a:rPr lang="en-GB" b="1" dirty="0" smtClean="0">
                <a:solidFill>
                  <a:schemeClr val="tx1"/>
                </a:solidFill>
              </a:rPr>
              <a:t> </a:t>
            </a:r>
          </a:p>
          <a:p>
            <a:r>
              <a:rPr lang="en-GB" b="1" dirty="0" smtClean="0">
                <a:solidFill>
                  <a:schemeClr val="tx1"/>
                </a:solidFill>
                <a:hlinkClick r:id="rId16"/>
              </a:rPr>
              <a:t>Dam Work</a:t>
            </a:r>
            <a:r>
              <a:rPr lang="en-GB" b="1" dirty="0" smtClean="0">
                <a:solidFill>
                  <a:schemeClr val="tx1"/>
                </a:solidFill>
              </a:rPr>
              <a:t> </a:t>
            </a:r>
          </a:p>
          <a:p>
            <a:r>
              <a:rPr lang="en-GB" b="1" dirty="0" err="1" smtClean="0">
                <a:solidFill>
                  <a:schemeClr val="tx1"/>
                </a:solidFill>
                <a:hlinkClick r:id="rId17"/>
              </a:rPr>
              <a:t>Desilting</a:t>
            </a:r>
            <a:r>
              <a:rPr lang="en-GB" b="1" dirty="0" smtClean="0">
                <a:solidFill>
                  <a:schemeClr val="tx1"/>
                </a:solidFill>
              </a:rPr>
              <a:t> </a:t>
            </a:r>
          </a:p>
          <a:p>
            <a:r>
              <a:rPr lang="en-GB" b="1" dirty="0" smtClean="0">
                <a:solidFill>
                  <a:schemeClr val="tx1"/>
                </a:solidFill>
                <a:hlinkClick r:id="rId18"/>
              </a:rPr>
              <a:t>Drainage</a:t>
            </a:r>
            <a:r>
              <a:rPr lang="en-GB" b="1" dirty="0" smtClean="0">
                <a:solidFill>
                  <a:schemeClr val="tx1"/>
                </a:solidFill>
              </a:rPr>
              <a:t> </a:t>
            </a:r>
          </a:p>
          <a:p>
            <a:r>
              <a:rPr lang="en-GB" b="1" dirty="0" smtClean="0">
                <a:solidFill>
                  <a:schemeClr val="tx1"/>
                </a:solidFill>
                <a:hlinkClick r:id="rId19"/>
              </a:rPr>
              <a:t>Drilling</a:t>
            </a:r>
            <a:r>
              <a:rPr lang="en-GB" b="1" dirty="0" smtClean="0">
                <a:solidFill>
                  <a:schemeClr val="tx1"/>
                </a:solidFill>
              </a:rPr>
              <a:t> </a:t>
            </a:r>
          </a:p>
          <a:p>
            <a:r>
              <a:rPr lang="en-GB" b="1" dirty="0" err="1" smtClean="0">
                <a:solidFill>
                  <a:schemeClr val="tx1"/>
                </a:solidFill>
                <a:hlinkClick r:id="rId20"/>
              </a:rPr>
              <a:t>Enviromental</a:t>
            </a:r>
            <a:r>
              <a:rPr lang="en-GB" b="1" dirty="0" smtClean="0">
                <a:solidFill>
                  <a:schemeClr val="tx1"/>
                </a:solidFill>
                <a:hlinkClick r:id="rId20"/>
              </a:rPr>
              <a:t> Work</a:t>
            </a:r>
            <a:r>
              <a:rPr lang="en-GB" b="1" dirty="0" smtClean="0">
                <a:solidFill>
                  <a:schemeClr val="tx1"/>
                </a:solidFill>
              </a:rPr>
              <a:t> </a:t>
            </a:r>
          </a:p>
          <a:p>
            <a:r>
              <a:rPr lang="en-GB" b="1" dirty="0" smtClean="0">
                <a:solidFill>
                  <a:schemeClr val="tx1"/>
                </a:solidFill>
                <a:hlinkClick r:id="rId21"/>
              </a:rPr>
              <a:t>Excavation</a:t>
            </a:r>
            <a:r>
              <a:rPr lang="en-GB" b="1" dirty="0" smtClean="0">
                <a:solidFill>
                  <a:schemeClr val="tx1"/>
                </a:solidFill>
              </a:rPr>
              <a:t> </a:t>
            </a:r>
          </a:p>
          <a:p>
            <a:r>
              <a:rPr lang="en-GB" b="1" dirty="0" smtClean="0">
                <a:solidFill>
                  <a:schemeClr val="tx1"/>
                </a:solidFill>
                <a:hlinkClick r:id="rId22"/>
              </a:rPr>
              <a:t>Fencing/Wall Work</a:t>
            </a:r>
            <a:r>
              <a:rPr lang="en-GB" b="1" dirty="0" smtClean="0">
                <a:solidFill>
                  <a:schemeClr val="tx1"/>
                </a:solidFill>
              </a:rPr>
              <a:t> </a:t>
            </a:r>
          </a:p>
          <a:p>
            <a:r>
              <a:rPr lang="en-GB" b="1" dirty="0" smtClean="0">
                <a:solidFill>
                  <a:schemeClr val="tx1"/>
                </a:solidFill>
                <a:hlinkClick r:id="rId23"/>
              </a:rPr>
              <a:t>House / Building</a:t>
            </a:r>
            <a:r>
              <a:rPr lang="en-GB" b="1" dirty="0" smtClean="0">
                <a:solidFill>
                  <a:schemeClr val="tx1"/>
                </a:solidFill>
              </a:rPr>
              <a:t> </a:t>
            </a:r>
          </a:p>
          <a:p>
            <a:r>
              <a:rPr lang="en-GB" b="1" dirty="0" smtClean="0">
                <a:solidFill>
                  <a:schemeClr val="tx1"/>
                </a:solidFill>
                <a:hlinkClick r:id="rId24"/>
              </a:rPr>
              <a:t>Painting</a:t>
            </a:r>
            <a:r>
              <a:rPr lang="en-GB" b="1" dirty="0" smtClean="0">
                <a:solidFill>
                  <a:schemeClr val="tx1"/>
                </a:solidFill>
              </a:rPr>
              <a:t> </a:t>
            </a:r>
          </a:p>
          <a:p>
            <a:r>
              <a:rPr lang="en-GB" b="1" dirty="0" smtClean="0">
                <a:solidFill>
                  <a:schemeClr val="tx1"/>
                </a:solidFill>
                <a:hlinkClick r:id="rId25"/>
              </a:rPr>
              <a:t>Pipeline Project</a:t>
            </a:r>
            <a:r>
              <a:rPr lang="en-GB" b="1" dirty="0" smtClean="0">
                <a:solidFill>
                  <a:schemeClr val="tx1"/>
                </a:solidFill>
              </a:rPr>
              <a:t> </a:t>
            </a:r>
          </a:p>
          <a:p>
            <a:r>
              <a:rPr lang="en-GB" b="1" dirty="0" smtClean="0">
                <a:solidFill>
                  <a:schemeClr val="tx1"/>
                </a:solidFill>
                <a:hlinkClick r:id="rId26"/>
              </a:rPr>
              <a:t>Platform/Jetty/RCC Work</a:t>
            </a:r>
            <a:r>
              <a:rPr lang="en-GB" b="1" dirty="0" smtClean="0">
                <a:solidFill>
                  <a:schemeClr val="tx1"/>
                </a:solidFill>
              </a:rPr>
              <a:t> </a:t>
            </a:r>
          </a:p>
          <a:p>
            <a:r>
              <a:rPr lang="en-GB" b="1" dirty="0" smtClean="0">
                <a:solidFill>
                  <a:schemeClr val="tx1"/>
                </a:solidFill>
                <a:hlinkClick r:id="rId27"/>
              </a:rPr>
              <a:t>Plumbing/Sanitary Work</a:t>
            </a:r>
            <a:r>
              <a:rPr lang="en-GB" b="1" dirty="0" smtClean="0">
                <a:solidFill>
                  <a:schemeClr val="tx1"/>
                </a:solidFill>
              </a:rPr>
              <a:t> </a:t>
            </a:r>
          </a:p>
          <a:p>
            <a:r>
              <a:rPr lang="en-GB" b="1" dirty="0" smtClean="0">
                <a:solidFill>
                  <a:schemeClr val="tx1"/>
                </a:solidFill>
                <a:hlinkClick r:id="rId28"/>
              </a:rPr>
              <a:t>Roads</a:t>
            </a:r>
            <a:r>
              <a:rPr lang="en-GB" b="1" dirty="0" smtClean="0">
                <a:solidFill>
                  <a:schemeClr val="tx1"/>
                </a:solidFill>
              </a:rPr>
              <a:t> </a:t>
            </a:r>
          </a:p>
          <a:p>
            <a:r>
              <a:rPr lang="en-GB" b="1" dirty="0" smtClean="0">
                <a:solidFill>
                  <a:schemeClr val="tx1"/>
                </a:solidFill>
                <a:hlinkClick r:id="rId29"/>
              </a:rPr>
              <a:t>Safety Equipment\Explosives</a:t>
            </a:r>
            <a:r>
              <a:rPr lang="en-GB" b="1" dirty="0" smtClean="0">
                <a:solidFill>
                  <a:schemeClr val="tx1"/>
                </a:solidFill>
              </a:rPr>
              <a:t> </a:t>
            </a:r>
          </a:p>
          <a:p>
            <a:r>
              <a:rPr lang="en-GB" b="1" dirty="0" smtClean="0">
                <a:solidFill>
                  <a:schemeClr val="tx1"/>
                </a:solidFill>
                <a:hlinkClick r:id="rId30"/>
              </a:rPr>
              <a:t>Shed Construction</a:t>
            </a:r>
            <a:r>
              <a:rPr lang="en-GB" b="1" dirty="0" smtClean="0">
                <a:solidFill>
                  <a:schemeClr val="tx1"/>
                </a:solidFill>
              </a:rPr>
              <a:t> </a:t>
            </a:r>
          </a:p>
          <a:p>
            <a:r>
              <a:rPr lang="en-GB" b="1" dirty="0" smtClean="0">
                <a:solidFill>
                  <a:schemeClr val="tx1"/>
                </a:solidFill>
                <a:hlinkClick r:id="rId31"/>
              </a:rPr>
              <a:t>Soil Survey</a:t>
            </a:r>
            <a:r>
              <a:rPr lang="en-GB" b="1" dirty="0" smtClean="0">
                <a:solidFill>
                  <a:schemeClr val="tx1"/>
                </a:solidFill>
              </a:rPr>
              <a:t> </a:t>
            </a:r>
          </a:p>
          <a:p>
            <a:r>
              <a:rPr lang="en-GB" b="1" dirty="0" smtClean="0">
                <a:solidFill>
                  <a:schemeClr val="tx1"/>
                </a:solidFill>
                <a:hlinkClick r:id="rId32"/>
              </a:rPr>
              <a:t>Trenching and Dredging</a:t>
            </a:r>
            <a:r>
              <a:rPr lang="en-GB" b="1" dirty="0" smtClean="0">
                <a:solidFill>
                  <a:schemeClr val="tx1"/>
                </a:solidFill>
              </a:rPr>
              <a:t> </a:t>
            </a:r>
          </a:p>
          <a:p>
            <a:r>
              <a:rPr lang="en-GB" b="1" dirty="0" smtClean="0">
                <a:solidFill>
                  <a:schemeClr val="tx1"/>
                </a:solidFill>
                <a:hlinkClick r:id="rId33"/>
              </a:rPr>
              <a:t>Water Purification</a:t>
            </a:r>
            <a:r>
              <a:rPr lang="en-GB" b="1" dirty="0" smtClean="0">
                <a:solidFill>
                  <a:schemeClr val="tx1"/>
                </a:solidFill>
              </a:rPr>
              <a:t> </a:t>
            </a:r>
          </a:p>
          <a:p>
            <a:r>
              <a:rPr lang="en-GB" b="1" dirty="0" smtClean="0">
                <a:solidFill>
                  <a:schemeClr val="tx1"/>
                </a:solidFill>
                <a:hlinkClick r:id="rId34"/>
              </a:rPr>
              <a:t>Water Storage and Supply</a:t>
            </a:r>
            <a:r>
              <a:rPr lang="en-GB" b="1" dirty="0" smtClean="0">
                <a:solidFill>
                  <a:schemeClr val="tx1"/>
                </a:solidFill>
              </a:rPr>
              <a:t> </a:t>
            </a:r>
          </a:p>
          <a:p>
            <a:r>
              <a:rPr lang="en-GB" b="1" dirty="0" smtClean="0">
                <a:solidFill>
                  <a:schemeClr val="tx1"/>
                </a:solidFill>
                <a:hlinkClick r:id="rId35"/>
              </a:rPr>
              <a:t>Zone Contract</a:t>
            </a:r>
            <a:r>
              <a:rPr lang="en-GB" b="1" dirty="0" smtClean="0">
                <a:solidFill>
                  <a:schemeClr val="tx1"/>
                </a:solidFill>
              </a:rPr>
              <a:t> </a:t>
            </a:r>
          </a:p>
          <a:p>
            <a:r>
              <a:rPr lang="en-GB" b="1" dirty="0" smtClean="0">
                <a:solidFill>
                  <a:schemeClr val="tx1"/>
                </a:solidFill>
              </a:rPr>
              <a:t>Non-Ferrous Metals </a:t>
            </a:r>
          </a:p>
          <a:p>
            <a:r>
              <a:rPr lang="en-GB" b="1" dirty="0" smtClean="0">
                <a:solidFill>
                  <a:schemeClr val="tx1"/>
                </a:solidFill>
                <a:hlinkClick r:id="rId36"/>
              </a:rPr>
              <a:t>Aluminium </a:t>
            </a:r>
            <a:endParaRPr lang="en-GB" b="1" dirty="0" smtClean="0">
              <a:solidFill>
                <a:schemeClr val="tx1"/>
              </a:solidFill>
            </a:endParaRPr>
          </a:p>
          <a:p>
            <a:r>
              <a:rPr lang="en-GB" b="1" dirty="0" smtClean="0">
                <a:solidFill>
                  <a:schemeClr val="tx1"/>
                </a:solidFill>
                <a:hlinkClick r:id="rId37"/>
              </a:rPr>
              <a:t>Other Non-Ferrous Metals</a:t>
            </a:r>
            <a:r>
              <a:rPr lang="en-GB" b="1" dirty="0" smtClean="0">
                <a:solidFill>
                  <a:schemeClr val="tx1"/>
                </a:solidFill>
              </a:rPr>
              <a:t> </a:t>
            </a:r>
          </a:p>
          <a:p>
            <a:r>
              <a:rPr lang="en-GB" b="1" dirty="0" err="1" smtClean="0">
                <a:solidFill>
                  <a:schemeClr val="tx1"/>
                </a:solidFill>
              </a:rPr>
              <a:t>Misclaneous</a:t>
            </a:r>
            <a:r>
              <a:rPr lang="en-GB" b="1" dirty="0" smtClean="0">
                <a:solidFill>
                  <a:schemeClr val="tx1"/>
                </a:solidFill>
              </a:rPr>
              <a:t> </a:t>
            </a:r>
          </a:p>
          <a:p>
            <a:r>
              <a:rPr lang="en-GB" b="1" dirty="0" smtClean="0">
                <a:solidFill>
                  <a:schemeClr val="tx1"/>
                </a:solidFill>
                <a:hlinkClick r:id="rId38"/>
              </a:rPr>
              <a:t>Diversified </a:t>
            </a:r>
            <a:endParaRPr lang="en-GB" b="1" dirty="0" smtClean="0">
              <a:solidFill>
                <a:schemeClr val="tx1"/>
              </a:solidFill>
            </a:endParaRPr>
          </a:p>
          <a:p>
            <a:r>
              <a:rPr lang="en-GB" b="1" dirty="0" smtClean="0">
                <a:solidFill>
                  <a:schemeClr val="tx1"/>
                </a:solidFill>
                <a:hlinkClick r:id="rId39"/>
              </a:rPr>
              <a:t>Misc. Manufactured Articles</a:t>
            </a:r>
            <a:r>
              <a:rPr lang="en-GB" b="1" dirty="0" smtClean="0">
                <a:solidFill>
                  <a:schemeClr val="tx1"/>
                </a:solidFill>
              </a:rPr>
              <a:t> </a:t>
            </a:r>
          </a:p>
          <a:p>
            <a:endParaRPr lang="en-GB" b="1" dirty="0" smtClean="0">
              <a:solidFill>
                <a:schemeClr val="tx1"/>
              </a:solidFill>
            </a:endParaRPr>
          </a:p>
        </p:txBody>
      </p:sp>
      <p:sp>
        <p:nvSpPr>
          <p:cNvPr id="5" name="Rectangle 4"/>
          <p:cNvSpPr/>
          <p:nvPr/>
        </p:nvSpPr>
        <p:spPr>
          <a:xfrm>
            <a:off x="2643174" y="642918"/>
            <a:ext cx="2286016" cy="618630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GB" sz="900" dirty="0" smtClean="0"/>
              <a:t>Electrical </a:t>
            </a:r>
          </a:p>
          <a:p>
            <a:r>
              <a:rPr lang="en-GB" sz="900" dirty="0" smtClean="0">
                <a:hlinkClick r:id="rId40"/>
              </a:rPr>
              <a:t>Air Conditioners</a:t>
            </a:r>
            <a:r>
              <a:rPr lang="en-GB" sz="900" dirty="0" smtClean="0"/>
              <a:t> </a:t>
            </a:r>
          </a:p>
          <a:p>
            <a:r>
              <a:rPr lang="en-GB" sz="900" dirty="0" smtClean="0">
                <a:hlinkClick r:id="rId41"/>
              </a:rPr>
              <a:t>Alternators</a:t>
            </a:r>
            <a:r>
              <a:rPr lang="en-GB" sz="900" dirty="0" smtClean="0"/>
              <a:t> </a:t>
            </a:r>
          </a:p>
          <a:p>
            <a:r>
              <a:rPr lang="en-GB" sz="900" dirty="0" smtClean="0">
                <a:hlinkClick r:id="rId42"/>
              </a:rPr>
              <a:t>Boiler and Heater</a:t>
            </a:r>
            <a:r>
              <a:rPr lang="en-GB" sz="900" dirty="0" smtClean="0"/>
              <a:t> </a:t>
            </a:r>
          </a:p>
          <a:p>
            <a:r>
              <a:rPr lang="en-GB" sz="900" dirty="0" smtClean="0">
                <a:hlinkClick r:id="rId43"/>
              </a:rPr>
              <a:t>Conductors and Inductors</a:t>
            </a:r>
            <a:r>
              <a:rPr lang="en-GB" sz="900" dirty="0" smtClean="0"/>
              <a:t> </a:t>
            </a:r>
          </a:p>
          <a:p>
            <a:r>
              <a:rPr lang="en-GB" sz="900" dirty="0" smtClean="0">
                <a:hlinkClick r:id="rId44"/>
              </a:rPr>
              <a:t>Fan</a:t>
            </a:r>
            <a:r>
              <a:rPr lang="en-GB" sz="900" dirty="0" smtClean="0"/>
              <a:t> </a:t>
            </a:r>
          </a:p>
          <a:p>
            <a:r>
              <a:rPr lang="en-GB" sz="900" dirty="0" smtClean="0">
                <a:hlinkClick r:id="rId45"/>
              </a:rPr>
              <a:t>Generators </a:t>
            </a:r>
            <a:endParaRPr lang="en-GB" sz="900" dirty="0" smtClean="0"/>
          </a:p>
          <a:p>
            <a:r>
              <a:rPr lang="en-GB" sz="900" dirty="0" smtClean="0">
                <a:hlinkClick r:id="rId46"/>
              </a:rPr>
              <a:t>Insulator</a:t>
            </a:r>
            <a:r>
              <a:rPr lang="en-GB" sz="900" dirty="0" smtClean="0"/>
              <a:t> </a:t>
            </a:r>
          </a:p>
          <a:p>
            <a:r>
              <a:rPr lang="en-GB" sz="900" dirty="0" smtClean="0">
                <a:hlinkClick r:id="rId47"/>
              </a:rPr>
              <a:t>Lift</a:t>
            </a:r>
            <a:r>
              <a:rPr lang="en-GB" sz="900" dirty="0" smtClean="0"/>
              <a:t> </a:t>
            </a:r>
          </a:p>
          <a:p>
            <a:r>
              <a:rPr lang="en-GB" sz="900" dirty="0" smtClean="0">
                <a:hlinkClick r:id="rId48"/>
              </a:rPr>
              <a:t>Light and Bulbs</a:t>
            </a:r>
            <a:r>
              <a:rPr lang="en-GB" sz="900" dirty="0" smtClean="0"/>
              <a:t> </a:t>
            </a:r>
          </a:p>
          <a:p>
            <a:r>
              <a:rPr lang="en-GB" sz="900" dirty="0" smtClean="0">
                <a:hlinkClick r:id="rId49"/>
              </a:rPr>
              <a:t>Meters</a:t>
            </a:r>
            <a:r>
              <a:rPr lang="en-GB" sz="900" dirty="0" smtClean="0"/>
              <a:t> </a:t>
            </a:r>
          </a:p>
          <a:p>
            <a:r>
              <a:rPr lang="en-GB" sz="900" dirty="0" smtClean="0">
                <a:hlinkClick r:id="rId50"/>
              </a:rPr>
              <a:t>Other Electrical Products</a:t>
            </a:r>
            <a:r>
              <a:rPr lang="en-GB" sz="900" dirty="0" smtClean="0"/>
              <a:t> </a:t>
            </a:r>
          </a:p>
          <a:p>
            <a:r>
              <a:rPr lang="en-GB" sz="900" dirty="0" smtClean="0">
                <a:hlinkClick r:id="rId51"/>
              </a:rPr>
              <a:t>Pumps and Motor and Compressors </a:t>
            </a:r>
            <a:endParaRPr lang="en-GB" sz="900" dirty="0" smtClean="0"/>
          </a:p>
          <a:p>
            <a:r>
              <a:rPr lang="en-GB" sz="900" dirty="0" smtClean="0">
                <a:hlinkClick r:id="rId52"/>
              </a:rPr>
              <a:t>Refrigerator</a:t>
            </a:r>
            <a:r>
              <a:rPr lang="en-GB" sz="900" dirty="0" smtClean="0"/>
              <a:t> </a:t>
            </a:r>
          </a:p>
          <a:p>
            <a:r>
              <a:rPr lang="en-GB" sz="900" dirty="0" smtClean="0">
                <a:hlinkClick r:id="rId53"/>
              </a:rPr>
              <a:t>Storages Batteries and Dry Cells </a:t>
            </a:r>
            <a:endParaRPr lang="en-GB" sz="900" dirty="0" smtClean="0"/>
          </a:p>
          <a:p>
            <a:r>
              <a:rPr lang="en-GB" sz="900" dirty="0" smtClean="0">
                <a:hlinkClick r:id="rId54"/>
              </a:rPr>
              <a:t>Sub-station works</a:t>
            </a:r>
            <a:r>
              <a:rPr lang="en-GB" sz="900" dirty="0" smtClean="0"/>
              <a:t> </a:t>
            </a:r>
          </a:p>
          <a:p>
            <a:r>
              <a:rPr lang="en-GB" sz="900" dirty="0" smtClean="0">
                <a:hlinkClick r:id="rId55"/>
              </a:rPr>
              <a:t>Transformers and Capacitors </a:t>
            </a:r>
            <a:endParaRPr lang="en-GB" sz="900" dirty="0" smtClean="0"/>
          </a:p>
          <a:p>
            <a:r>
              <a:rPr lang="en-GB" sz="900" dirty="0" smtClean="0">
                <a:hlinkClick r:id="rId56"/>
              </a:rPr>
              <a:t>Valve And Gauge</a:t>
            </a:r>
            <a:r>
              <a:rPr lang="en-GB" sz="900" dirty="0" smtClean="0"/>
              <a:t> </a:t>
            </a:r>
          </a:p>
          <a:p>
            <a:r>
              <a:rPr lang="en-GB" sz="900" dirty="0" smtClean="0">
                <a:hlinkClick r:id="rId57"/>
              </a:rPr>
              <a:t>Welding Electrodes</a:t>
            </a:r>
            <a:r>
              <a:rPr lang="en-GB" sz="900" dirty="0" smtClean="0"/>
              <a:t> </a:t>
            </a:r>
          </a:p>
          <a:p>
            <a:r>
              <a:rPr lang="en-GB" sz="900" dirty="0" smtClean="0">
                <a:hlinkClick r:id="rId58"/>
              </a:rPr>
              <a:t>Wires and Cables </a:t>
            </a:r>
            <a:endParaRPr lang="en-GB" sz="900" dirty="0" smtClean="0"/>
          </a:p>
          <a:p>
            <a:r>
              <a:rPr lang="en-GB" sz="900" dirty="0" smtClean="0"/>
              <a:t>Electronics </a:t>
            </a:r>
          </a:p>
          <a:p>
            <a:r>
              <a:rPr lang="en-GB" sz="900" dirty="0" smtClean="0">
                <a:hlinkClick r:id="rId59"/>
              </a:rPr>
              <a:t>Computer </a:t>
            </a:r>
            <a:r>
              <a:rPr lang="en-GB" sz="900" dirty="0" err="1" smtClean="0">
                <a:hlinkClick r:id="rId59"/>
              </a:rPr>
              <a:t>Hardwares</a:t>
            </a:r>
            <a:r>
              <a:rPr lang="en-GB" sz="900" dirty="0" smtClean="0">
                <a:hlinkClick r:id="rId59"/>
              </a:rPr>
              <a:t> and Consumables</a:t>
            </a:r>
            <a:r>
              <a:rPr lang="en-GB" sz="900" dirty="0" smtClean="0"/>
              <a:t> </a:t>
            </a:r>
          </a:p>
          <a:p>
            <a:r>
              <a:rPr lang="en-GB" sz="900" dirty="0" smtClean="0">
                <a:hlinkClick r:id="rId60"/>
              </a:rPr>
              <a:t>Computer </a:t>
            </a:r>
            <a:r>
              <a:rPr lang="en-GB" sz="900" dirty="0" err="1" smtClean="0">
                <a:hlinkClick r:id="rId60"/>
              </a:rPr>
              <a:t>Softwares</a:t>
            </a:r>
            <a:r>
              <a:rPr lang="en-GB" sz="900" dirty="0" smtClean="0">
                <a:hlinkClick r:id="rId60"/>
              </a:rPr>
              <a:t> </a:t>
            </a:r>
            <a:endParaRPr lang="en-GB" sz="900" dirty="0" smtClean="0"/>
          </a:p>
          <a:p>
            <a:r>
              <a:rPr lang="en-GB" sz="900" dirty="0" smtClean="0">
                <a:hlinkClick r:id="rId61"/>
              </a:rPr>
              <a:t>Electronics </a:t>
            </a:r>
            <a:endParaRPr lang="en-GB" sz="900" dirty="0" smtClean="0"/>
          </a:p>
          <a:p>
            <a:r>
              <a:rPr lang="en-GB" sz="900" dirty="0" smtClean="0">
                <a:hlinkClick r:id="rId62"/>
              </a:rPr>
              <a:t>Office Automation</a:t>
            </a:r>
            <a:r>
              <a:rPr lang="en-GB" sz="900" dirty="0" smtClean="0"/>
              <a:t> </a:t>
            </a:r>
          </a:p>
          <a:p>
            <a:r>
              <a:rPr lang="en-GB" sz="900" dirty="0" smtClean="0">
                <a:hlinkClick r:id="rId63"/>
              </a:rPr>
              <a:t>Panel/distribution Board/connector</a:t>
            </a:r>
            <a:r>
              <a:rPr lang="en-GB" sz="900" dirty="0" smtClean="0"/>
              <a:t> </a:t>
            </a:r>
          </a:p>
          <a:p>
            <a:r>
              <a:rPr lang="en-GB" sz="900" dirty="0" smtClean="0">
                <a:hlinkClick r:id="rId64"/>
              </a:rPr>
              <a:t>Scientific Instruments</a:t>
            </a:r>
            <a:r>
              <a:rPr lang="en-GB" sz="900" dirty="0" smtClean="0"/>
              <a:t> </a:t>
            </a:r>
          </a:p>
          <a:p>
            <a:r>
              <a:rPr lang="en-GB" sz="900" dirty="0" smtClean="0">
                <a:hlinkClick r:id="rId65"/>
              </a:rPr>
              <a:t>Switchgear/switching Apparatus</a:t>
            </a:r>
            <a:r>
              <a:rPr lang="en-GB" sz="900" dirty="0" smtClean="0"/>
              <a:t> </a:t>
            </a:r>
          </a:p>
          <a:p>
            <a:r>
              <a:rPr lang="en-GB" sz="900" dirty="0" smtClean="0">
                <a:hlinkClick r:id="rId66"/>
              </a:rPr>
              <a:t>Telecommunication Services / Equipments</a:t>
            </a:r>
            <a:r>
              <a:rPr lang="en-GB" sz="900" dirty="0" smtClean="0"/>
              <a:t> </a:t>
            </a:r>
          </a:p>
          <a:p>
            <a:r>
              <a:rPr lang="en-GB" sz="900" dirty="0" smtClean="0"/>
              <a:t>Financial Services </a:t>
            </a:r>
          </a:p>
          <a:p>
            <a:r>
              <a:rPr lang="en-GB" sz="900" dirty="0" smtClean="0">
                <a:hlinkClick r:id="rId67"/>
              </a:rPr>
              <a:t>Banking and Mutual Funds and </a:t>
            </a:r>
            <a:r>
              <a:rPr lang="en-GB" sz="900" dirty="0" err="1" smtClean="0">
                <a:hlinkClick r:id="rId67"/>
              </a:rPr>
              <a:t>Leasings</a:t>
            </a:r>
            <a:r>
              <a:rPr lang="en-GB" sz="900" dirty="0" smtClean="0">
                <a:hlinkClick r:id="rId67"/>
              </a:rPr>
              <a:t> </a:t>
            </a:r>
            <a:endParaRPr lang="en-GB" sz="900" dirty="0" smtClean="0"/>
          </a:p>
          <a:p>
            <a:r>
              <a:rPr lang="en-GB" sz="900" dirty="0" smtClean="0">
                <a:hlinkClick r:id="rId68"/>
              </a:rPr>
              <a:t>Business Consultancy </a:t>
            </a:r>
            <a:endParaRPr lang="en-GB" sz="900" dirty="0" smtClean="0"/>
          </a:p>
          <a:p>
            <a:r>
              <a:rPr lang="en-GB" sz="900" dirty="0" smtClean="0">
                <a:hlinkClick r:id="rId69"/>
              </a:rPr>
              <a:t>Insurance Services </a:t>
            </a:r>
            <a:endParaRPr lang="en-GB" sz="900" dirty="0" smtClean="0"/>
          </a:p>
          <a:p>
            <a:r>
              <a:rPr lang="en-GB" sz="900" dirty="0" smtClean="0">
                <a:hlinkClick r:id="rId70"/>
              </a:rPr>
              <a:t>Other Services</a:t>
            </a:r>
            <a:r>
              <a:rPr lang="en-GB" sz="900" dirty="0" smtClean="0"/>
              <a:t> </a:t>
            </a:r>
          </a:p>
          <a:p>
            <a:r>
              <a:rPr lang="en-GB" sz="900" dirty="0" smtClean="0"/>
              <a:t>Non-financial Services </a:t>
            </a:r>
          </a:p>
          <a:p>
            <a:r>
              <a:rPr lang="en-GB" sz="900" dirty="0" smtClean="0">
                <a:hlinkClick r:id="rId71"/>
              </a:rPr>
              <a:t>Health Services/Equipments</a:t>
            </a:r>
            <a:r>
              <a:rPr lang="en-GB" sz="900" dirty="0" smtClean="0"/>
              <a:t> </a:t>
            </a:r>
          </a:p>
          <a:p>
            <a:r>
              <a:rPr lang="en-GB" sz="900" dirty="0" smtClean="0">
                <a:hlinkClick r:id="rId72"/>
              </a:rPr>
              <a:t>Hotels and Restaurants </a:t>
            </a:r>
            <a:endParaRPr lang="en-GB" sz="900" dirty="0" smtClean="0"/>
          </a:p>
          <a:p>
            <a:r>
              <a:rPr lang="en-GB" sz="900" dirty="0" smtClean="0">
                <a:hlinkClick r:id="rId73"/>
              </a:rPr>
              <a:t>Labour And Manpower</a:t>
            </a:r>
            <a:r>
              <a:rPr lang="en-GB" sz="900" dirty="0" smtClean="0"/>
              <a:t> </a:t>
            </a:r>
          </a:p>
          <a:p>
            <a:r>
              <a:rPr lang="en-GB" sz="900" dirty="0" smtClean="0">
                <a:hlinkClick r:id="rId74"/>
              </a:rPr>
              <a:t>Real Estate Services </a:t>
            </a:r>
            <a:endParaRPr lang="en-GB" sz="900" dirty="0" smtClean="0"/>
          </a:p>
          <a:p>
            <a:r>
              <a:rPr lang="en-GB" sz="900" dirty="0" smtClean="0">
                <a:hlinkClick r:id="rId75"/>
              </a:rPr>
              <a:t>Recreational Services </a:t>
            </a:r>
            <a:endParaRPr lang="en-GB" sz="900" dirty="0" smtClean="0"/>
          </a:p>
          <a:p>
            <a:r>
              <a:rPr lang="en-GB" sz="900" dirty="0" smtClean="0">
                <a:hlinkClick r:id="rId76"/>
              </a:rPr>
              <a:t>Security Services</a:t>
            </a:r>
            <a:r>
              <a:rPr lang="en-GB" sz="900" dirty="0" smtClean="0"/>
              <a:t> </a:t>
            </a:r>
          </a:p>
          <a:p>
            <a:r>
              <a:rPr lang="en-GB" sz="900" dirty="0" smtClean="0">
                <a:hlinkClick r:id="rId77"/>
              </a:rPr>
              <a:t>Storage and Warehousing </a:t>
            </a:r>
            <a:endParaRPr lang="en-GB" sz="900" dirty="0" smtClean="0"/>
          </a:p>
          <a:p>
            <a:r>
              <a:rPr lang="en-GB" sz="900" dirty="0" smtClean="0">
                <a:hlinkClick r:id="rId78"/>
              </a:rPr>
              <a:t>Tourism </a:t>
            </a:r>
            <a:endParaRPr lang="en-GB" sz="900" dirty="0" smtClean="0"/>
          </a:p>
          <a:p>
            <a:endParaRPr lang="en-GB" sz="900" dirty="0" smtClean="0"/>
          </a:p>
        </p:txBody>
      </p:sp>
      <p:sp>
        <p:nvSpPr>
          <p:cNvPr id="6" name="Rectangle 5"/>
          <p:cNvSpPr/>
          <p:nvPr/>
        </p:nvSpPr>
        <p:spPr>
          <a:xfrm>
            <a:off x="5072066" y="810191"/>
            <a:ext cx="2000264" cy="604780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GB" sz="900" dirty="0" smtClean="0"/>
              <a:t>Food Products </a:t>
            </a:r>
          </a:p>
          <a:p>
            <a:r>
              <a:rPr lang="en-GB" sz="900" dirty="0" smtClean="0">
                <a:hlinkClick r:id="rId79"/>
              </a:rPr>
              <a:t>Agro Products</a:t>
            </a:r>
            <a:r>
              <a:rPr lang="en-GB" sz="900" dirty="0" smtClean="0"/>
              <a:t> </a:t>
            </a:r>
          </a:p>
          <a:p>
            <a:r>
              <a:rPr lang="en-GB" sz="900" dirty="0" smtClean="0">
                <a:hlinkClick r:id="rId80"/>
              </a:rPr>
              <a:t>Animal and Animal Feeds </a:t>
            </a:r>
            <a:endParaRPr lang="en-GB" sz="900" dirty="0" smtClean="0"/>
          </a:p>
          <a:p>
            <a:r>
              <a:rPr lang="en-GB" sz="900" dirty="0" smtClean="0">
                <a:hlinkClick r:id="rId81"/>
              </a:rPr>
              <a:t>Beer / Soft Drinks / Liquors</a:t>
            </a:r>
            <a:r>
              <a:rPr lang="en-GB" sz="900" dirty="0" smtClean="0"/>
              <a:t> </a:t>
            </a:r>
          </a:p>
          <a:p>
            <a:r>
              <a:rPr lang="en-GB" sz="900" dirty="0" smtClean="0">
                <a:hlinkClick r:id="rId82"/>
              </a:rPr>
              <a:t>Dairy Products </a:t>
            </a:r>
            <a:endParaRPr lang="en-GB" sz="900" dirty="0" smtClean="0"/>
          </a:p>
          <a:p>
            <a:r>
              <a:rPr lang="en-GB" sz="900" dirty="0" smtClean="0">
                <a:hlinkClick r:id="rId83"/>
              </a:rPr>
              <a:t>Food Grains</a:t>
            </a:r>
            <a:r>
              <a:rPr lang="en-GB" sz="900" dirty="0" smtClean="0"/>
              <a:t> </a:t>
            </a:r>
          </a:p>
          <a:p>
            <a:r>
              <a:rPr lang="en-GB" sz="900" dirty="0" smtClean="0">
                <a:hlinkClick r:id="rId84"/>
              </a:rPr>
              <a:t>Food Processing </a:t>
            </a:r>
            <a:endParaRPr lang="en-GB" sz="900" dirty="0" smtClean="0"/>
          </a:p>
          <a:p>
            <a:r>
              <a:rPr lang="en-GB" sz="900" dirty="0" smtClean="0">
                <a:hlinkClick r:id="rId85"/>
              </a:rPr>
              <a:t>Forest Departments</a:t>
            </a:r>
            <a:r>
              <a:rPr lang="en-GB" sz="900" dirty="0" smtClean="0"/>
              <a:t> </a:t>
            </a:r>
          </a:p>
          <a:p>
            <a:r>
              <a:rPr lang="en-GB" sz="900" dirty="0" smtClean="0">
                <a:hlinkClick r:id="rId86"/>
              </a:rPr>
              <a:t>Sugar </a:t>
            </a:r>
            <a:endParaRPr lang="en-GB" sz="900" dirty="0" smtClean="0"/>
          </a:p>
          <a:p>
            <a:r>
              <a:rPr lang="en-GB" sz="900" dirty="0" smtClean="0">
                <a:hlinkClick r:id="rId87"/>
              </a:rPr>
              <a:t>Tobacco Products </a:t>
            </a:r>
            <a:endParaRPr lang="en-GB" sz="900" dirty="0" smtClean="0"/>
          </a:p>
          <a:p>
            <a:r>
              <a:rPr lang="en-GB" sz="900" dirty="0" smtClean="0">
                <a:hlinkClick r:id="rId88"/>
              </a:rPr>
              <a:t>Vegetable / Fruit / Flower / Plants</a:t>
            </a:r>
            <a:r>
              <a:rPr lang="en-GB" sz="900" dirty="0" smtClean="0"/>
              <a:t> </a:t>
            </a:r>
          </a:p>
          <a:p>
            <a:r>
              <a:rPr lang="en-GB" sz="900" dirty="0" smtClean="0">
                <a:hlinkClick r:id="rId89"/>
              </a:rPr>
              <a:t>Vegetable Oils and Starches</a:t>
            </a:r>
            <a:r>
              <a:rPr lang="en-GB" sz="900" dirty="0" smtClean="0"/>
              <a:t> </a:t>
            </a:r>
          </a:p>
          <a:p>
            <a:r>
              <a:rPr lang="en-GB" sz="900" dirty="0" smtClean="0"/>
              <a:t>Iron and Steel </a:t>
            </a:r>
          </a:p>
          <a:p>
            <a:r>
              <a:rPr lang="en-GB" sz="900" dirty="0" smtClean="0">
                <a:hlinkClick r:id="rId90"/>
              </a:rPr>
              <a:t>Casting/</a:t>
            </a:r>
            <a:r>
              <a:rPr lang="en-GB" sz="900" dirty="0" err="1" smtClean="0">
                <a:hlinkClick r:id="rId90"/>
              </a:rPr>
              <a:t>Structurals</a:t>
            </a:r>
            <a:r>
              <a:rPr lang="en-GB" sz="900" dirty="0" smtClean="0">
                <a:hlinkClick r:id="rId90"/>
              </a:rPr>
              <a:t>/Fabrications </a:t>
            </a:r>
            <a:endParaRPr lang="en-GB" sz="900" dirty="0" smtClean="0"/>
          </a:p>
          <a:p>
            <a:r>
              <a:rPr lang="en-GB" sz="900" dirty="0" smtClean="0">
                <a:hlinkClick r:id="rId91"/>
              </a:rPr>
              <a:t>Fasteners </a:t>
            </a:r>
            <a:endParaRPr lang="en-GB" sz="900" dirty="0" smtClean="0"/>
          </a:p>
          <a:p>
            <a:r>
              <a:rPr lang="en-GB" sz="900" dirty="0" smtClean="0">
                <a:hlinkClick r:id="rId92"/>
              </a:rPr>
              <a:t>Iron</a:t>
            </a:r>
            <a:r>
              <a:rPr lang="en-GB" sz="900" dirty="0" smtClean="0"/>
              <a:t> </a:t>
            </a:r>
          </a:p>
          <a:p>
            <a:r>
              <a:rPr lang="en-GB" sz="900" dirty="0" smtClean="0">
                <a:hlinkClick r:id="rId93"/>
              </a:rPr>
              <a:t>Metal Tubes and Pipes </a:t>
            </a:r>
            <a:endParaRPr lang="en-GB" sz="900" dirty="0" smtClean="0"/>
          </a:p>
          <a:p>
            <a:r>
              <a:rPr lang="en-GB" sz="900" dirty="0" smtClean="0">
                <a:hlinkClick r:id="rId94"/>
              </a:rPr>
              <a:t>Other Metal Products</a:t>
            </a:r>
            <a:r>
              <a:rPr lang="en-GB" sz="900" dirty="0" smtClean="0"/>
              <a:t> </a:t>
            </a:r>
          </a:p>
          <a:p>
            <a:r>
              <a:rPr lang="en-GB" sz="900" dirty="0" smtClean="0">
                <a:hlinkClick r:id="rId95"/>
              </a:rPr>
              <a:t>Stainless Steel </a:t>
            </a:r>
            <a:endParaRPr lang="en-GB" sz="900" dirty="0" smtClean="0"/>
          </a:p>
          <a:p>
            <a:r>
              <a:rPr lang="en-GB" sz="900" dirty="0" smtClean="0"/>
              <a:t>Lab Equipments </a:t>
            </a:r>
          </a:p>
          <a:p>
            <a:r>
              <a:rPr lang="en-GB" sz="900" dirty="0" smtClean="0">
                <a:hlinkClick r:id="rId96"/>
              </a:rPr>
              <a:t>Lab Equipments</a:t>
            </a:r>
            <a:r>
              <a:rPr lang="en-GB" sz="900" dirty="0" smtClean="0"/>
              <a:t> </a:t>
            </a:r>
          </a:p>
          <a:p>
            <a:r>
              <a:rPr lang="en-GB" sz="900" dirty="0" smtClean="0"/>
              <a:t>Leather Products </a:t>
            </a:r>
          </a:p>
          <a:p>
            <a:r>
              <a:rPr lang="en-GB" sz="900" dirty="0" smtClean="0">
                <a:hlinkClick r:id="rId97"/>
              </a:rPr>
              <a:t>Footwear and Leather Products</a:t>
            </a:r>
            <a:r>
              <a:rPr lang="en-GB" sz="900" dirty="0" smtClean="0"/>
              <a:t> </a:t>
            </a:r>
          </a:p>
          <a:p>
            <a:r>
              <a:rPr lang="en-GB" sz="900" dirty="0" smtClean="0"/>
              <a:t>Magnetic Equipments </a:t>
            </a:r>
          </a:p>
          <a:p>
            <a:r>
              <a:rPr lang="en-GB" sz="900" dirty="0" smtClean="0">
                <a:hlinkClick r:id="rId98"/>
              </a:rPr>
              <a:t>Magnetic Equipments</a:t>
            </a:r>
            <a:r>
              <a:rPr lang="en-GB" sz="900" dirty="0" smtClean="0"/>
              <a:t> </a:t>
            </a:r>
          </a:p>
          <a:p>
            <a:r>
              <a:rPr lang="en-GB" sz="900" dirty="0" smtClean="0"/>
              <a:t>Material Handling </a:t>
            </a:r>
          </a:p>
          <a:p>
            <a:r>
              <a:rPr lang="en-GB" sz="900" dirty="0" smtClean="0">
                <a:hlinkClick r:id="rId99"/>
              </a:rPr>
              <a:t>Material Handling</a:t>
            </a:r>
            <a:r>
              <a:rPr lang="en-GB" sz="900" dirty="0" smtClean="0"/>
              <a:t> </a:t>
            </a:r>
          </a:p>
          <a:p>
            <a:r>
              <a:rPr lang="en-GB" sz="900" dirty="0" smtClean="0"/>
              <a:t>Mining and Quarrying </a:t>
            </a:r>
          </a:p>
          <a:p>
            <a:r>
              <a:rPr lang="en-GB" sz="900" dirty="0" smtClean="0">
                <a:hlinkClick r:id="rId100"/>
              </a:rPr>
              <a:t>Coal and Lignite </a:t>
            </a:r>
            <a:endParaRPr lang="en-GB" sz="900" dirty="0" smtClean="0"/>
          </a:p>
          <a:p>
            <a:r>
              <a:rPr lang="en-GB" sz="900" dirty="0" smtClean="0">
                <a:hlinkClick r:id="rId101"/>
              </a:rPr>
              <a:t>Crude Oil / Natural Gas / Mineral Fuels</a:t>
            </a:r>
            <a:r>
              <a:rPr lang="en-GB" sz="900" dirty="0" smtClean="0"/>
              <a:t> </a:t>
            </a:r>
          </a:p>
          <a:p>
            <a:r>
              <a:rPr lang="en-GB" sz="900" dirty="0" smtClean="0">
                <a:hlinkClick r:id="rId102"/>
              </a:rPr>
              <a:t>Minerals </a:t>
            </a:r>
            <a:endParaRPr lang="en-GB" sz="900" dirty="0" smtClean="0"/>
          </a:p>
          <a:p>
            <a:r>
              <a:rPr lang="en-GB" sz="900" dirty="0" smtClean="0">
                <a:hlinkClick r:id="rId103"/>
              </a:rPr>
              <a:t>Mining Equipments</a:t>
            </a:r>
            <a:r>
              <a:rPr lang="en-GB" sz="900" dirty="0" smtClean="0"/>
              <a:t> </a:t>
            </a:r>
          </a:p>
          <a:p>
            <a:r>
              <a:rPr lang="en-GB" sz="900" dirty="0" smtClean="0">
                <a:hlinkClick r:id="rId104"/>
              </a:rPr>
              <a:t>Petroleum Products </a:t>
            </a:r>
            <a:endParaRPr lang="en-GB" sz="900" dirty="0" smtClean="0"/>
          </a:p>
          <a:p>
            <a:r>
              <a:rPr lang="en-GB" sz="900" dirty="0" smtClean="0"/>
              <a:t>Non Classified </a:t>
            </a:r>
          </a:p>
          <a:p>
            <a:r>
              <a:rPr lang="en-GB" sz="900" dirty="0" smtClean="0">
                <a:hlinkClick r:id="rId105"/>
              </a:rPr>
              <a:t>Non Classified</a:t>
            </a:r>
            <a:r>
              <a:rPr lang="en-GB" sz="900" dirty="0" smtClean="0"/>
              <a:t> </a:t>
            </a:r>
          </a:p>
          <a:p>
            <a:r>
              <a:rPr lang="en-GB" sz="900" dirty="0" smtClean="0"/>
              <a:t>Non-electrical Machinery </a:t>
            </a:r>
          </a:p>
          <a:p>
            <a:r>
              <a:rPr lang="en-GB" sz="900" dirty="0" smtClean="0">
                <a:hlinkClick r:id="rId106"/>
              </a:rPr>
              <a:t>Ball Bearings </a:t>
            </a:r>
            <a:endParaRPr lang="en-GB" sz="900" dirty="0" smtClean="0"/>
          </a:p>
          <a:p>
            <a:r>
              <a:rPr lang="en-GB" sz="900" dirty="0" smtClean="0">
                <a:hlinkClick r:id="rId107"/>
              </a:rPr>
              <a:t>Chemical Machinery </a:t>
            </a:r>
            <a:endParaRPr lang="en-GB" sz="900" dirty="0" smtClean="0"/>
          </a:p>
          <a:p>
            <a:r>
              <a:rPr lang="en-GB" sz="900" dirty="0" smtClean="0">
                <a:hlinkClick r:id="rId108"/>
              </a:rPr>
              <a:t>Machine Tools</a:t>
            </a:r>
            <a:r>
              <a:rPr lang="en-GB" sz="900" dirty="0" smtClean="0"/>
              <a:t> </a:t>
            </a:r>
          </a:p>
          <a:p>
            <a:r>
              <a:rPr lang="en-GB" sz="900" dirty="0" smtClean="0">
                <a:hlinkClick r:id="rId109"/>
              </a:rPr>
              <a:t>Other Machinery</a:t>
            </a:r>
            <a:r>
              <a:rPr lang="en-GB" sz="900" dirty="0" smtClean="0"/>
              <a:t> </a:t>
            </a:r>
          </a:p>
          <a:p>
            <a:r>
              <a:rPr lang="en-GB" sz="900" dirty="0" err="1" smtClean="0">
                <a:hlinkClick r:id="rId110"/>
              </a:rPr>
              <a:t>Pharma</a:t>
            </a:r>
            <a:r>
              <a:rPr lang="en-GB" sz="900" dirty="0" smtClean="0">
                <a:hlinkClick r:id="rId110"/>
              </a:rPr>
              <a:t> machinery</a:t>
            </a:r>
            <a:r>
              <a:rPr lang="en-GB" sz="900" dirty="0" smtClean="0"/>
              <a:t> </a:t>
            </a:r>
          </a:p>
          <a:p>
            <a:r>
              <a:rPr lang="en-GB" sz="900" dirty="0" smtClean="0">
                <a:hlinkClick r:id="rId111"/>
              </a:rPr>
              <a:t>Prime Movers</a:t>
            </a:r>
            <a:r>
              <a:rPr lang="en-GB" sz="900" dirty="0" smtClean="0"/>
              <a:t> </a:t>
            </a:r>
          </a:p>
          <a:p>
            <a:r>
              <a:rPr lang="en-GB" sz="900" dirty="0" smtClean="0">
                <a:hlinkClick r:id="rId112"/>
              </a:rPr>
              <a:t>Textile Machinery</a:t>
            </a:r>
            <a:r>
              <a:rPr lang="en-GB" sz="900" dirty="0" smtClean="0"/>
              <a:t> </a:t>
            </a:r>
          </a:p>
        </p:txBody>
      </p:sp>
      <p:sp>
        <p:nvSpPr>
          <p:cNvPr id="7" name="Rectangle 6"/>
          <p:cNvSpPr/>
          <p:nvPr/>
        </p:nvSpPr>
        <p:spPr>
          <a:xfrm>
            <a:off x="7072282" y="734376"/>
            <a:ext cx="2071718" cy="612362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GB" sz="900" dirty="0" smtClean="0"/>
              <a:t>Non-metallic Mineral Product </a:t>
            </a:r>
          </a:p>
          <a:p>
            <a:r>
              <a:rPr lang="en-GB" sz="900" dirty="0" smtClean="0">
                <a:hlinkClick r:id="rId113"/>
              </a:rPr>
              <a:t>Abrasives </a:t>
            </a:r>
            <a:endParaRPr lang="en-GB" sz="900" dirty="0" smtClean="0"/>
          </a:p>
          <a:p>
            <a:r>
              <a:rPr lang="en-GB" sz="900" dirty="0" smtClean="0">
                <a:hlinkClick r:id="rId114"/>
              </a:rPr>
              <a:t>Cement </a:t>
            </a:r>
            <a:endParaRPr lang="en-GB" sz="900" dirty="0" smtClean="0"/>
          </a:p>
          <a:p>
            <a:r>
              <a:rPr lang="en-GB" sz="900" dirty="0" smtClean="0">
                <a:hlinkClick r:id="rId115"/>
              </a:rPr>
              <a:t>Cement and Asbestos Products </a:t>
            </a:r>
            <a:endParaRPr lang="en-GB" sz="900" dirty="0" smtClean="0"/>
          </a:p>
          <a:p>
            <a:r>
              <a:rPr lang="en-GB" sz="900" dirty="0" smtClean="0">
                <a:hlinkClick r:id="rId116"/>
              </a:rPr>
              <a:t>Ceramic tiles and Articles </a:t>
            </a:r>
            <a:endParaRPr lang="en-GB" sz="900" dirty="0" smtClean="0"/>
          </a:p>
          <a:p>
            <a:r>
              <a:rPr lang="en-GB" sz="900" dirty="0" smtClean="0">
                <a:hlinkClick r:id="rId117"/>
              </a:rPr>
              <a:t>Gems and Jewellery </a:t>
            </a:r>
            <a:endParaRPr lang="en-GB" sz="900" dirty="0" smtClean="0"/>
          </a:p>
          <a:p>
            <a:r>
              <a:rPr lang="en-GB" sz="900" dirty="0" smtClean="0">
                <a:hlinkClick r:id="rId118"/>
              </a:rPr>
              <a:t>Glass and Glassware </a:t>
            </a:r>
            <a:endParaRPr lang="en-GB" sz="900" dirty="0" smtClean="0"/>
          </a:p>
          <a:p>
            <a:r>
              <a:rPr lang="en-GB" sz="900" dirty="0" smtClean="0">
                <a:hlinkClick r:id="rId119"/>
              </a:rPr>
              <a:t>Other Non Metallic Mineral</a:t>
            </a:r>
            <a:r>
              <a:rPr lang="en-GB" sz="900" dirty="0" smtClean="0"/>
              <a:t> </a:t>
            </a:r>
          </a:p>
          <a:p>
            <a:r>
              <a:rPr lang="en-GB" sz="900" dirty="0" err="1" smtClean="0">
                <a:hlinkClick r:id="rId120"/>
              </a:rPr>
              <a:t>Refractories</a:t>
            </a:r>
            <a:r>
              <a:rPr lang="en-GB" sz="900" dirty="0" smtClean="0">
                <a:hlinkClick r:id="rId120"/>
              </a:rPr>
              <a:t> </a:t>
            </a:r>
            <a:endParaRPr lang="en-GB" sz="900" dirty="0" smtClean="0"/>
          </a:p>
          <a:p>
            <a:r>
              <a:rPr lang="en-GB" sz="900" dirty="0" smtClean="0">
                <a:hlinkClick r:id="rId121"/>
              </a:rPr>
              <a:t>Stones - Granite - Earth</a:t>
            </a:r>
            <a:r>
              <a:rPr lang="en-GB" sz="900" dirty="0" smtClean="0"/>
              <a:t> </a:t>
            </a:r>
          </a:p>
          <a:p>
            <a:r>
              <a:rPr lang="en-GB" sz="900" dirty="0" smtClean="0"/>
              <a:t>Plastic </a:t>
            </a:r>
          </a:p>
          <a:p>
            <a:r>
              <a:rPr lang="en-GB" sz="900" dirty="0" smtClean="0">
                <a:hlinkClick r:id="rId122"/>
              </a:rPr>
              <a:t>Plastic Product and Granules</a:t>
            </a:r>
            <a:r>
              <a:rPr lang="en-GB" sz="900" dirty="0" smtClean="0"/>
              <a:t> </a:t>
            </a:r>
          </a:p>
          <a:p>
            <a:r>
              <a:rPr lang="en-GB" sz="900" dirty="0" smtClean="0">
                <a:hlinkClick r:id="rId123"/>
              </a:rPr>
              <a:t>Plastic Tubes and Pipes </a:t>
            </a:r>
            <a:endParaRPr lang="en-GB" sz="900" dirty="0" smtClean="0"/>
          </a:p>
          <a:p>
            <a:r>
              <a:rPr lang="en-GB" sz="900" dirty="0" smtClean="0"/>
              <a:t>Power Plant </a:t>
            </a:r>
          </a:p>
          <a:p>
            <a:r>
              <a:rPr lang="en-GB" sz="900" dirty="0" smtClean="0">
                <a:hlinkClick r:id="rId124"/>
              </a:rPr>
              <a:t>Non Conventional Energy</a:t>
            </a:r>
            <a:r>
              <a:rPr lang="en-GB" sz="900" dirty="0" smtClean="0"/>
              <a:t> </a:t>
            </a:r>
          </a:p>
          <a:p>
            <a:r>
              <a:rPr lang="en-GB" sz="900" dirty="0" smtClean="0">
                <a:hlinkClick r:id="rId125"/>
              </a:rPr>
              <a:t>Power Plant</a:t>
            </a:r>
            <a:r>
              <a:rPr lang="en-GB" sz="900" dirty="0" smtClean="0"/>
              <a:t> </a:t>
            </a:r>
          </a:p>
          <a:p>
            <a:r>
              <a:rPr lang="en-GB" sz="900" dirty="0" smtClean="0"/>
              <a:t>Rubber Products </a:t>
            </a:r>
          </a:p>
          <a:p>
            <a:r>
              <a:rPr lang="en-GB" sz="900" dirty="0" smtClean="0">
                <a:hlinkClick r:id="rId126"/>
              </a:rPr>
              <a:t>Rubber and Rubber Products </a:t>
            </a:r>
            <a:endParaRPr lang="en-GB" sz="900" dirty="0" smtClean="0"/>
          </a:p>
          <a:p>
            <a:r>
              <a:rPr lang="en-GB" sz="900" dirty="0" smtClean="0"/>
              <a:t>Textiles </a:t>
            </a:r>
          </a:p>
          <a:p>
            <a:r>
              <a:rPr lang="en-GB" sz="900" dirty="0" smtClean="0">
                <a:hlinkClick r:id="rId127"/>
              </a:rPr>
              <a:t>Textiles Product</a:t>
            </a:r>
            <a:r>
              <a:rPr lang="en-GB" sz="900" dirty="0" smtClean="0"/>
              <a:t> </a:t>
            </a:r>
          </a:p>
          <a:p>
            <a:r>
              <a:rPr lang="en-GB" sz="900" dirty="0" smtClean="0"/>
              <a:t>Transport Equipments </a:t>
            </a:r>
          </a:p>
          <a:p>
            <a:r>
              <a:rPr lang="en-GB" sz="900" dirty="0" smtClean="0">
                <a:hlinkClick r:id="rId128"/>
              </a:rPr>
              <a:t>Automobiles Ancillaries </a:t>
            </a:r>
            <a:endParaRPr lang="en-GB" sz="900" dirty="0" smtClean="0"/>
          </a:p>
          <a:p>
            <a:r>
              <a:rPr lang="en-GB" sz="900" dirty="0" smtClean="0">
                <a:hlinkClick r:id="rId129"/>
              </a:rPr>
              <a:t>Commercial Vehicles </a:t>
            </a:r>
            <a:endParaRPr lang="en-GB" sz="900" dirty="0" smtClean="0"/>
          </a:p>
          <a:p>
            <a:r>
              <a:rPr lang="en-GB" sz="900" dirty="0" smtClean="0">
                <a:hlinkClick r:id="rId130"/>
              </a:rPr>
              <a:t>Other Transport Equipments</a:t>
            </a:r>
            <a:r>
              <a:rPr lang="en-GB" sz="900" dirty="0" smtClean="0"/>
              <a:t> </a:t>
            </a:r>
          </a:p>
          <a:p>
            <a:r>
              <a:rPr lang="en-GB" sz="900" dirty="0" smtClean="0">
                <a:hlinkClick r:id="rId131"/>
              </a:rPr>
              <a:t>Passenger Cars and Jeeps </a:t>
            </a:r>
            <a:endParaRPr lang="en-GB" sz="900" dirty="0" smtClean="0"/>
          </a:p>
          <a:p>
            <a:r>
              <a:rPr lang="en-GB" sz="900" dirty="0" smtClean="0">
                <a:hlinkClick r:id="rId132"/>
              </a:rPr>
              <a:t>Railway Ancillaries</a:t>
            </a:r>
            <a:r>
              <a:rPr lang="en-GB" sz="900" dirty="0" smtClean="0"/>
              <a:t> </a:t>
            </a:r>
          </a:p>
          <a:p>
            <a:r>
              <a:rPr lang="en-GB" sz="900" dirty="0" smtClean="0">
                <a:hlinkClick r:id="rId133"/>
              </a:rPr>
              <a:t>Shipping </a:t>
            </a:r>
            <a:endParaRPr lang="en-GB" sz="900" dirty="0" smtClean="0"/>
          </a:p>
          <a:p>
            <a:r>
              <a:rPr lang="en-GB" sz="900" dirty="0" smtClean="0">
                <a:hlinkClick r:id="rId134"/>
              </a:rPr>
              <a:t>Two and Three Wheelers</a:t>
            </a:r>
            <a:r>
              <a:rPr lang="en-GB" sz="900" dirty="0" smtClean="0"/>
              <a:t> </a:t>
            </a:r>
          </a:p>
          <a:p>
            <a:r>
              <a:rPr lang="en-GB" sz="900" dirty="0" smtClean="0">
                <a:hlinkClick r:id="rId135"/>
              </a:rPr>
              <a:t>Tyres and Tubes</a:t>
            </a:r>
            <a:r>
              <a:rPr lang="en-GB" sz="900" dirty="0" smtClean="0"/>
              <a:t> </a:t>
            </a:r>
          </a:p>
          <a:p>
            <a:r>
              <a:rPr lang="en-GB" sz="900" dirty="0" smtClean="0"/>
              <a:t>Transport Services </a:t>
            </a:r>
          </a:p>
          <a:p>
            <a:r>
              <a:rPr lang="en-GB" sz="900" dirty="0" smtClean="0">
                <a:hlinkClick r:id="rId136"/>
              </a:rPr>
              <a:t>Air Transport </a:t>
            </a:r>
            <a:endParaRPr lang="en-GB" sz="900" dirty="0" smtClean="0"/>
          </a:p>
          <a:p>
            <a:r>
              <a:rPr lang="en-GB" sz="900" dirty="0" smtClean="0">
                <a:hlinkClick r:id="rId137"/>
              </a:rPr>
              <a:t>Railways Transport Services</a:t>
            </a:r>
            <a:r>
              <a:rPr lang="en-GB" sz="900" dirty="0" smtClean="0"/>
              <a:t> </a:t>
            </a:r>
          </a:p>
          <a:p>
            <a:r>
              <a:rPr lang="en-GB" sz="900" dirty="0" smtClean="0">
                <a:hlinkClick r:id="rId138"/>
              </a:rPr>
              <a:t>Road Transport Services </a:t>
            </a:r>
            <a:endParaRPr lang="en-GB" sz="900" dirty="0" smtClean="0"/>
          </a:p>
          <a:p>
            <a:r>
              <a:rPr lang="en-GB" sz="900" dirty="0" smtClean="0"/>
              <a:t>Wood Paper and Paper Products </a:t>
            </a:r>
          </a:p>
          <a:p>
            <a:r>
              <a:rPr lang="en-GB" sz="900" dirty="0" smtClean="0">
                <a:hlinkClick r:id="rId139"/>
              </a:rPr>
              <a:t>Paper and Paper Products</a:t>
            </a:r>
            <a:r>
              <a:rPr lang="en-GB" sz="900" dirty="0" smtClean="0"/>
              <a:t> </a:t>
            </a:r>
          </a:p>
          <a:p>
            <a:r>
              <a:rPr lang="en-GB" sz="900" dirty="0" smtClean="0">
                <a:hlinkClick r:id="rId140"/>
              </a:rPr>
              <a:t>Printing</a:t>
            </a:r>
            <a:r>
              <a:rPr lang="en-GB" sz="900" dirty="0" smtClean="0"/>
              <a:t> </a:t>
            </a:r>
          </a:p>
          <a:p>
            <a:r>
              <a:rPr lang="en-GB" sz="900" dirty="0" smtClean="0">
                <a:hlinkClick r:id="rId141"/>
              </a:rPr>
              <a:t>Woods and Furniture</a:t>
            </a:r>
            <a:endParaRPr lang="en-GB" sz="900" dirty="0" smtClean="0"/>
          </a:p>
          <a:p>
            <a:r>
              <a:rPr lang="en-GB" sz="900" dirty="0" smtClean="0"/>
              <a:t>Fabrication </a:t>
            </a:r>
          </a:p>
          <a:p>
            <a:r>
              <a:rPr lang="en-GB" sz="900" dirty="0" smtClean="0">
                <a:hlinkClick r:id="rId142"/>
              </a:rPr>
              <a:t>Fabrication</a:t>
            </a:r>
            <a:r>
              <a:rPr lang="en-GB" sz="900" dirty="0" smtClean="0"/>
              <a:t> </a:t>
            </a:r>
          </a:p>
          <a:p>
            <a:endParaRPr lang="en-GB" sz="900" dirty="0" smtClean="0"/>
          </a:p>
          <a:p>
            <a:pPr>
              <a:buNone/>
            </a:pPr>
            <a:endParaRPr lang="en-GB"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42" y="214290"/>
            <a:ext cx="8229600" cy="1143000"/>
          </a:xfrm>
        </p:spPr>
        <p:style>
          <a:lnRef idx="1">
            <a:schemeClr val="accent3"/>
          </a:lnRef>
          <a:fillRef idx="2">
            <a:schemeClr val="accent3"/>
          </a:fillRef>
          <a:effectRef idx="1">
            <a:schemeClr val="accent3"/>
          </a:effectRef>
          <a:fontRef idx="minor">
            <a:schemeClr val="dk1"/>
          </a:fontRef>
        </p:style>
        <p:txBody>
          <a:bodyPr/>
          <a:lstStyle/>
          <a:p>
            <a:r>
              <a:rPr lang="en-GB" dirty="0" smtClean="0">
                <a:solidFill>
                  <a:schemeClr val="tx1"/>
                </a:solidFill>
              </a:rPr>
              <a:t>TENDER SYSTEM</a:t>
            </a:r>
            <a:endParaRPr lang="en-GB" dirty="0">
              <a:solidFill>
                <a:schemeClr val="tx1"/>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buNone/>
            </a:pPr>
            <a:r>
              <a:rPr lang="en-GB" dirty="0" smtClean="0"/>
              <a:t>Tender Management System is to manage tenders of all the Government Departments and Heads of Department, Boards, Corporations of the State Government, </a:t>
            </a:r>
            <a:r>
              <a:rPr lang="en-GB" dirty="0" err="1" smtClean="0"/>
              <a:t>Nigams</a:t>
            </a:r>
            <a:r>
              <a:rPr lang="en-GB" dirty="0" smtClean="0"/>
              <a:t> and Societies under the administrative control of the State Government and which are funded by the Government. Software Feature : Tender management as per company wise, Tender wise BOQ Management, Auto calculation for Tender below or high, Various Type of Remainder, Tender wise bill generation as per Tender norms, Various Type of Reports. Remainder Point: Tender Opening, Tender download, Tender submission, Negotiation, EMD, SD return after cancel tender Various </a:t>
            </a:r>
            <a:r>
              <a:rPr lang="en-GB" dirty="0" err="1" smtClean="0"/>
              <a:t>latters</a:t>
            </a:r>
            <a:r>
              <a:rPr lang="en-GB" dirty="0" smtClean="0"/>
              <a:t> list: Release of S.D.R.A., Release of withheld amount, </a:t>
            </a:r>
            <a:r>
              <a:rPr lang="en-GB" dirty="0" err="1" smtClean="0"/>
              <a:t>Extention</a:t>
            </a:r>
            <a:r>
              <a:rPr lang="en-GB" dirty="0" smtClean="0"/>
              <a:t> Time limit. Proposal of Excess, Proposal of Extra Item, Submission of Bill, Progress of Work, Completion of work, </a:t>
            </a:r>
            <a:r>
              <a:rPr lang="en-GB" dirty="0" err="1" smtClean="0"/>
              <a:t>Represatiotion</a:t>
            </a:r>
            <a:r>
              <a:rPr lang="en-GB" dirty="0" smtClean="0"/>
              <a:t>, Negotiation, Submission of Tender, Submission of Security Deposit, Payment of Final Bill, Refund of Earnest </a:t>
            </a:r>
            <a:r>
              <a:rPr lang="en-GB" dirty="0" err="1" smtClean="0"/>
              <a:t>Mony</a:t>
            </a:r>
            <a:r>
              <a:rPr lang="en-GB" dirty="0" smtClean="0"/>
              <a:t> Deposit, Star Rate/Price escalation Bill, </a:t>
            </a:r>
            <a:r>
              <a:rPr lang="en-GB" dirty="0" err="1" smtClean="0"/>
              <a:t>Extatantion</a:t>
            </a:r>
            <a:r>
              <a:rPr lang="en-GB" dirty="0" smtClean="0"/>
              <a:t> of Bank Guarantee, Submission of FDR/P.B./B.G., Bank </a:t>
            </a:r>
            <a:r>
              <a:rPr lang="en-GB" dirty="0" err="1" smtClean="0"/>
              <a:t>Gurantee</a:t>
            </a:r>
            <a:r>
              <a:rPr lang="en-GB" dirty="0" smtClean="0"/>
              <a:t> Renewal, </a:t>
            </a:r>
            <a:r>
              <a:rPr lang="en-GB" dirty="0" err="1" smtClean="0"/>
              <a:t>Conversin</a:t>
            </a:r>
            <a:r>
              <a:rPr lang="en-GB" dirty="0" smtClean="0"/>
              <a:t> of Security Deposit, Conversion of S.D. – Reminder, Extending validity of Tender, </a:t>
            </a:r>
            <a:r>
              <a:rPr lang="en-GB" dirty="0" err="1" smtClean="0"/>
              <a:t>Intimatin</a:t>
            </a:r>
            <a:r>
              <a:rPr lang="en-GB" dirty="0" smtClean="0"/>
              <a:t> for RMS Activities, Submission of work </a:t>
            </a:r>
            <a:r>
              <a:rPr lang="en-GB" dirty="0" err="1" smtClean="0"/>
              <a:t>progremme</a:t>
            </a:r>
            <a:r>
              <a:rPr lang="en-GB" dirty="0" smtClean="0"/>
              <a:t>. Reports: Conform Tender Wise, Cancel Tender Wise, EMD Refund Tender wise, SD Refund Tender Wise </a:t>
            </a:r>
            <a:endParaRPr lang="en-GB" dirty="0"/>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lstStyle/>
          <a:p>
            <a:r>
              <a:rPr lang="en-GB" dirty="0" smtClean="0"/>
              <a:t>FUNCTIONAL REQUIREMENTS</a:t>
            </a:r>
            <a:endParaRPr lang="en-GB" dirty="0"/>
          </a:p>
        </p:txBody>
      </p:sp>
      <p:sp>
        <p:nvSpPr>
          <p:cNvPr id="3" name="Content Placeholder 2"/>
          <p:cNvSpPr>
            <a:spLocks noGrp="1"/>
          </p:cNvSpPr>
          <p:nvPr>
            <p:ph idx="1"/>
          </p:nvPr>
        </p:nvSpPr>
        <p:spPr>
          <a:xfrm>
            <a:off x="428596" y="1214422"/>
            <a:ext cx="8229600" cy="4960624"/>
          </a:xfrm>
        </p:spPr>
        <p:txBody>
          <a:bodyPr>
            <a:noAutofit/>
          </a:bodyPr>
          <a:lstStyle/>
          <a:p>
            <a:pPr lvl="0"/>
            <a:r>
              <a:rPr lang="en-US" sz="1400" dirty="0" smtClean="0"/>
              <a:t>Enlistment of new contractors. It will contain all the contractor details , including attachments of the documents required.</a:t>
            </a:r>
            <a:endParaRPr lang="en-GB" sz="1400" b="1" dirty="0" smtClean="0"/>
          </a:p>
          <a:p>
            <a:pPr lvl="0"/>
            <a:r>
              <a:rPr lang="en-US" sz="1400" b="1" dirty="0" smtClean="0"/>
              <a:t>New registration approvals by Government PWD, validated by email and SMS.</a:t>
            </a:r>
            <a:endParaRPr lang="en-GB" sz="1400" b="1" dirty="0" smtClean="0"/>
          </a:p>
          <a:p>
            <a:r>
              <a:rPr lang="en-US" sz="1400" b="1" dirty="0" smtClean="0"/>
              <a:t> </a:t>
            </a:r>
            <a:endParaRPr lang="en-GB" sz="1400" b="1" dirty="0" smtClean="0"/>
          </a:p>
          <a:p>
            <a:pPr lvl="0"/>
            <a:r>
              <a:rPr lang="en-US" sz="1400" b="1" dirty="0" smtClean="0"/>
              <a:t>Creating a tender for public constructions with options of selecting Construction Type, budget, place, timeline etc.</a:t>
            </a:r>
            <a:endParaRPr lang="en-GB" sz="1400" b="1" dirty="0" smtClean="0"/>
          </a:p>
          <a:p>
            <a:r>
              <a:rPr lang="en-US" sz="1400" b="1" dirty="0" smtClean="0"/>
              <a:t> </a:t>
            </a:r>
            <a:endParaRPr lang="en-GB" sz="1400" b="1" dirty="0" smtClean="0"/>
          </a:p>
          <a:p>
            <a:pPr lvl="0"/>
            <a:r>
              <a:rPr lang="en-US" sz="1400" b="1" dirty="0" smtClean="0"/>
              <a:t>All the project details will be visible to the users, this details must have a link to tender corresponding.</a:t>
            </a:r>
            <a:endParaRPr lang="en-GB" sz="1400" b="1" dirty="0" smtClean="0"/>
          </a:p>
          <a:p>
            <a:r>
              <a:rPr lang="en-US" sz="1400" b="1" dirty="0" smtClean="0"/>
              <a:t> </a:t>
            </a:r>
            <a:endParaRPr lang="en-GB" sz="1400" b="1" dirty="0" smtClean="0"/>
          </a:p>
          <a:p>
            <a:pPr lvl="0"/>
            <a:r>
              <a:rPr lang="en-US" sz="1400" b="1" dirty="0" smtClean="0"/>
              <a:t>Builder/ Contractors should be able to submit a tender which should include his past projects, Overall bid  cost, Material used, Timeline, etc.</a:t>
            </a:r>
            <a:endParaRPr lang="en-GB" sz="1400" b="1" dirty="0" smtClean="0"/>
          </a:p>
          <a:p>
            <a:r>
              <a:rPr lang="en-US" sz="1400" b="1" dirty="0" smtClean="0"/>
              <a:t> </a:t>
            </a:r>
            <a:endParaRPr lang="en-GB" sz="1400" b="1" dirty="0" smtClean="0"/>
          </a:p>
          <a:p>
            <a:pPr lvl="0"/>
            <a:r>
              <a:rPr lang="en-US" sz="1400" b="1" dirty="0" smtClean="0"/>
              <a:t>PWD users should be able to compare the tenders depending on various criteria’s such as L1, prior project experience, etc.</a:t>
            </a:r>
            <a:endParaRPr lang="en-GB" sz="1400" b="1" dirty="0" smtClean="0"/>
          </a:p>
          <a:p>
            <a:r>
              <a:rPr lang="en-US" sz="1400" b="1" dirty="0" smtClean="0"/>
              <a:t> </a:t>
            </a:r>
            <a:endParaRPr lang="en-GB" sz="1400" b="1" dirty="0" smtClean="0"/>
          </a:p>
          <a:p>
            <a:pPr lvl="0"/>
            <a:r>
              <a:rPr lang="en-US" sz="1400" b="1" dirty="0" smtClean="0"/>
              <a:t>2 layers of approval of contract will be followed. Contract will be approved first by PWD users and then by Government senior officers.</a:t>
            </a:r>
            <a:endParaRPr lang="en-GB" sz="1400" b="1" dirty="0" smtClean="0"/>
          </a:p>
          <a:p>
            <a:r>
              <a:rPr lang="en-US" sz="1400" b="1" dirty="0" smtClean="0"/>
              <a:t> </a:t>
            </a:r>
            <a:endParaRPr lang="en-GB" sz="1400" b="1" dirty="0" smtClean="0"/>
          </a:p>
          <a:p>
            <a:pPr lvl="0"/>
            <a:r>
              <a:rPr lang="en-US" sz="1400" b="1" dirty="0" smtClean="0"/>
              <a:t>After a Tender is approved for a contractor he must be informed via a mail.</a:t>
            </a:r>
            <a:endParaRPr lang="en-GB" sz="1400" b="1" dirty="0" smtClean="0"/>
          </a:p>
          <a:p>
            <a:r>
              <a:rPr lang="en-US" sz="1400" b="1" dirty="0" smtClean="0"/>
              <a:t> </a:t>
            </a:r>
            <a:endParaRPr lang="en-GB" sz="1400" b="1" dirty="0" smtClean="0"/>
          </a:p>
          <a:p>
            <a:pPr lvl="0"/>
            <a:r>
              <a:rPr lang="en-US" sz="1400" b="1" dirty="0" smtClean="0"/>
              <a:t>Contractors should be able to view status of his bid online.</a:t>
            </a:r>
            <a:endParaRPr lang="en-GB" sz="1400" b="1" dirty="0" smtClean="0"/>
          </a:p>
          <a:p>
            <a:r>
              <a:rPr lang="en-US" sz="1400" b="1" dirty="0" smtClean="0"/>
              <a:t> </a:t>
            </a:r>
            <a:endParaRPr lang="en-GB" sz="1400" b="1" dirty="0" smtClean="0"/>
          </a:p>
          <a:p>
            <a:pPr lvl="0"/>
            <a:r>
              <a:rPr lang="en-US" sz="1400" b="1" dirty="0" smtClean="0"/>
              <a:t>History of all the tenders submitted by all the contractors will be maintained and visible to PWD users and admin</a:t>
            </a:r>
            <a:endParaRPr lang="en-GB" sz="1400" b="1" dirty="0" smtClean="0"/>
          </a:p>
          <a:p>
            <a:r>
              <a:rPr lang="en-US" sz="1400" b="1" dirty="0" smtClean="0"/>
              <a:t> </a:t>
            </a:r>
            <a:endParaRPr lang="en-GB" sz="1400" b="1" dirty="0" smtClean="0"/>
          </a:p>
          <a:p>
            <a:pPr lvl="0"/>
            <a:r>
              <a:rPr lang="en-US" sz="1400" b="1" dirty="0" smtClean="0"/>
              <a:t>A page with all the circulars and downloading the </a:t>
            </a:r>
            <a:r>
              <a:rPr lang="en-US" sz="1400" b="1" dirty="0" err="1" smtClean="0"/>
              <a:t>pdf’s</a:t>
            </a:r>
            <a:r>
              <a:rPr lang="en-US" sz="1400" b="1" dirty="0" smtClean="0"/>
              <a:t> of circulars and tenders.</a:t>
            </a:r>
            <a:endParaRPr lang="en-GB" sz="1400" b="1" dirty="0" smtClean="0"/>
          </a:p>
          <a:p>
            <a:r>
              <a:rPr lang="en-US" sz="1400" b="1" dirty="0" smtClean="0"/>
              <a:t> </a:t>
            </a:r>
            <a:endParaRPr lang="en-GB" sz="1400" b="1" dirty="0" smtClean="0"/>
          </a:p>
          <a:p>
            <a:pPr lvl="0"/>
            <a:r>
              <a:rPr lang="en-US" sz="1400" b="1" dirty="0" smtClean="0"/>
              <a:t>Home page of the application must display the number of Current tenders, Number of works going on, number </a:t>
            </a:r>
            <a:r>
              <a:rPr lang="en-US" sz="1400" b="1" dirty="0" err="1" smtClean="0"/>
              <a:t>oftender</a:t>
            </a:r>
            <a:r>
              <a:rPr lang="en-US" sz="1400" b="1" dirty="0" smtClean="0"/>
              <a:t> with last date as today. A link that will open the details.</a:t>
            </a:r>
            <a:endParaRPr lang="en-GB" sz="1400" b="1" dirty="0" smtClean="0"/>
          </a:p>
          <a:p>
            <a:r>
              <a:rPr lang="en-US" sz="1400" b="1" dirty="0" smtClean="0"/>
              <a:t> </a:t>
            </a:r>
            <a:endParaRPr lang="en-GB" sz="1400" b="1" dirty="0" smtClean="0"/>
          </a:p>
          <a:p>
            <a:pPr lvl="0"/>
            <a:r>
              <a:rPr lang="en-US" sz="1400" b="1" dirty="0" smtClean="0"/>
              <a:t>All the resent tenders will be visible to everyone depending on the priority of submission date.</a:t>
            </a:r>
            <a:endParaRPr lang="en-GB" sz="1400" b="1" dirty="0" smtClean="0"/>
          </a:p>
          <a:p>
            <a:r>
              <a:rPr lang="en-US" sz="1400" dirty="0" smtClean="0"/>
              <a:t> </a:t>
            </a:r>
            <a:endParaRPr lang="en-GB" sz="1400" dirty="0" smtClean="0"/>
          </a:p>
          <a:p>
            <a:r>
              <a:rPr lang="en-US" sz="1400" dirty="0" smtClean="0"/>
              <a:t> </a:t>
            </a:r>
            <a:endParaRPr lang="en-GB" sz="1400" dirty="0" smtClean="0"/>
          </a:p>
          <a:p>
            <a:r>
              <a:rPr lang="en-US" sz="1400" dirty="0" smtClean="0"/>
              <a:t> </a:t>
            </a:r>
            <a:endParaRPr lang="en-GB" sz="1400" dirty="0" smtClean="0"/>
          </a:p>
          <a:p>
            <a:endParaRPr lang="en-US" sz="1400" dirty="0" smtClean="0"/>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1020</TotalTime>
  <Words>1987</Words>
  <Application>Microsoft Office PowerPoint</Application>
  <PresentationFormat>On-screen Show (4:3)</PresentationFormat>
  <Paragraphs>548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PROJECT</vt:lpstr>
      <vt:lpstr>GOOGLE SUMMER OF CODE</vt:lpstr>
      <vt:lpstr>PROJECT  BY</vt:lpstr>
      <vt:lpstr>This Indian Government Tenders Information System is the Central Source for Government and Public Sector Procurement / Tenders/ Notifications issued by the Central and State Governments and other public bodies across India for goods, services and works </vt:lpstr>
      <vt:lpstr>Introduction</vt:lpstr>
      <vt:lpstr>ADDITIONAL FEATURE</vt:lpstr>
      <vt:lpstr>Few sector for contracts or tenders</vt:lpstr>
      <vt:lpstr>TENDER SYSTEM</vt:lpstr>
      <vt:lpstr>FUNCTIONAL REQUIREMENTS</vt:lpstr>
      <vt:lpstr>NON FUNCTIONAL REQUIREMENTS</vt:lpstr>
      <vt:lpstr>Technology Used: </vt:lpstr>
      <vt:lpstr>CONTRACTORS SIGNUP PROCESS</vt:lpstr>
      <vt:lpstr>FOR CONTRACTOR SIGNUP DETAILS</vt:lpstr>
      <vt:lpstr>CONTRACTORS HOME PAGE</vt:lpstr>
      <vt:lpstr>Fill or view more details about tender</vt:lpstr>
      <vt:lpstr>AFTER CONTRACTOR’S LOGIN FUNCTIONS PERFORMED</vt:lpstr>
      <vt:lpstr>A. UPDATE PROFILE</vt:lpstr>
      <vt:lpstr>B.   CHANGE PASSWORD</vt:lpstr>
      <vt:lpstr>D. PROFILE IMAGE </vt:lpstr>
      <vt:lpstr>E. CIRCULARS</vt:lpstr>
      <vt:lpstr>F. PREVIOUS WORKDONE</vt:lpstr>
      <vt:lpstr>G.  PREVIOUS TENDERS ALLOTED BY GOVT.</vt:lpstr>
      <vt:lpstr>H. CURRENT GOVT. TENDERS WORKING ON/UPDATE  WORK PROGRESS</vt:lpstr>
      <vt:lpstr>I.    CHAT WITH  GOVT. OFFICERS/PWD USERS</vt:lpstr>
      <vt:lpstr>J.   REPORTS</vt:lpstr>
      <vt:lpstr>K. TENDERS ALREADY FILLED WAITING FOR APPROVAL</vt:lpstr>
      <vt:lpstr>Slide 27</vt:lpstr>
      <vt:lpstr>PWD USERS SIGNP AND LOGIN</vt:lpstr>
      <vt:lpstr>FUNCTION PERFORMED BY THE PWD  USER AFTER LOGIN</vt:lpstr>
      <vt:lpstr>1. OPEN A TENDER</vt:lpstr>
      <vt:lpstr>2. EVALUATE A TENDER</vt:lpstr>
      <vt:lpstr>3. CURRENT TENDERS ALLOTED &amp; THEIR WORKING</vt:lpstr>
      <vt:lpstr>4. PREVIOUS TENDERS WORK</vt:lpstr>
      <vt:lpstr>Slide 34</vt:lpstr>
      <vt:lpstr>GOVT OFFICERS LOGIN/SIGNUP</vt:lpstr>
      <vt:lpstr>TASK</vt:lpstr>
      <vt:lpstr>OPENING A TENDER </vt:lpstr>
      <vt:lpstr>PROFILE UPDATE VIEW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Indian Government Tenders Information System is the Central Source for Government and Public Sector Procurement / Tenders/ Notifications issued by the Central and State Governments and other public bodies across India for goods, services and works</dc:title>
  <dc:creator>ITESFERA</dc:creator>
  <cp:lastModifiedBy>ITESFERA</cp:lastModifiedBy>
  <cp:revision>139</cp:revision>
  <dcterms:created xsi:type="dcterms:W3CDTF">2013-02-24T23:27:15Z</dcterms:created>
  <dcterms:modified xsi:type="dcterms:W3CDTF">2013-05-03T03:47:36Z</dcterms:modified>
</cp:coreProperties>
</file>