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sldIdLst>
    <p:sldId id="552" r:id="rId2"/>
    <p:sldId id="455" r:id="rId3"/>
    <p:sldId id="538" r:id="rId4"/>
    <p:sldId id="499" r:id="rId5"/>
    <p:sldId id="574" r:id="rId6"/>
    <p:sldId id="580" r:id="rId7"/>
    <p:sldId id="581" r:id="rId8"/>
    <p:sldId id="582" r:id="rId9"/>
    <p:sldId id="578" r:id="rId10"/>
    <p:sldId id="570" r:id="rId11"/>
    <p:sldId id="583" r:id="rId12"/>
    <p:sldId id="575" r:id="rId13"/>
    <p:sldId id="576" r:id="rId14"/>
    <p:sldId id="577" r:id="rId15"/>
    <p:sldId id="5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8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488" y="42"/>
      </p:cViewPr>
      <p:guideLst>
        <p:guide orient="horz" pos="2153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13DF-3BE3-B349-90EE-2C5D281B0BD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5158-EAA1-364E-8289-C6CA3BB87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5158-EAA1-364E-8289-C6CA3BB87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5158-EAA1-364E-8289-C6CA3BB875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7985-6165-4691-A75C-CBDDF32C494C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ED3E-F9BA-442F-91DB-832D49AB2C4E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CCFD-0ED0-48D0-B450-A6B215908A8F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24EB-ED50-4C19-8C00-89C1EE97E38E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D8A9-ACC7-4E3F-B263-BF0E1DBCECCF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1D60-5F46-4C83-835B-E30D3D545E24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197-137C-4FDD-93C9-40CB0EA12117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4BDE-942A-45C6-ABE9-D51944A4E49B}" type="datetime1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48321" y="1243114"/>
            <a:ext cx="8847360" cy="1589"/>
          </a:xfrm>
          <a:prstGeom prst="line">
            <a:avLst/>
          </a:prstGeom>
          <a:ln w="12700">
            <a:solidFill>
              <a:srgbClr val="929292"/>
            </a:solidFill>
          </a:ln>
        </p:spPr>
        <p:txBody>
          <a:bodyPr lIns="0" tIns="0" rIns="0" bIns="0"/>
          <a:lstStyle/>
          <a:p>
            <a:pPr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55679" y="41764"/>
            <a:ext cx="7716009" cy="1143001"/>
          </a:xfrm>
          <a:prstGeom prst="rect">
            <a:avLst/>
          </a:prstGeom>
        </p:spPr>
        <p:txBody>
          <a:bodyPr/>
          <a:lstStyle>
            <a:lvl1pPr algn="l">
              <a:defRPr sz="4100"/>
            </a:lvl1pPr>
          </a:lstStyle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8856389" y="6553200"/>
            <a:ext cx="274912" cy="2921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5304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D051-A74E-4E92-B48F-DD0D45C5FA75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B0B9-C0C0-447D-BDE4-63739752E7F1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6016-5C46-4C15-8ACB-4B9648300C1F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0752-2015-4FDC-ADB7-B1E81E6D641E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5A7D-7731-4A1B-B84C-4B32C441E957}" type="datetime1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377D-2795-4ABD-8987-B09795785E91}" type="datetime1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0513-28D7-43EC-B920-A5871B5B9507}" type="datetime1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ABD1-4748-4727-B529-666D98BC44D6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2D513A-0FE8-4E63-AC05-34CD3A7A80AE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76FF339-C289-BD4E-BE3A-0EFF8D97C3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9" name="Picture 8" descr="w3c_home_nb-transparent.png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695767" y="416626"/>
            <a:ext cx="1029133" cy="5694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dpub-accessibility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w3.org/TR/dpub-css-priorit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3c.github.io/dpubwg-charter/" TargetMode="External"/><Relationship Id="rId5" Type="http://schemas.openxmlformats.org/officeDocument/2006/relationships/hyperlink" Target="https://www.w3.org/TR/pwp/" TargetMode="External"/><Relationship Id="rId4" Type="http://schemas.openxmlformats.org/officeDocument/2006/relationships/hyperlink" Target="https://www.w3.org/TR/dpub-aria-1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3.org/publishing" TargetMode="External"/><Relationship Id="rId2" Type="http://schemas.openxmlformats.org/officeDocument/2006/relationships/hyperlink" Target="mailto:bmccoy@w3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3.org/accessibil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dpf.org/epub/a11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364" y="1439616"/>
            <a:ext cx="8421330" cy="267456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Accessibility for EPUB and the Open Web Platform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5434840"/>
            <a:ext cx="8307387" cy="75303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16 March 2017</a:t>
            </a:r>
          </a:p>
          <a:p>
            <a:r>
              <a:rPr lang="en-US" sz="2800" dirty="0"/>
              <a:t>Bill McCoy, W3C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575" y="4093187"/>
            <a:ext cx="8759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Presentation at </a:t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 London Book Fair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Acessibility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Seminar</a:t>
            </a:r>
          </a:p>
        </p:txBody>
      </p:sp>
      <p:sp>
        <p:nvSpPr>
          <p:cNvPr id="4" name="AutoShape 6" descr="data:image/jpeg;base64,/9j/4AAQSkZJRgABAQAAAQABAAD/2wCEAAkGBwgHBgkIBwgKCgkLDRYPDQwMDRsUFRAWIB0iIiAdHx8kKDQsJCYxJx8fLT0tMTU3Ojo6Iys/RD84QzQ5OjcBCgoKDQwNGg8PGjclHyU3Nzc3Nzc3Nzc3Nzc3Nzc3Nzc3Nzc3Nzc3Nzc3Nzc3Nzc3Nzc3Nzc3Nzc3Nzc3Nzc3N//AABEIAHYAjAMBIgACEQEDEQH/xAAbAAEAAgMBAQAAAAAAAAAAAAAABAUCAwYBB//EADsQAAEEAgADBAcECAcAAAAAAAEAAgMEBREGEiETMUFhFCJRcYGRshYzNrEVIzI0cnPB0UJUdYKTlKH/xAAVAQEBAAAAAAAAAAAAAAAAAAAAAf/EABQRAQAAAAAAAAAAAAAAAAAAAAD/2gAMAwEAAhEDEQA/APuKIiAiIgIiICIiAiIgIiICIiAiIgIiICIiAiIgIiICIiAiIgIiICIiAiIgIiICKivcWYujclqTun7aI6eGQlwHTfePevcfxVjMhdjqV3TdrJvlD4i0dBvx9yC8RRMpkIMXUNq1z9k0gHkaXHZOh0Cpjxthh/is/wDXcg6RaYrME0ssUUrHyQkNkaD1aSN6K1469BkqcduqSYZN8pcNHodf0XOUspWx+ezbJRLJNJOwsihjL3uAYNnQ8PNB1qKuxeYqZN0scBeyaL7yGVhY9nvBUaTiWm2aWOCG5a7JxbI+tXc9rSO8b8T7kF0iiY7I1cjW9IqS87N6OwQWnxBB7iq6TiigHP7KO3YjjJD5oK7nsaR39R3/AAQWz7MEdiKu+VjZpQTGwnq4Dv181uXJ5XKUm53BZDtmms6CwWvaCS7YaAAO/e/BWlXiKnYtsqvZZrTSfdtswmPtPIb8UFwir8nl6uNMbZy90su+zhiYXvfr2ALXSzlS66aONszJ4W8768sRbJr2hvj8Pags9r3a5Th3Mc0uUEsV5+7cj2bhceRoaDy+R7+i2cJZQzm7FK224m5M5r5I3crG76NJPcR7EHToqJ3FWOHM9jLUlZh06zHXc6If7vZ5q5hmjniZLC9r43gOa5p2CD4oOfwH4q4h/ih+lYZyRkXGOCfK9rGiOfbnHQHQLPAfiriL+KH6SrXJYfH5RzHX6rJjGCGcxPQHv/IIN3p9P/Nwf8rf7rK5+5z/AMt35KqHCWBB2MZD08z/AHVrcGqc/wDLd+SCn4G/ClD3P+tyxwLG/aDPyco5+2jbzeOuTuWXA34Uoe5/1uU3H491PIZGy6QOFuRrw0N1y6GviqIFkBnG9Nw00voSB5HiA5utrKnl72Qb2+LxcbqZeQyaax2Zk69XBoafPvU2bHOkzsGR7QcsVd8JZrqS4g738FX1MRl8ZF6LjMhV9DaT2TZ65c6ME71sEbQV07316vGLoPVc12xy9NExjZ9/iumxEMVfG1Yq7WtibC0N17lBw+EdS/SHpdj0v01/M8lmt9NHfgtEOJzNGEVMdlIRVaNR9vAXyRt9gII3rzQeZOGP7WYFpY3lZFYLWgdAQG6WfGbR+jK8mvWZdgLT4g84H9VIZh5W3sXZktumdSikY90jfWkLgOvToO5b87jn5SmyBkgjLZo5Nkb/AGXb0oKtjp/tRl5IIWTWYa0DYGSP5BykuLuujr5LN1XLW81j7s9OtXFYvD3x2C8uY4d37I8dFS8niZ5rzMhjrQrXGM7MlzOZkjO/Th5e1e0aeVFsWMhkGPa1pDYII+Rh34kkklBG4V++zX+pSfk1VDZJIeEuJXxEh4t29EeHrK9rYq3Tys9iraYKlmTtZoHx7PPrXqu308PBYV8JPXtWmMsxvxtuR8k1aSPbtvHradvu35IPWuyMFeGDHY6rLUbE0ML7JZsco8OUrbwzSs47FCtbaxrmyPLGsfzBrS4kAHp3bUSvis3ShFWllYDWYOWN09cukY32bB0deauKNd9arHDLO+w9o9aWQDbj8EFJgPxVxF/FD9JVhmMZZyEkTq+Us0gwEEQ69beu/wB2v/VTvp8QUs5krmMrU5YbbmH9dIQRyjXh8VYY6biN92NuRqUI6x3zuikJcOnTXx0go+I6OSw2LddZn70pa9jeV5AHUgeC7G3+5zfy3fkqzi7H2cphpKlMMMznscOd2h0dsqDLLxdJE+M0cYA4Fv3rkEngb8KUPc/63LfhZHvyWZa97iGWmhoJ7h2be5ZcMUZsZgqtOyGiWIODuU7HVxPf8VFjiy1HI5GStQhsQ2ZhI1zrPIRpoHdyn2IPbsb7XEU1PtpGRyYxw9V5HKS/XMPPzUN1+xe4ex1XtHMu2pm1pS06c0sP6w/Jp+as61W2/OMyFiJkbTS7JzWyc3K/n3rzGvFaKeFlg4ls3nOBqkF8LN/syPADz8mj5lBW2Zcb+n8ozLZCWu2Mxdi0WnxjXIN9AfasbFmx9lHvnsWOyF1jYZnktkdB2jQCT0Pdv4K7hxhkvZk22MdWuiNrRvewGcp2PBQpsbk38PMovDJrNexGY3Ok12rGPDgSfA6GvgqNuFbhpLnNjrdmaVjSeV88rhru7nHXiugVbUs5SSdrbeNhghO9yNtc5Hw5QrJQEREBERAREQEREBERAREQNIiICa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533400"/>
            <a:ext cx="1333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73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Web Annotations  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857" y="2643860"/>
            <a:ext cx="8712543" cy="3758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20598" y="2643860"/>
            <a:ext cx="1567475" cy="2019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no-ecosystem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32" y="2626222"/>
            <a:ext cx="5874570" cy="3785616"/>
          </a:xfrm>
          <a:prstGeom prst="rect">
            <a:avLst/>
          </a:prstGeom>
        </p:spPr>
      </p:pic>
      <p:pic>
        <p:nvPicPr>
          <p:cNvPr id="7" name="Picture 6" descr="PUB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Publishing@W3C 2017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13" y="2837330"/>
            <a:ext cx="8231287" cy="349175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Build community </a:t>
            </a:r>
            <a:br>
              <a:rPr lang="en-US" sz="2400" dirty="0"/>
            </a:br>
            <a:r>
              <a:rPr lang="en-US" sz="2400" dirty="0"/>
              <a:t>(upcoming: </a:t>
            </a:r>
            <a:r>
              <a:rPr lang="en-US" sz="2400" b="1" dirty="0"/>
              <a:t>Publishing@W3C Summit </a:t>
            </a:r>
            <a:r>
              <a:rPr lang="en-US" sz="2400" dirty="0"/>
              <a:t>Nov 8-9 San Francisco)</a:t>
            </a:r>
          </a:p>
          <a:p>
            <a:r>
              <a:rPr lang="en-US" sz="2400" dirty="0">
                <a:solidFill>
                  <a:srgbClr val="000000"/>
                </a:solidFill>
                <a:sym typeface="Helvetica"/>
              </a:rPr>
              <a:t>Accelerate EPUB 3 adoption via increased visibility and W3C “megaphone”</a:t>
            </a:r>
          </a:p>
          <a:p>
            <a:r>
              <a:rPr lang="en-US" sz="2400" dirty="0">
                <a:solidFill>
                  <a:srgbClr val="000000"/>
                </a:solidFill>
                <a:sym typeface="Helvetica"/>
              </a:rPr>
              <a:t>Continue to advance Web for publishing needs (see: </a:t>
            </a:r>
            <a:r>
              <a:rPr lang="en-US" sz="2400" dirty="0">
                <a:solidFill>
                  <a:srgbClr val="000000"/>
                </a:solidFill>
                <a:sym typeface="Helvetica"/>
                <a:hlinkClick r:id="rId2"/>
              </a:rPr>
              <a:t>https://www.w3.org/TR/dpub-css-priorities/</a:t>
            </a:r>
            <a:r>
              <a:rPr lang="en-US" sz="2400" dirty="0">
                <a:solidFill>
                  <a:srgbClr val="000000"/>
                </a:solidFill>
                <a:sym typeface="Helvetica"/>
              </a:rPr>
              <a:t>, </a:t>
            </a:r>
            <a:r>
              <a:rPr lang="en-US" sz="2400" dirty="0">
                <a:solidFill>
                  <a:srgbClr val="000000"/>
                </a:solidFill>
                <a:sym typeface="Helvetica"/>
                <a:hlinkClick r:id="rId3"/>
              </a:rPr>
              <a:t>https://www.w3.org/TR/dpub-accessibility/</a:t>
            </a:r>
            <a:r>
              <a:rPr lang="en-US" sz="2400" dirty="0">
                <a:solidFill>
                  <a:srgbClr val="000000"/>
                </a:solidFill>
                <a:sym typeface="Helvetica"/>
              </a:rPr>
              <a:t> , </a:t>
            </a:r>
            <a:r>
              <a:rPr lang="en-US" sz="2400" dirty="0">
                <a:solidFill>
                  <a:srgbClr val="000000"/>
                </a:solidFill>
                <a:sym typeface="Helvetica"/>
                <a:hlinkClick r:id="rId4"/>
              </a:rPr>
              <a:t>https://www.w3.org/TR/dpub-aria-1.0/</a:t>
            </a:r>
            <a:r>
              <a:rPr lang="en-US" sz="2400" dirty="0">
                <a:solidFill>
                  <a:srgbClr val="000000"/>
                </a:solidFill>
                <a:sym typeface="Helvetica"/>
              </a:rPr>
              <a:t> )</a:t>
            </a:r>
          </a:p>
          <a:p>
            <a:r>
              <a:rPr lang="en-US" sz="2400" dirty="0">
                <a:solidFill>
                  <a:srgbClr val="000000"/>
                </a:solidFill>
                <a:sym typeface="Helvetica"/>
              </a:rPr>
              <a:t>Refine roadmap for the fully converged future (see: </a:t>
            </a:r>
            <a:r>
              <a:rPr lang="en-US" sz="2400" dirty="0">
                <a:solidFill>
                  <a:srgbClr val="000000"/>
                </a:solidFill>
                <a:sym typeface="Helvetica"/>
                <a:hlinkClick r:id="rId5"/>
              </a:rPr>
              <a:t>https://www.w3.org/TR/pwp/</a:t>
            </a:r>
            <a:r>
              <a:rPr lang="en-US" sz="2400" dirty="0">
                <a:solidFill>
                  <a:srgbClr val="000000"/>
                </a:solidFill>
                <a:sym typeface="Helvetica"/>
              </a:rPr>
              <a:t>) and begin executing on it (see: </a:t>
            </a:r>
            <a:r>
              <a:rPr lang="en-US" sz="2400" dirty="0">
                <a:solidFill>
                  <a:srgbClr val="000000"/>
                </a:solidFill>
                <a:sym typeface="Helvetica"/>
                <a:hlinkClick r:id="rId6"/>
              </a:rPr>
              <a:t>https://w3c.github.io/dpubwg-charter/</a:t>
            </a:r>
            <a:r>
              <a:rPr lang="en-US" sz="2400" dirty="0">
                <a:solidFill>
                  <a:srgbClr val="000000"/>
                </a:solidFill>
                <a:sym typeface="Helvetica"/>
              </a:rPr>
              <a:t> 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PUBtit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3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1152197" y="-14985"/>
            <a:ext cx="6546827" cy="1143001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Publishing@W3C </a:t>
            </a:r>
            <a:r>
              <a:rPr lang="en-US" dirty="0">
                <a:solidFill>
                  <a:schemeClr val="tx1"/>
                </a:solidFill>
              </a:rPr>
              <a:t>Groups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856389" y="6565900"/>
            <a:ext cx="274912" cy="292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414732" y="2268357"/>
            <a:ext cx="1" cy="1585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483550" y="2268357"/>
            <a:ext cx="1891369" cy="1585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399" y="14152"/>
                  <a:pt x="13199" y="6952"/>
                  <a:pt x="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3095692" y="1436904"/>
            <a:ext cx="2638081" cy="831587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rgbClr val="BEBEBE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b">
            <a:noAutofit/>
          </a:bodyPr>
          <a:lstStyle>
            <a:lvl1pPr algn="ctr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b="1" dirty="0"/>
              <a:t>Publishing Business Group</a:t>
            </a:r>
            <a:r>
              <a:rPr lang="en-US" b="1" dirty="0"/>
              <a:t> </a:t>
            </a:r>
            <a:br>
              <a:rPr lang="en-US" dirty="0"/>
            </a:br>
            <a:endParaRPr dirty="0"/>
          </a:p>
        </p:txBody>
      </p:sp>
      <p:sp>
        <p:nvSpPr>
          <p:cNvPr id="244" name="Shape 244"/>
          <p:cNvSpPr/>
          <p:nvPr/>
        </p:nvSpPr>
        <p:spPr>
          <a:xfrm>
            <a:off x="3603911" y="3854321"/>
            <a:ext cx="1621643" cy="831586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pPr>
            <a:r>
              <a:rPr b="1" dirty="0"/>
              <a:t>Publishing</a:t>
            </a:r>
          </a:p>
          <a:p>
            <a:pPr algn="ctr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pPr>
            <a:r>
              <a:rPr b="1" dirty="0"/>
              <a:t>Working Group</a:t>
            </a:r>
          </a:p>
          <a:p>
            <a:pPr algn="ctr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(to be chartered)</a:t>
            </a:r>
          </a:p>
        </p:txBody>
      </p:sp>
      <p:sp>
        <p:nvSpPr>
          <p:cNvPr id="245" name="Shape 245"/>
          <p:cNvSpPr/>
          <p:nvPr/>
        </p:nvSpPr>
        <p:spPr>
          <a:xfrm>
            <a:off x="663972" y="3854321"/>
            <a:ext cx="1621643" cy="831586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005493">
                  <a:alpha val="37820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pPr>
            <a:r>
              <a:t>Digital Publishing</a:t>
            </a:r>
          </a:p>
          <a:p>
            <a:pPr algn="ctr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pPr>
            <a:r>
              <a:t>Interest Group</a:t>
            </a:r>
          </a:p>
        </p:txBody>
      </p:sp>
      <p:sp>
        <p:nvSpPr>
          <p:cNvPr id="246" name="Shape 246"/>
          <p:cNvSpPr/>
          <p:nvPr/>
        </p:nvSpPr>
        <p:spPr>
          <a:xfrm>
            <a:off x="6543850" y="3854321"/>
            <a:ext cx="1621642" cy="831586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pPr>
            <a:r>
              <a:rPr b="1" dirty="0"/>
              <a:t>EPUB 3 </a:t>
            </a:r>
          </a:p>
          <a:p>
            <a:pPr algn="ctr">
              <a:spcBef>
                <a:spcPts val="500"/>
              </a:spcBef>
              <a:defRPr sz="1400">
                <a:latin typeface="+mn-lt"/>
                <a:ea typeface="+mn-ea"/>
                <a:cs typeface="+mn-cs"/>
                <a:sym typeface="Helvetica Neue"/>
              </a:defRPr>
            </a:pPr>
            <a:r>
              <a:rPr b="1" dirty="0"/>
              <a:t>Community Group</a:t>
            </a:r>
          </a:p>
        </p:txBody>
      </p:sp>
      <p:sp>
        <p:nvSpPr>
          <p:cNvPr id="247" name="Shape 247"/>
          <p:cNvSpPr/>
          <p:nvPr/>
        </p:nvSpPr>
        <p:spPr>
          <a:xfrm>
            <a:off x="6827816" y="2730350"/>
            <a:ext cx="1031034" cy="322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200" i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Oversight</a:t>
            </a:r>
          </a:p>
        </p:txBody>
      </p:sp>
      <p:sp>
        <p:nvSpPr>
          <p:cNvPr id="248" name="Shape 248"/>
          <p:cNvSpPr/>
          <p:nvPr/>
        </p:nvSpPr>
        <p:spPr>
          <a:xfrm>
            <a:off x="3159192" y="2717650"/>
            <a:ext cx="2532839" cy="4950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1200" i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 dirty="0"/>
              <a:t>Strategy </a:t>
            </a:r>
            <a:r>
              <a:rPr dirty="0"/>
              <a:t>directio</a:t>
            </a:r>
            <a:r>
              <a:rPr lang="en-US" dirty="0"/>
              <a:t>n  and requirements </a:t>
            </a:r>
            <a:r>
              <a:rPr dirty="0"/>
              <a:t>for Publishing@W3C</a:t>
            </a:r>
          </a:p>
        </p:txBody>
      </p:sp>
      <p:sp>
        <p:nvSpPr>
          <p:cNvPr id="249" name="Shape 249"/>
          <p:cNvSpPr/>
          <p:nvPr/>
        </p:nvSpPr>
        <p:spPr>
          <a:xfrm>
            <a:off x="3105737" y="4802292"/>
            <a:ext cx="2735097" cy="618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Develop </a:t>
            </a:r>
            <a:r>
              <a:rPr lang="en-US" dirty="0"/>
              <a:t>new Web Publications standards</a:t>
            </a:r>
            <a:endParaRPr dirty="0"/>
          </a:p>
        </p:txBody>
      </p:sp>
      <p:sp>
        <p:nvSpPr>
          <p:cNvPr id="250" name="Shape 250"/>
          <p:cNvSpPr/>
          <p:nvPr/>
        </p:nvSpPr>
        <p:spPr>
          <a:xfrm>
            <a:off x="6100412" y="4802292"/>
            <a:ext cx="2485842" cy="51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 EPUB 3.related technical activities</a:t>
            </a:r>
          </a:p>
        </p:txBody>
      </p:sp>
      <p:sp>
        <p:nvSpPr>
          <p:cNvPr id="251" name="Shape 251"/>
          <p:cNvSpPr/>
          <p:nvPr/>
        </p:nvSpPr>
        <p:spPr>
          <a:xfrm>
            <a:off x="148320" y="6599072"/>
            <a:ext cx="1726997" cy="225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" i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Diagram inspired by Murata Makoto</a:t>
            </a:r>
          </a:p>
        </p:txBody>
      </p:sp>
      <p:sp>
        <p:nvSpPr>
          <p:cNvPr id="252" name="Shape 252"/>
          <p:cNvSpPr/>
          <p:nvPr/>
        </p:nvSpPr>
        <p:spPr>
          <a:xfrm>
            <a:off x="136203" y="4790563"/>
            <a:ext cx="2735097" cy="61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1200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Bridge building among communities</a:t>
            </a:r>
          </a:p>
          <a:p>
            <a:pPr algn="ctr">
              <a:defRPr sz="1200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(</a:t>
            </a:r>
            <a:r>
              <a:rPr i="1" dirty="0"/>
              <a:t>may</a:t>
            </a:r>
            <a:r>
              <a:rPr dirty="0"/>
              <a:t> be closed in fall 2017)</a:t>
            </a:r>
          </a:p>
        </p:txBody>
      </p:sp>
    </p:spTree>
    <p:extLst>
      <p:ext uri="{BB962C8B-B14F-4D97-AF65-F5344CB8AC3E}">
        <p14:creationId xmlns:p14="http://schemas.microsoft.com/office/powerpoint/2010/main" val="223273649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Publishing@W3C: Getting Involved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43766"/>
              </p:ext>
            </p:extLst>
          </p:nvPr>
        </p:nvGraphicFramePr>
        <p:xfrm>
          <a:off x="144088" y="2599765"/>
          <a:ext cx="8852648" cy="4261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0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 of Group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Group’s Focus, Scope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Eligibility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Fees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0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Transitional Publishing Industry (TPI) Membership </a:t>
                      </a:r>
                      <a:r>
                        <a:rPr lang="en-US" sz="1600" b="1" baseline="0" dirty="0"/>
                        <a:t> </a:t>
                      </a:r>
                      <a:endParaRPr lang="en-US" sz="1600" b="1" dirty="0"/>
                    </a:p>
                  </a:txBody>
                  <a:tcPr>
                    <a:solidFill>
                      <a:srgbClr val="71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Participation in Publishing Business</a:t>
                      </a:r>
                      <a:r>
                        <a:rPr lang="en-US" sz="1400" baseline="0" dirty="0"/>
                        <a:t> Group and new Publishing Working Group</a:t>
                      </a:r>
                      <a:endParaRPr lang="en-US" sz="1400" dirty="0"/>
                    </a:p>
                  </a:txBody>
                  <a:tcPr>
                    <a:solidFill>
                      <a:srgbClr val="71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Available to former IDPF</a:t>
                      </a:r>
                      <a:r>
                        <a:rPr lang="en-US" sz="1400" baseline="0" dirty="0"/>
                        <a:t> members in good standing</a:t>
                      </a:r>
                      <a:endParaRPr lang="en-US" dirty="0"/>
                    </a:p>
                  </a:txBody>
                  <a:tcPr>
                    <a:solidFill>
                      <a:srgbClr val="71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Equal to former</a:t>
                      </a:r>
                      <a:r>
                        <a:rPr lang="en-US" sz="1400" baseline="0" dirty="0"/>
                        <a:t> IDPF fees for first two years, based on revenue of organization</a:t>
                      </a:r>
                      <a:endParaRPr lang="en-US" sz="1400" dirty="0"/>
                    </a:p>
                  </a:txBody>
                  <a:tcPr>
                    <a:solidFill>
                      <a:srgbClr val="71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Publishing Business Group  (PBG)</a:t>
                      </a:r>
                    </a:p>
                  </a:txBody>
                  <a:tcPr>
                    <a:solidFill>
                      <a:srgbClr val="BE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Strategic feedback between publishing industry</a:t>
                      </a:r>
                      <a:r>
                        <a:rPr lang="en-US" sz="1400" baseline="0" dirty="0"/>
                        <a:t> and</a:t>
                      </a:r>
                      <a:r>
                        <a:rPr lang="en-US" sz="1400" dirty="0"/>
                        <a:t> W3C. Shape new WG and oversee  EPUB 3 CG</a:t>
                      </a:r>
                    </a:p>
                  </a:txBody>
                  <a:tcPr>
                    <a:solidFill>
                      <a:srgbClr val="BE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Open to any organization and to unaffiliated individuals</a:t>
                      </a:r>
                    </a:p>
                  </a:txBody>
                  <a:tcPr>
                    <a:solidFill>
                      <a:srgbClr val="BE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Small organizations, associations: $2K</a:t>
                      </a:r>
                      <a:r>
                        <a:rPr lang="en-US" sz="1400" baseline="0" dirty="0"/>
                        <a:t> /year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Large</a:t>
                      </a:r>
                      <a:r>
                        <a:rPr lang="en-US" sz="1400" baseline="0" dirty="0"/>
                        <a:t> organizations: $10K /year</a:t>
                      </a:r>
                      <a:endParaRPr lang="en-US" sz="1400" dirty="0"/>
                    </a:p>
                  </a:txBody>
                  <a:tcPr>
                    <a:solidFill>
                      <a:srgbClr val="BE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3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Regular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W3C Membership</a:t>
                      </a:r>
                      <a:endParaRPr lang="en-US" sz="1600" b="1" dirty="0"/>
                    </a:p>
                  </a:txBody>
                  <a:tcPr>
                    <a:solidFill>
                      <a:srgbClr val="71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Participation in all W3C Business, Interest, and Working Groups</a:t>
                      </a:r>
                    </a:p>
                  </a:txBody>
                  <a:tcPr>
                    <a:solidFill>
                      <a:srgbClr val="71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to any organization</a:t>
                      </a:r>
                      <a:endParaRPr lang="en-US" sz="1400" dirty="0"/>
                    </a:p>
                  </a:txBody>
                  <a:tcPr>
                    <a:solidFill>
                      <a:srgbClr val="71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Fees</a:t>
                      </a:r>
                      <a:r>
                        <a:rPr lang="en-US" sz="1400" baseline="0" dirty="0"/>
                        <a:t> based on size of organization: start-up, affiliate, full and            &gt;$1Billion</a:t>
                      </a:r>
                      <a:endParaRPr lang="en-US" sz="1400" dirty="0"/>
                    </a:p>
                  </a:txBody>
                  <a:tcPr>
                    <a:solidFill>
                      <a:srgbClr val="71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01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EPUB 3 </a:t>
                      </a:r>
                    </a:p>
                    <a:p>
                      <a:pPr algn="ctr"/>
                      <a:r>
                        <a:rPr lang="en-US" sz="1600" b="1" dirty="0"/>
                        <a:t>Community Group</a:t>
                      </a:r>
                    </a:p>
                  </a:txBody>
                  <a:tcPr>
                    <a:solidFill>
                      <a:srgbClr val="BE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Ongoing development of EPUB 3 specification family</a:t>
                      </a:r>
                    </a:p>
                  </a:txBody>
                  <a:tcPr>
                    <a:solidFill>
                      <a:srgbClr val="BE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Open to anyone</a:t>
                      </a:r>
                    </a:p>
                  </a:txBody>
                  <a:tcPr>
                    <a:solidFill>
                      <a:srgbClr val="BE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Free</a:t>
                      </a:r>
                    </a:p>
                  </a:txBody>
                  <a:tcPr>
                    <a:solidFill>
                      <a:srgbClr val="BE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06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499475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21" y="2806441"/>
            <a:ext cx="8621533" cy="4051559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EPUB </a:t>
            </a:r>
            <a:r>
              <a:rPr lang="en-US" sz="7200" dirty="0"/>
              <a:t>and the overall </a:t>
            </a:r>
            <a:r>
              <a:rPr lang="en-US" sz="7200" b="1" dirty="0"/>
              <a:t>Open Web Platform </a:t>
            </a:r>
            <a:r>
              <a:rPr lang="en-US" sz="7200" dirty="0"/>
              <a:t>are foundations of accessible publishing</a:t>
            </a:r>
            <a:endParaRPr lang="en-US" sz="800" dirty="0"/>
          </a:p>
          <a:p>
            <a:r>
              <a:rPr lang="en-US" sz="7200" b="1" dirty="0"/>
              <a:t>EPUB 3.1 </a:t>
            </a:r>
            <a:r>
              <a:rPr lang="en-US" sz="7200" dirty="0"/>
              <a:t>is well-aligned with overall Web Accessibility initiatives and will continue to evolve and grow in adoption and mindshare under W3C stewardship</a:t>
            </a:r>
          </a:p>
          <a:p>
            <a:r>
              <a:rPr lang="en-US" sz="7200" dirty="0"/>
              <a:t>Future </a:t>
            </a:r>
            <a:r>
              <a:rPr lang="en-US" sz="7200" b="1" dirty="0"/>
              <a:t>Web Publications </a:t>
            </a:r>
            <a:r>
              <a:rPr lang="en-US" sz="7200" dirty="0"/>
              <a:t>functionality will further converge online/offline, packaged/distributed paradigms, with accessibility front and center in its driving requirements</a:t>
            </a:r>
          </a:p>
          <a:p>
            <a:r>
              <a:rPr lang="en-US" sz="7200" dirty="0"/>
              <a:t>There’s a lot more work to do to build on our successes and fully realize the goal that </a:t>
            </a:r>
            <a:r>
              <a:rPr lang="en-US" sz="7200" b="1" dirty="0"/>
              <a:t>all publications and documents should be born accessible</a:t>
            </a:r>
          </a:p>
          <a:p>
            <a:r>
              <a:rPr lang="en-US" sz="7200" dirty="0"/>
              <a:t>W3C needs your help and engagement to </a:t>
            </a:r>
            <a:r>
              <a:rPr lang="en-US" sz="7200" b="1" dirty="0"/>
              <a:t>lead accessible publishing to its full potential with the Web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PUB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88" y="6149947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hlinkClick r:id="rId2"/>
            </a:endParaRPr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bmccoy@w3.org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twitter: @</a:t>
            </a:r>
            <a:r>
              <a:rPr lang="en-US" sz="2400" b="1" dirty="0" err="1"/>
              <a:t>billmccoy</a:t>
            </a:r>
            <a:endParaRPr lang="en-US" sz="2400" b="1" dirty="0"/>
          </a:p>
          <a:p>
            <a:pPr marL="0" indent="0">
              <a:buNone/>
            </a:pPr>
            <a:br>
              <a:rPr lang="en-US" sz="2400" b="1" dirty="0"/>
            </a:br>
            <a:r>
              <a:rPr lang="en-US" sz="2400" b="1" dirty="0">
                <a:hlinkClick r:id="rId3"/>
              </a:rPr>
              <a:t>http://w3.org/publishing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>
                <a:hlinkClick r:id="rId4"/>
              </a:rPr>
              <a:t>http://w3.org/accessibility</a:t>
            </a:r>
            <a:r>
              <a:rPr lang="en-US" sz="2400" b="1" dirty="0"/>
              <a:t> </a:t>
            </a:r>
          </a:p>
          <a:p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UBtit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1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About W3C:                                              “Leading the Web to its Full Potential”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9" y="2769999"/>
            <a:ext cx="14763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75" y="5748835"/>
            <a:ext cx="19986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640" tIns="80640" rIns="80640" bIns="8064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808080"/>
                </a:solidFill>
                <a:ea typeface="ヒラギノ角ゴ ProN W3" charset="-128"/>
              </a:rPr>
              <a:t>Tim Berners-Lee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808080"/>
                </a:solidFill>
                <a:ea typeface="ヒラギノ角ゴ ProN W3" charset="-128"/>
              </a:rPr>
              <a:t>WEB INVENTOR AND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808080"/>
                </a:solidFill>
                <a:ea typeface="ヒラギノ角ゴ ProN W3" charset="-128"/>
              </a:rPr>
              <a:t>W3C DIRECTOR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3189" y="2732624"/>
            <a:ext cx="6322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sz="1600" dirty="0">
                <a:solidFill>
                  <a:srgbClr val="000000"/>
                </a:solidFill>
                <a:cs typeface="DokChampa" pitchFamily="34" charset="-34"/>
              </a:rPr>
              <a:t>Founded 1994, now 400+ organization members</a:t>
            </a:r>
          </a:p>
          <a:p>
            <a: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sz="1600" dirty="0">
              <a:solidFill>
                <a:srgbClr val="000000"/>
              </a:solidFill>
              <a:cs typeface="DokChampa" pitchFamily="34" charset="-34"/>
            </a:endParaRPr>
          </a:p>
          <a:p>
            <a:pPr marL="285750" indent="-285750">
              <a:buFont typeface="Arial" pitchFamily="34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sz="1600" dirty="0">
                <a:solidFill>
                  <a:srgbClr val="000000"/>
                </a:solidFill>
                <a:cs typeface="DokChampa" pitchFamily="34" charset="-34"/>
              </a:rPr>
              <a:t>W3C standards include HTML, CSS, SVG, </a:t>
            </a:r>
            <a:r>
              <a:rPr lang="en-US" sz="1600" dirty="0">
                <a:solidFill>
                  <a:srgbClr val="000000"/>
                </a:solidFill>
                <a:cs typeface="DokChampa" pitchFamily="34" charset="-34"/>
              </a:rPr>
              <a:t>MathML </a:t>
            </a:r>
            <a:r>
              <a:rPr lang="en-US" sz="1600" dirty="0">
                <a:solidFill>
                  <a:srgbClr val="000000"/>
                </a:solidFill>
                <a:cs typeface="DokChampa" pitchFamily="34" charset="-34"/>
              </a:rPr>
              <a:t>XML, XSL-FO, XSLT, …</a:t>
            </a:r>
          </a:p>
          <a:p>
            <a: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sz="1600" dirty="0">
              <a:solidFill>
                <a:srgbClr val="000000"/>
              </a:solidFill>
              <a:cs typeface="DokChampa" pitchFamily="34" charset="-34"/>
            </a:endParaRPr>
          </a:p>
          <a:p>
            <a:pPr marL="285750" indent="-285750">
              <a:buFont typeface="Arial" pitchFamily="34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sz="1600" dirty="0">
                <a:solidFill>
                  <a:srgbClr val="000000"/>
                </a:solidFill>
                <a:cs typeface="DokChampa" pitchFamily="34" charset="-34"/>
              </a:rPr>
              <a:t>70+ staff in US (MIT), China (Beihang), France (ERCIM) and Japan (Keio)</a:t>
            </a:r>
          </a:p>
          <a:p>
            <a:pPr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sz="1600" dirty="0">
              <a:solidFill>
                <a:srgbClr val="000000"/>
              </a:solidFill>
              <a:cs typeface="DokChampa" pitchFamily="34" charset="-34"/>
            </a:endParaRPr>
          </a:p>
          <a:p>
            <a:pPr marL="279400" indent="-279400">
              <a:buFont typeface="Arial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sz="1600" dirty="0">
                <a:solidFill>
                  <a:srgbClr val="000000"/>
                </a:solidFill>
                <a:cs typeface="DokChampa" pitchFamily="34" charset="-34"/>
              </a:rPr>
              <a:t>Focus on advancing the overall Open Web Platform, as well as meeting specific industry requirements</a:t>
            </a:r>
            <a:br>
              <a:rPr lang="en-US" sz="1600" dirty="0">
                <a:solidFill>
                  <a:srgbClr val="000000"/>
                </a:solidFill>
                <a:cs typeface="DokChampa" pitchFamily="34" charset="-34"/>
              </a:rPr>
            </a:br>
            <a:endParaRPr lang="en-US" sz="1600" dirty="0">
              <a:solidFill>
                <a:srgbClr val="000000"/>
              </a:solidFill>
              <a:cs typeface="DokChampa" pitchFamily="34" charset="-34"/>
            </a:endParaRPr>
          </a:p>
          <a:p>
            <a:pPr marL="279400" indent="-279400">
              <a:buFont typeface="Arial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r>
              <a:rPr lang="en-US" sz="1600" dirty="0">
                <a:solidFill>
                  <a:srgbClr val="000000"/>
                </a:solidFill>
                <a:cs typeface="DokChampa" pitchFamily="34" charset="-34"/>
              </a:rPr>
              <a:t>International Digital Publishing Forum (IDPF) merged into W3C in February, 2017 - EPUB ongoing development is now under W3C</a:t>
            </a:r>
            <a:br>
              <a:rPr lang="en-US" sz="1600" dirty="0">
                <a:solidFill>
                  <a:srgbClr val="000000"/>
                </a:solidFill>
                <a:cs typeface="DokChampa" pitchFamily="34" charset="-34"/>
              </a:rPr>
            </a:br>
            <a:endParaRPr lang="en-US" sz="1600" dirty="0">
              <a:solidFill>
                <a:srgbClr val="000000"/>
              </a:solidFill>
              <a:cs typeface="DokChampa" pitchFamily="34" charset="-34"/>
            </a:endParaRPr>
          </a:p>
          <a:p>
            <a:pPr marL="279400" indent="-279400">
              <a:buFont typeface="Arial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sz="1600" dirty="0">
              <a:solidFill>
                <a:srgbClr val="000000"/>
              </a:solidFill>
              <a:cs typeface="DokChampa" pitchFamily="34" charset="-34"/>
            </a:endParaRPr>
          </a:p>
          <a:p>
            <a:pPr marL="279400" indent="-279400">
              <a:buFont typeface="Arial" charset="0"/>
              <a:buChar char="•"/>
              <a:tabLst>
                <a:tab pos="279400" algn="l"/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</a:tabLst>
            </a:pPr>
            <a:endParaRPr lang="en-US" sz="1600" dirty="0">
              <a:solidFill>
                <a:srgbClr val="000000"/>
              </a:solidFill>
              <a:cs typeface="DokChampa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63"/>
            <a:ext cx="9145116" cy="6823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2421" y="300633"/>
            <a:ext cx="3027534" cy="437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2100" dirty="0">
                <a:solidFill>
                  <a:srgbClr val="7C0500"/>
                </a:solidFill>
                <a:latin typeface="Gill Sans" charset="0"/>
              </a:rPr>
              <a:t>The Universal Content and Experience Platform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32498" y="2591148"/>
            <a:ext cx="2537457" cy="989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288" tIns="32910" rIns="63288" bIns="32910">
            <a:spAutoFit/>
          </a:bodyPr>
          <a:lstStyle/>
          <a:p>
            <a:pPr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For all types of content, data, and experiences…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32498" y="5839850"/>
            <a:ext cx="2109896" cy="374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288" tIns="32910" rIns="63288" bIns="32910">
            <a:spAutoFit/>
          </a:bodyPr>
          <a:lstStyle/>
          <a:p>
            <a:pPr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…on every device</a:t>
            </a:r>
          </a:p>
        </p:txBody>
      </p:sp>
      <p:sp>
        <p:nvSpPr>
          <p:cNvPr id="6152" name="Espace réservé du numéro de diapositiv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38900"/>
            <a:ext cx="8032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301" tIns="32150" rIns="64301" bIns="32150"/>
          <a:lstStyle/>
          <a:p>
            <a:fld id="{BA9E0219-0260-4877-B67C-FF1B5FBBEB40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97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Publishing@W3C Strategy               </a:t>
            </a:r>
            <a:r>
              <a:rPr lang="en-US" b="1" dirty="0"/>
              <a:t>+</a:t>
            </a:r>
            <a:r>
              <a:rPr lang="en-US" dirty="0"/>
              <a:t>      </a:t>
            </a:r>
            <a:r>
              <a:rPr lang="en-US" baseline="-25000" dirty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Continue to develop and promote EPUB as the packaged accessible interchange and delivery format for digital publications </a:t>
            </a:r>
          </a:p>
          <a:p>
            <a:r>
              <a:rPr lang="en-US" sz="2400" dirty="0"/>
              <a:t>Continue to advance the overall Open Web platform to meet publishing industry needs</a:t>
            </a:r>
            <a:endParaRPr lang="en-US" sz="2400" dirty="0"/>
          </a:p>
          <a:p>
            <a:r>
              <a:rPr lang="en-US" sz="2400" dirty="0"/>
              <a:t>Pursue an ambitious vision to realize fully Web-native Web Publications: online/offline, packaged/distributed, browser/app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PUB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48" y="1812141"/>
            <a:ext cx="658866" cy="658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95" y="1812141"/>
            <a:ext cx="545438" cy="7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8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WCAG</a:t>
            </a:r>
            <a:r>
              <a:rPr lang="en-US" sz="2400" dirty="0"/>
              <a:t> (Web Content Accessibility Guidelines) – rich suite of documentation and resources, WCAG 2.0 globally adopted</a:t>
            </a:r>
          </a:p>
          <a:p>
            <a:r>
              <a:rPr lang="en-US" sz="2400" b="1" dirty="0"/>
              <a:t>WAI-ARIA</a:t>
            </a:r>
            <a:r>
              <a:rPr lang="en-US" sz="2400" dirty="0"/>
              <a:t> (Accessible Rich Internet Applications) – adds semantics to user interfaces via @role and @aria-* </a:t>
            </a:r>
          </a:p>
          <a:p>
            <a:r>
              <a:rPr lang="en-US" sz="2400" dirty="0"/>
              <a:t>Accessibility is one of the key horizontal review criteria for </a:t>
            </a:r>
            <a:r>
              <a:rPr lang="en-US" sz="2400" b="1" dirty="0"/>
              <a:t>ALL</a:t>
            </a:r>
            <a:r>
              <a:rPr lang="en-US" sz="2400" dirty="0"/>
              <a:t> proposed W3C Standards (along with security and internationalization)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PUB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EPUB Accessibility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Structural semantics </a:t>
            </a:r>
            <a:r>
              <a:rPr lang="en-US" sz="2400" dirty="0"/>
              <a:t>at content level (HTML) and publication level (machine-readable navigation, logical reading order, …)</a:t>
            </a:r>
          </a:p>
          <a:p>
            <a:r>
              <a:rPr lang="en-US" sz="2400" b="1" dirty="0"/>
              <a:t>Discovery and capability enablement</a:t>
            </a:r>
            <a:r>
              <a:rPr lang="en-US" sz="2400" dirty="0"/>
              <a:t> via accessibility metadata at publication and content levels</a:t>
            </a:r>
          </a:p>
          <a:p>
            <a:r>
              <a:rPr lang="en-US" sz="2400" b="1" dirty="0"/>
              <a:t>Accessibility features </a:t>
            </a:r>
            <a:r>
              <a:rPr lang="en-US" sz="2400" dirty="0"/>
              <a:t>such as Media Overlays and TTS hints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PUB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EPUB Accessibility 1.0: EPUB Accessibility Conformance and Discovery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First-class component of</a:t>
            </a:r>
            <a:r>
              <a:rPr lang="en-US" sz="2400" b="1" dirty="0"/>
              <a:t> EPUB 3.1 </a:t>
            </a:r>
            <a:r>
              <a:rPr lang="en-US" sz="2400" dirty="0"/>
              <a:t>(approved January, 2017 as final IDPF Recommended Specification)</a:t>
            </a:r>
          </a:p>
          <a:p>
            <a:r>
              <a:rPr lang="en-US" sz="2400" dirty="0"/>
              <a:t>Accessibility aspects of EPUB gathered in one document, with the bar raised to a higher level of expected conformance</a:t>
            </a:r>
          </a:p>
          <a:p>
            <a:r>
              <a:rPr lang="en-US" sz="2400" dirty="0"/>
              <a:t>Architected so as to be able to be enhanced independently and applicable earlier and future EPUB revisions</a:t>
            </a:r>
          </a:p>
          <a:p>
            <a:r>
              <a:rPr lang="en-US" sz="2400" dirty="0">
                <a:hlinkClick r:id="rId2"/>
              </a:rPr>
              <a:t>http://www.idpf.org/epub/a11y</a:t>
            </a:r>
            <a:r>
              <a:rPr lang="en-US" sz="2400" dirty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PUB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8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EPUB Accessibility Conformance and Discovery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91910"/>
            <a:ext cx="8308975" cy="3491753"/>
          </a:xfrm>
        </p:spPr>
        <p:txBody>
          <a:bodyPr>
            <a:normAutofit/>
          </a:bodyPr>
          <a:lstStyle/>
          <a:p>
            <a:r>
              <a:rPr lang="en-US" sz="2400" dirty="0"/>
              <a:t>Built on W3C WCAG 2.0, with added requirements specific to publications </a:t>
            </a:r>
          </a:p>
          <a:p>
            <a:pPr lvl="0"/>
            <a:r>
              <a:rPr lang="en-US" sz="2400" dirty="0"/>
              <a:t>Discovery – enhanced accessibility &amp; certification metadata with categories of accessibility compliance (“Discovery-enabled”, “Accessible”, “Optimized”)</a:t>
            </a:r>
          </a:p>
          <a:p>
            <a:r>
              <a:rPr lang="en-US" sz="2400" dirty="0"/>
              <a:t>Optimized Publications (publications that are optimized for a specific user group, for example, audio and Braille books)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PUB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13" y="1456765"/>
            <a:ext cx="8624087" cy="1143000"/>
          </a:xfrm>
        </p:spPr>
        <p:txBody>
          <a:bodyPr/>
          <a:lstStyle/>
          <a:p>
            <a:r>
              <a:rPr lang="en-US" sz="3400" dirty="0"/>
              <a:t>Convergence Vision: Portable Web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983223"/>
            <a:ext cx="8308975" cy="3491753"/>
          </a:xfrm>
        </p:spPr>
        <p:txBody>
          <a:bodyPr>
            <a:normAutofit/>
          </a:bodyPr>
          <a:lstStyle/>
          <a:p>
            <a:pPr marL="0" indent="0">
              <a:buClrTx/>
              <a:buSzPct val="100000"/>
              <a:buNone/>
              <a:defRPr>
                <a:solidFill>
                  <a:srgbClr val="000000"/>
                </a:solidFill>
              </a:defRPr>
            </a:pPr>
            <a:r>
              <a:rPr lang="en-US" sz="2400" dirty="0"/>
              <a:t>Publications on the Web, and packaged for offline use, share a fully unified technical architecture in which the same tools and techniques are applicable</a:t>
            </a:r>
          </a:p>
          <a:p>
            <a:pPr marL="0" indent="0">
              <a:buClrTx/>
              <a:buSzPct val="100000"/>
              <a:buNone/>
              <a:defRPr>
                <a:solidFill>
                  <a:srgbClr val="000000"/>
                </a:solidFill>
              </a:defRPr>
            </a:pPr>
            <a:r>
              <a:rPr lang="en-US" sz="2400" dirty="0"/>
              <a:t>Publishing requirements are fully and consistently supported throughout the Open Web Platform for packaged publications as well as online Web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F339-C289-BD4E-BE3A-0EFF8D97C3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PUBtit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34" y="6112640"/>
            <a:ext cx="2424166" cy="2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90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Custom 4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2150D2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53983</TotalTime>
  <Words>749</Words>
  <Application>Microsoft Office PowerPoint</Application>
  <PresentationFormat>On-screen Show (4:3)</PresentationFormat>
  <Paragraphs>118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DokChampa</vt:lpstr>
      <vt:lpstr>Gill Sans</vt:lpstr>
      <vt:lpstr>Helvetica</vt:lpstr>
      <vt:lpstr>Helvetica Neue</vt:lpstr>
      <vt:lpstr>Times New Roman</vt:lpstr>
      <vt:lpstr>Wingdings</vt:lpstr>
      <vt:lpstr>ヒラギノ角ゴ ProN W3</vt:lpstr>
      <vt:lpstr>Expo</vt:lpstr>
      <vt:lpstr> Accessibility for EPUB and the Open Web Platform </vt:lpstr>
      <vt:lpstr>  About W3C:                                              “Leading the Web to its Full Potential”</vt:lpstr>
      <vt:lpstr>PowerPoint Presentation</vt:lpstr>
      <vt:lpstr>Publishing@W3C Strategy               +           </vt:lpstr>
      <vt:lpstr>Web Accessibility</vt:lpstr>
      <vt:lpstr>Building Blocks of EPUB Accessibility </vt:lpstr>
      <vt:lpstr>EPUB Accessibility 1.0: EPUB Accessibility Conformance and Discovery  </vt:lpstr>
      <vt:lpstr>EPUB Accessibility Conformance and Discovery  </vt:lpstr>
      <vt:lpstr>Convergence Vision: Portable Web Publications</vt:lpstr>
      <vt:lpstr>W3C Web Annotations   </vt:lpstr>
      <vt:lpstr>Publishing@W3C 2017 Focus Areas</vt:lpstr>
      <vt:lpstr>Publishing@W3C Groups</vt:lpstr>
      <vt:lpstr>Publishing@W3C: Getting Involved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Chang</dc:creator>
  <cp:lastModifiedBy>William McCoy</cp:lastModifiedBy>
  <cp:revision>2169</cp:revision>
  <cp:lastPrinted>2014-11-24T14:00:13Z</cp:lastPrinted>
  <dcterms:created xsi:type="dcterms:W3CDTF">2013-05-22T15:01:26Z</dcterms:created>
  <dcterms:modified xsi:type="dcterms:W3CDTF">2017-03-14T10:52:52Z</dcterms:modified>
</cp:coreProperties>
</file>