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30267275" cy="42794238"/>
  <p:notesSz cx="6858000" cy="9144000"/>
  <p:defaultTextStyle>
    <a:defPPr>
      <a:defRPr lang="en-US"/>
    </a:defPPr>
    <a:lvl1pPr marL="0" algn="l" defTabSz="2086959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6959" algn="l" defTabSz="2086959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3913" algn="l" defTabSz="2086959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0871" algn="l" defTabSz="2086959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47830" algn="l" defTabSz="2086959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34784" algn="l" defTabSz="2086959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1743" algn="l" defTabSz="2086959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08697" algn="l" defTabSz="2086959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695660" algn="l" defTabSz="2086959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20" d="100"/>
          <a:sy n="20" d="100"/>
        </p:scale>
        <p:origin x="-2472" y="216"/>
      </p:cViewPr>
      <p:guideLst>
        <p:guide orient="horz" pos="13479"/>
        <p:guide pos="953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046" y="13293960"/>
            <a:ext cx="25727184" cy="91730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0091" y="24250068"/>
            <a:ext cx="21187093" cy="1093630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7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4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1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48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36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32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0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6976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13364" y="39663928"/>
            <a:ext cx="7062364" cy="2278397"/>
          </a:xfrm>
          <a:prstGeom prst="rect">
            <a:avLst/>
          </a:prstGeom>
        </p:spPr>
        <p:txBody>
          <a:bodyPr/>
          <a:lstStyle/>
          <a:p>
            <a:fld id="{8A9224F5-64D1-0948-9E96-FFF98FD8ECB6}" type="datetimeFigureOut">
              <a:rPr lang="en-US" smtClean="0"/>
              <a:t>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341319" y="39663928"/>
            <a:ext cx="9584637" cy="227839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691547" y="39663928"/>
            <a:ext cx="7062364" cy="2278397"/>
          </a:xfrm>
          <a:prstGeom prst="rect">
            <a:avLst/>
          </a:prstGeom>
        </p:spPr>
        <p:txBody>
          <a:bodyPr/>
          <a:lstStyle/>
          <a:p>
            <a:fld id="{0A512F4F-E236-534E-8482-D2412B64E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279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13364" y="39663928"/>
            <a:ext cx="7062364" cy="2278397"/>
          </a:xfrm>
          <a:prstGeom prst="rect">
            <a:avLst/>
          </a:prstGeom>
        </p:spPr>
        <p:txBody>
          <a:bodyPr/>
          <a:lstStyle/>
          <a:p>
            <a:fld id="{8A9224F5-64D1-0948-9E96-FFF98FD8ECB6}" type="datetimeFigureOut">
              <a:rPr lang="en-US" smtClean="0"/>
              <a:t>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341319" y="39663928"/>
            <a:ext cx="9584637" cy="227839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691547" y="39663928"/>
            <a:ext cx="7062364" cy="2278397"/>
          </a:xfrm>
          <a:prstGeom prst="rect">
            <a:avLst/>
          </a:prstGeom>
        </p:spPr>
        <p:txBody>
          <a:bodyPr/>
          <a:lstStyle/>
          <a:p>
            <a:fld id="{0A512F4F-E236-534E-8482-D2412B64E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365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636212" y="10698560"/>
            <a:ext cx="22542814" cy="22783969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07769" y="10698560"/>
            <a:ext cx="67123988" cy="22783969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13364" y="39663928"/>
            <a:ext cx="7062364" cy="2278397"/>
          </a:xfrm>
          <a:prstGeom prst="rect">
            <a:avLst/>
          </a:prstGeom>
        </p:spPr>
        <p:txBody>
          <a:bodyPr/>
          <a:lstStyle/>
          <a:p>
            <a:fld id="{8A9224F5-64D1-0948-9E96-FFF98FD8ECB6}" type="datetimeFigureOut">
              <a:rPr lang="en-US" smtClean="0"/>
              <a:t>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341319" y="39663928"/>
            <a:ext cx="9584637" cy="227839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691547" y="39663928"/>
            <a:ext cx="7062364" cy="2278397"/>
          </a:xfrm>
          <a:prstGeom prst="rect">
            <a:avLst/>
          </a:prstGeom>
        </p:spPr>
        <p:txBody>
          <a:bodyPr/>
          <a:lstStyle/>
          <a:p>
            <a:fld id="{0A512F4F-E236-534E-8482-D2412B64E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892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13364" y="39663928"/>
            <a:ext cx="7062364" cy="2278397"/>
          </a:xfrm>
          <a:prstGeom prst="rect">
            <a:avLst/>
          </a:prstGeom>
        </p:spPr>
        <p:txBody>
          <a:bodyPr/>
          <a:lstStyle/>
          <a:p>
            <a:fld id="{8A9224F5-64D1-0948-9E96-FFF98FD8ECB6}" type="datetimeFigureOut">
              <a:rPr lang="en-US" smtClean="0"/>
              <a:t>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341319" y="39663928"/>
            <a:ext cx="9584637" cy="227839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691547" y="39663928"/>
            <a:ext cx="7062364" cy="2278397"/>
          </a:xfrm>
          <a:prstGeom prst="rect">
            <a:avLst/>
          </a:prstGeom>
        </p:spPr>
        <p:txBody>
          <a:bodyPr/>
          <a:lstStyle/>
          <a:p>
            <a:fld id="{0A512F4F-E236-534E-8482-D2412B64E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022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0906" y="27499270"/>
            <a:ext cx="25727184" cy="8499411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0906" y="18138027"/>
            <a:ext cx="25727184" cy="9361236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720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4410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161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4882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3602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323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043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69763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13364" y="39663928"/>
            <a:ext cx="7062364" cy="2278397"/>
          </a:xfrm>
          <a:prstGeom prst="rect">
            <a:avLst/>
          </a:prstGeom>
        </p:spPr>
        <p:txBody>
          <a:bodyPr/>
          <a:lstStyle/>
          <a:p>
            <a:fld id="{8A9224F5-64D1-0948-9E96-FFF98FD8ECB6}" type="datetimeFigureOut">
              <a:rPr lang="en-US" smtClean="0"/>
              <a:t>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341319" y="39663928"/>
            <a:ext cx="9584637" cy="227839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691547" y="39663928"/>
            <a:ext cx="7062364" cy="2278397"/>
          </a:xfrm>
          <a:prstGeom prst="rect">
            <a:avLst/>
          </a:prstGeom>
        </p:spPr>
        <p:txBody>
          <a:bodyPr/>
          <a:lstStyle/>
          <a:p>
            <a:fld id="{0A512F4F-E236-534E-8482-D2412B64E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317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07764" y="62309212"/>
            <a:ext cx="44833401" cy="17622905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45620" y="62309212"/>
            <a:ext cx="44833401" cy="17622905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13364" y="39663928"/>
            <a:ext cx="7062364" cy="2278397"/>
          </a:xfrm>
          <a:prstGeom prst="rect">
            <a:avLst/>
          </a:prstGeom>
        </p:spPr>
        <p:txBody>
          <a:bodyPr/>
          <a:lstStyle/>
          <a:p>
            <a:fld id="{8A9224F5-64D1-0948-9E96-FFF98FD8ECB6}" type="datetimeFigureOut">
              <a:rPr lang="en-US" smtClean="0"/>
              <a:t>2/25/2013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341319" y="39663928"/>
            <a:ext cx="9584637" cy="227839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1691547" y="39663928"/>
            <a:ext cx="7062364" cy="2278397"/>
          </a:xfrm>
          <a:prstGeom prst="rect">
            <a:avLst/>
          </a:prstGeom>
        </p:spPr>
        <p:txBody>
          <a:bodyPr/>
          <a:lstStyle/>
          <a:p>
            <a:fld id="{0A512F4F-E236-534E-8482-D2412B64E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475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364" y="1713754"/>
            <a:ext cx="27240548" cy="713237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364" y="9579176"/>
            <a:ext cx="13373303" cy="3992145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7205" indent="0">
              <a:buNone/>
              <a:defRPr sz="9100" b="1"/>
            </a:lvl2pPr>
            <a:lvl3pPr marL="4174410" indent="0">
              <a:buNone/>
              <a:defRPr sz="8200" b="1"/>
            </a:lvl3pPr>
            <a:lvl4pPr marL="6261616" indent="0">
              <a:buNone/>
              <a:defRPr sz="7300" b="1"/>
            </a:lvl4pPr>
            <a:lvl5pPr marL="8348821" indent="0">
              <a:buNone/>
              <a:defRPr sz="7300" b="1"/>
            </a:lvl5pPr>
            <a:lvl6pPr marL="10436026" indent="0">
              <a:buNone/>
              <a:defRPr sz="7300" b="1"/>
            </a:lvl6pPr>
            <a:lvl7pPr marL="12523231" indent="0">
              <a:buNone/>
              <a:defRPr sz="7300" b="1"/>
            </a:lvl7pPr>
            <a:lvl8pPr marL="14610432" indent="0">
              <a:buNone/>
              <a:defRPr sz="7300" b="1"/>
            </a:lvl8pPr>
            <a:lvl9pPr marL="16697637" indent="0">
              <a:buNone/>
              <a:defRPr sz="7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364" y="13571321"/>
            <a:ext cx="13373303" cy="24656220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75360" y="9579176"/>
            <a:ext cx="13378556" cy="3992145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7205" indent="0">
              <a:buNone/>
              <a:defRPr sz="9100" b="1"/>
            </a:lvl2pPr>
            <a:lvl3pPr marL="4174410" indent="0">
              <a:buNone/>
              <a:defRPr sz="8200" b="1"/>
            </a:lvl3pPr>
            <a:lvl4pPr marL="6261616" indent="0">
              <a:buNone/>
              <a:defRPr sz="7300" b="1"/>
            </a:lvl4pPr>
            <a:lvl5pPr marL="8348821" indent="0">
              <a:buNone/>
              <a:defRPr sz="7300" b="1"/>
            </a:lvl5pPr>
            <a:lvl6pPr marL="10436026" indent="0">
              <a:buNone/>
              <a:defRPr sz="7300" b="1"/>
            </a:lvl6pPr>
            <a:lvl7pPr marL="12523231" indent="0">
              <a:buNone/>
              <a:defRPr sz="7300" b="1"/>
            </a:lvl7pPr>
            <a:lvl8pPr marL="14610432" indent="0">
              <a:buNone/>
              <a:defRPr sz="7300" b="1"/>
            </a:lvl8pPr>
            <a:lvl9pPr marL="16697637" indent="0">
              <a:buNone/>
              <a:defRPr sz="7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75360" y="13571321"/>
            <a:ext cx="13378556" cy="24656220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13364" y="39663928"/>
            <a:ext cx="7062364" cy="2278397"/>
          </a:xfrm>
          <a:prstGeom prst="rect">
            <a:avLst/>
          </a:prstGeom>
        </p:spPr>
        <p:txBody>
          <a:bodyPr/>
          <a:lstStyle/>
          <a:p>
            <a:fld id="{8A9224F5-64D1-0948-9E96-FFF98FD8ECB6}" type="datetimeFigureOut">
              <a:rPr lang="en-US" smtClean="0"/>
              <a:t>2/25/2013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0341319" y="39663928"/>
            <a:ext cx="9584637" cy="227839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21691547" y="39663928"/>
            <a:ext cx="7062364" cy="2278397"/>
          </a:xfrm>
          <a:prstGeom prst="rect">
            <a:avLst/>
          </a:prstGeom>
        </p:spPr>
        <p:txBody>
          <a:bodyPr/>
          <a:lstStyle/>
          <a:p>
            <a:fld id="{0A512F4F-E236-534E-8482-D2412B64E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921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13364" y="39663928"/>
            <a:ext cx="7062364" cy="2278397"/>
          </a:xfrm>
          <a:prstGeom prst="rect">
            <a:avLst/>
          </a:prstGeom>
        </p:spPr>
        <p:txBody>
          <a:bodyPr/>
          <a:lstStyle/>
          <a:p>
            <a:fld id="{8A9224F5-64D1-0948-9E96-FFF98FD8ECB6}" type="datetimeFigureOut">
              <a:rPr lang="en-US" smtClean="0"/>
              <a:t>2/25/2013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341319" y="39663928"/>
            <a:ext cx="9584637" cy="227839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1691547" y="39663928"/>
            <a:ext cx="7062364" cy="2278397"/>
          </a:xfrm>
          <a:prstGeom prst="rect">
            <a:avLst/>
          </a:prstGeom>
        </p:spPr>
        <p:txBody>
          <a:bodyPr/>
          <a:lstStyle/>
          <a:p>
            <a:fld id="{0A512F4F-E236-534E-8482-D2412B64E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474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13364" y="39663928"/>
            <a:ext cx="7062364" cy="2278397"/>
          </a:xfrm>
          <a:prstGeom prst="rect">
            <a:avLst/>
          </a:prstGeom>
        </p:spPr>
        <p:txBody>
          <a:bodyPr/>
          <a:lstStyle/>
          <a:p>
            <a:fld id="{8A9224F5-64D1-0948-9E96-FFF98FD8ECB6}" type="datetimeFigureOut">
              <a:rPr lang="en-US" smtClean="0"/>
              <a:t>2/25/2013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341319" y="39663928"/>
            <a:ext cx="9584637" cy="227839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1691547" y="39663928"/>
            <a:ext cx="7062364" cy="2278397"/>
          </a:xfrm>
          <a:prstGeom prst="rect">
            <a:avLst/>
          </a:prstGeom>
        </p:spPr>
        <p:txBody>
          <a:bodyPr/>
          <a:lstStyle/>
          <a:p>
            <a:fld id="{0A512F4F-E236-534E-8482-D2412B64E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934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369" y="1703845"/>
            <a:ext cx="9957725" cy="7251246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3664" y="1703854"/>
            <a:ext cx="16920247" cy="36523697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369" y="8955100"/>
            <a:ext cx="9957725" cy="29272451"/>
          </a:xfrm>
        </p:spPr>
        <p:txBody>
          <a:bodyPr/>
          <a:lstStyle>
            <a:lvl1pPr marL="0" indent="0">
              <a:buNone/>
              <a:defRPr sz="6400"/>
            </a:lvl1pPr>
            <a:lvl2pPr marL="2087205" indent="0">
              <a:buNone/>
              <a:defRPr sz="5500"/>
            </a:lvl2pPr>
            <a:lvl3pPr marL="4174410" indent="0">
              <a:buNone/>
              <a:defRPr sz="4600"/>
            </a:lvl3pPr>
            <a:lvl4pPr marL="6261616" indent="0">
              <a:buNone/>
              <a:defRPr sz="4100"/>
            </a:lvl4pPr>
            <a:lvl5pPr marL="8348821" indent="0">
              <a:buNone/>
              <a:defRPr sz="4100"/>
            </a:lvl5pPr>
            <a:lvl6pPr marL="10436026" indent="0">
              <a:buNone/>
              <a:defRPr sz="4100"/>
            </a:lvl6pPr>
            <a:lvl7pPr marL="12523231" indent="0">
              <a:buNone/>
              <a:defRPr sz="4100"/>
            </a:lvl7pPr>
            <a:lvl8pPr marL="14610432" indent="0">
              <a:buNone/>
              <a:defRPr sz="4100"/>
            </a:lvl8pPr>
            <a:lvl9pPr marL="16697637" indent="0">
              <a:buNone/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13364" y="39663928"/>
            <a:ext cx="7062364" cy="2278397"/>
          </a:xfrm>
          <a:prstGeom prst="rect">
            <a:avLst/>
          </a:prstGeom>
        </p:spPr>
        <p:txBody>
          <a:bodyPr/>
          <a:lstStyle/>
          <a:p>
            <a:fld id="{8A9224F5-64D1-0948-9E96-FFF98FD8ECB6}" type="datetimeFigureOut">
              <a:rPr lang="en-US" smtClean="0"/>
              <a:t>2/25/2013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341319" y="39663928"/>
            <a:ext cx="9584637" cy="227839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1691547" y="39663928"/>
            <a:ext cx="7062364" cy="2278397"/>
          </a:xfrm>
          <a:prstGeom prst="rect">
            <a:avLst/>
          </a:prstGeom>
        </p:spPr>
        <p:txBody>
          <a:bodyPr/>
          <a:lstStyle/>
          <a:p>
            <a:fld id="{0A512F4F-E236-534E-8482-D2412B64E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83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2598" y="29955967"/>
            <a:ext cx="18160365" cy="3536471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2598" y="3823744"/>
            <a:ext cx="18160365" cy="25676543"/>
          </a:xfrm>
        </p:spPr>
        <p:txBody>
          <a:bodyPr/>
          <a:lstStyle>
            <a:lvl1pPr marL="0" indent="0">
              <a:buNone/>
              <a:defRPr sz="14600"/>
            </a:lvl1pPr>
            <a:lvl2pPr marL="2087205" indent="0">
              <a:buNone/>
              <a:defRPr sz="12800"/>
            </a:lvl2pPr>
            <a:lvl3pPr marL="4174410" indent="0">
              <a:buNone/>
              <a:defRPr sz="11000"/>
            </a:lvl3pPr>
            <a:lvl4pPr marL="6261616" indent="0">
              <a:buNone/>
              <a:defRPr sz="9100"/>
            </a:lvl4pPr>
            <a:lvl5pPr marL="8348821" indent="0">
              <a:buNone/>
              <a:defRPr sz="9100"/>
            </a:lvl5pPr>
            <a:lvl6pPr marL="10436026" indent="0">
              <a:buNone/>
              <a:defRPr sz="9100"/>
            </a:lvl6pPr>
            <a:lvl7pPr marL="12523231" indent="0">
              <a:buNone/>
              <a:defRPr sz="9100"/>
            </a:lvl7pPr>
            <a:lvl8pPr marL="14610432" indent="0">
              <a:buNone/>
              <a:defRPr sz="9100"/>
            </a:lvl8pPr>
            <a:lvl9pPr marL="16697637" indent="0">
              <a:buNone/>
              <a:defRPr sz="91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2598" y="33492438"/>
            <a:ext cx="18160365" cy="5022376"/>
          </a:xfrm>
        </p:spPr>
        <p:txBody>
          <a:bodyPr/>
          <a:lstStyle>
            <a:lvl1pPr marL="0" indent="0">
              <a:buNone/>
              <a:defRPr sz="6400"/>
            </a:lvl1pPr>
            <a:lvl2pPr marL="2087205" indent="0">
              <a:buNone/>
              <a:defRPr sz="5500"/>
            </a:lvl2pPr>
            <a:lvl3pPr marL="4174410" indent="0">
              <a:buNone/>
              <a:defRPr sz="4600"/>
            </a:lvl3pPr>
            <a:lvl4pPr marL="6261616" indent="0">
              <a:buNone/>
              <a:defRPr sz="4100"/>
            </a:lvl4pPr>
            <a:lvl5pPr marL="8348821" indent="0">
              <a:buNone/>
              <a:defRPr sz="4100"/>
            </a:lvl5pPr>
            <a:lvl6pPr marL="10436026" indent="0">
              <a:buNone/>
              <a:defRPr sz="4100"/>
            </a:lvl6pPr>
            <a:lvl7pPr marL="12523231" indent="0">
              <a:buNone/>
              <a:defRPr sz="4100"/>
            </a:lvl7pPr>
            <a:lvl8pPr marL="14610432" indent="0">
              <a:buNone/>
              <a:defRPr sz="4100"/>
            </a:lvl8pPr>
            <a:lvl9pPr marL="16697637" indent="0">
              <a:buNone/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13364" y="39663928"/>
            <a:ext cx="7062364" cy="2278397"/>
          </a:xfrm>
          <a:prstGeom prst="rect">
            <a:avLst/>
          </a:prstGeom>
        </p:spPr>
        <p:txBody>
          <a:bodyPr/>
          <a:lstStyle/>
          <a:p>
            <a:fld id="{8A9224F5-64D1-0948-9E96-FFF98FD8ECB6}" type="datetimeFigureOut">
              <a:rPr lang="en-US" smtClean="0"/>
              <a:t>2/25/2013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341319" y="39663928"/>
            <a:ext cx="9584637" cy="227839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1691547" y="39663928"/>
            <a:ext cx="7062364" cy="2278397"/>
          </a:xfrm>
          <a:prstGeom prst="rect">
            <a:avLst/>
          </a:prstGeom>
        </p:spPr>
        <p:txBody>
          <a:bodyPr/>
          <a:lstStyle/>
          <a:p>
            <a:fld id="{0A512F4F-E236-534E-8482-D2412B64E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64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C000"/>
            </a:gs>
            <a:gs pos="64999">
              <a:srgbClr val="F0EBD5"/>
            </a:gs>
            <a:gs pos="100000">
              <a:srgbClr val="FFCC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 userDrawn="1"/>
        </p:nvSpPr>
        <p:spPr>
          <a:xfrm>
            <a:off x="1376204" y="1713754"/>
            <a:ext cx="27514867" cy="37148246"/>
          </a:xfrm>
          <a:prstGeom prst="roundRect">
            <a:avLst>
              <a:gd name="adj" fmla="val 2345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21924" y="1713754"/>
            <a:ext cx="27793156" cy="7132373"/>
          </a:xfrm>
          <a:prstGeom prst="rect">
            <a:avLst/>
          </a:prstGeom>
        </p:spPr>
        <p:txBody>
          <a:bodyPr vert="horz" lIns="417442" tIns="208721" rIns="417442" bIns="208721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1924" y="9418320"/>
            <a:ext cx="27622308" cy="28809231"/>
          </a:xfrm>
          <a:prstGeom prst="rect">
            <a:avLst/>
          </a:prstGeom>
        </p:spPr>
        <p:txBody>
          <a:bodyPr vert="horz" lIns="417442" tIns="208721" rIns="417442" bIns="208721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8" name="Rounded Rectangle 7"/>
          <p:cNvSpPr/>
          <p:nvPr userDrawn="1"/>
        </p:nvSpPr>
        <p:spPr>
          <a:xfrm>
            <a:off x="1376204" y="39319200"/>
            <a:ext cx="27514867" cy="2331720"/>
          </a:xfrm>
          <a:prstGeom prst="roundRect">
            <a:avLst>
              <a:gd name="adj" fmla="val 29598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Text Placeholder 2"/>
          <p:cNvSpPr txBox="1">
            <a:spLocks/>
          </p:cNvSpPr>
          <p:nvPr userDrawn="1"/>
        </p:nvSpPr>
        <p:spPr>
          <a:xfrm>
            <a:off x="4458017" y="39479220"/>
            <a:ext cx="21351240" cy="2257509"/>
          </a:xfrm>
          <a:prstGeom prst="rect">
            <a:avLst/>
          </a:prstGeom>
        </p:spPr>
        <p:txBody>
          <a:bodyPr vert="horz" lIns="417442" tIns="208721" rIns="417442" bIns="208721" rtlCol="0">
            <a:normAutofit fontScale="47500" lnSpcReduction="20000"/>
          </a:bodyPr>
          <a:lstStyle>
            <a:lvl1pPr marL="1565405" indent="-1565405" algn="l" defTabSz="417441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391708" indent="-1304503" algn="l" defTabSz="417441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218011" indent="-1043600" algn="l" defTabSz="417441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7305216" indent="-1043600" algn="l" defTabSz="417441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9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9392421" indent="-1043600" algn="l" defTabSz="417441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9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1479626" indent="-1043600" algn="l" defTabSz="417441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66831" indent="-1043600" algn="l" defTabSz="417441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54037" indent="-1043600" algn="l" defTabSz="417441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1242" indent="-1043600" algn="l" defTabSz="417441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IE" sz="12600" b="0" dirty="0" smtClean="0"/>
              <a:t>ITS2.0:</a:t>
            </a:r>
            <a:r>
              <a:rPr lang="en-IE" sz="12600" b="0" baseline="0" dirty="0" smtClean="0"/>
              <a:t> The “Dublin Core” of the Multilingual Web</a:t>
            </a:r>
          </a:p>
          <a:p>
            <a:pPr marL="0" indent="0" algn="ctr">
              <a:buNone/>
            </a:pPr>
            <a:r>
              <a:rPr lang="en-IE" sz="6600" dirty="0" smtClean="0"/>
              <a:t>The MultilingualWeb-LT Working Group receives funding by the European Commission (project name LT-Web) through the Seventh Framework Programme (FP7) in the area of Language Technologies. Grant Agreement No. 287815.</a:t>
            </a:r>
          </a:p>
        </p:txBody>
      </p:sp>
      <p:pic>
        <p:nvPicPr>
          <p:cNvPr id="1026" name="Picture 2" descr="http://www.flagdetective.com/images/download/wo/european-union-hi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92091" y="39527346"/>
            <a:ext cx="2925590" cy="195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30" r="58986" b="24224"/>
          <a:stretch/>
        </p:blipFill>
        <p:spPr bwMode="auto">
          <a:xfrm>
            <a:off x="2055546" y="39527346"/>
            <a:ext cx="2207535" cy="2005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95820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174410" rtl="0" eaLnBrk="1" latinLnBrk="0" hangingPunct="1">
        <a:spcBef>
          <a:spcPct val="0"/>
        </a:spcBef>
        <a:buNone/>
        <a:defRPr sz="201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1565405" indent="-1565405" algn="l" defTabSz="4174410" rtl="0" eaLnBrk="1" latinLnBrk="0" hangingPunct="1">
        <a:spcBef>
          <a:spcPct val="20000"/>
        </a:spcBef>
        <a:buFont typeface="Arial" pitchFamily="34" charset="0"/>
        <a:buChar char="•"/>
        <a:defRPr sz="14600" kern="1200">
          <a:solidFill>
            <a:schemeClr val="bg1"/>
          </a:solidFill>
          <a:latin typeface="+mn-lt"/>
          <a:ea typeface="+mn-ea"/>
          <a:cs typeface="+mn-cs"/>
        </a:defRPr>
      </a:lvl1pPr>
      <a:lvl2pPr marL="3391708" indent="-1304503" algn="l" defTabSz="4174410" rtl="0" eaLnBrk="1" latinLnBrk="0" hangingPunct="1">
        <a:spcBef>
          <a:spcPct val="20000"/>
        </a:spcBef>
        <a:buFont typeface="Arial" pitchFamily="34" charset="0"/>
        <a:buChar char="–"/>
        <a:defRPr sz="12800" kern="1200">
          <a:solidFill>
            <a:schemeClr val="bg1"/>
          </a:solidFill>
          <a:latin typeface="+mn-lt"/>
          <a:ea typeface="+mn-ea"/>
          <a:cs typeface="+mn-cs"/>
        </a:defRPr>
      </a:lvl2pPr>
      <a:lvl3pPr marL="5218011" indent="-1043600" algn="l" defTabSz="4174410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bg1"/>
          </a:solidFill>
          <a:latin typeface="+mn-lt"/>
          <a:ea typeface="+mn-ea"/>
          <a:cs typeface="+mn-cs"/>
        </a:defRPr>
      </a:lvl3pPr>
      <a:lvl4pPr marL="7305216" indent="-1043600" algn="l" defTabSz="4174410" rtl="0" eaLnBrk="1" latinLnBrk="0" hangingPunct="1">
        <a:spcBef>
          <a:spcPct val="20000"/>
        </a:spcBef>
        <a:buFont typeface="Arial" pitchFamily="34" charset="0"/>
        <a:buChar char="–"/>
        <a:defRPr sz="9100" kern="1200">
          <a:solidFill>
            <a:schemeClr val="bg1"/>
          </a:solidFill>
          <a:latin typeface="+mn-lt"/>
          <a:ea typeface="+mn-ea"/>
          <a:cs typeface="+mn-cs"/>
        </a:defRPr>
      </a:lvl4pPr>
      <a:lvl5pPr marL="9392421" indent="-1043600" algn="l" defTabSz="4174410" rtl="0" eaLnBrk="1" latinLnBrk="0" hangingPunct="1">
        <a:spcBef>
          <a:spcPct val="20000"/>
        </a:spcBef>
        <a:buFont typeface="Arial" pitchFamily="34" charset="0"/>
        <a:buChar char="»"/>
        <a:defRPr sz="9100" kern="1200">
          <a:solidFill>
            <a:schemeClr val="bg1"/>
          </a:solidFill>
          <a:latin typeface="+mn-lt"/>
          <a:ea typeface="+mn-ea"/>
          <a:cs typeface="+mn-cs"/>
        </a:defRPr>
      </a:lvl5pPr>
      <a:lvl6pPr marL="11479626" indent="-1043600" algn="l" defTabSz="4174410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66831" indent="-1043600" algn="l" defTabSz="4174410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54037" indent="-1043600" algn="l" defTabSz="4174410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1242" indent="-1043600" algn="l" defTabSz="4174410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441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7205" algn="l" defTabSz="417441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4410" algn="l" defTabSz="417441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1616" algn="l" defTabSz="417441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48821" algn="l" defTabSz="417441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6026" algn="l" defTabSz="417441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3231" algn="l" defTabSz="417441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0432" algn="l" defTabSz="417441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697637" algn="l" defTabSz="417441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21924" y="2117558"/>
            <a:ext cx="27793156" cy="6882063"/>
          </a:xfrm>
        </p:spPr>
        <p:txBody>
          <a:bodyPr>
            <a:normAutofit fontScale="90000"/>
          </a:bodyPr>
          <a:lstStyle/>
          <a:p>
            <a:r>
              <a:rPr lang="en-US" dirty="0"/>
              <a:t>XLIFF Roundtrip</a:t>
            </a:r>
            <a:r>
              <a:rPr lang="en-IE" dirty="0" smtClean="0"/>
              <a:t/>
            </a:r>
            <a:br>
              <a:rPr lang="en-IE" dirty="0" smtClean="0"/>
            </a:br>
            <a:r>
              <a:rPr lang="en-IE" dirty="0" smtClean="0"/>
              <a:t>Using </a:t>
            </a:r>
            <a:r>
              <a:rPr lang="en-IE" dirty="0"/>
              <a:t>ITS 2.0 Metadata</a:t>
            </a:r>
            <a:br>
              <a:rPr lang="en-IE" dirty="0"/>
            </a:br>
            <a:r>
              <a:rPr lang="en-IE" dirty="0"/>
              <a:t>CMSL10n&lt;-&gt;</a:t>
            </a:r>
            <a:r>
              <a:rPr lang="en-IE" dirty="0" smtClean="0"/>
              <a:t>SOLAS</a:t>
            </a:r>
            <a:endParaRPr lang="en-US" dirty="0"/>
          </a:p>
        </p:txBody>
      </p:sp>
      <p:sp>
        <p:nvSpPr>
          <p:cNvPr id="6" name="Text Placeholder 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417438" tIns="208718" rIns="417438" bIns="208718" rtlCol="0">
            <a:normAutofit/>
          </a:bodyPr>
          <a:lstStyle>
            <a:lvl1pPr marL="1565393" indent="-1565393" algn="l" defTabSz="2087190" rtl="0" eaLnBrk="1" latinLnBrk="0" hangingPunct="1">
              <a:spcBef>
                <a:spcPct val="20000"/>
              </a:spcBef>
              <a:buFont typeface="Arial"/>
              <a:buChar char="•"/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391683" indent="-1304495" algn="l" defTabSz="2087190" rtl="0" eaLnBrk="1" latinLnBrk="0" hangingPunct="1">
              <a:spcBef>
                <a:spcPct val="20000"/>
              </a:spcBef>
              <a:buFont typeface="Arial"/>
              <a:buChar char="–"/>
              <a:defRPr sz="7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217977" indent="-1043594" algn="l" defTabSz="2087190" rtl="0" eaLnBrk="1" latinLnBrk="0" hangingPunct="1">
              <a:spcBef>
                <a:spcPct val="20000"/>
              </a:spcBef>
              <a:buFont typeface="Arial"/>
              <a:buChar char="•"/>
              <a:defRPr sz="6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05167" indent="-1043594" algn="l" defTabSz="2087190" rtl="0" eaLnBrk="1" latinLnBrk="0" hangingPunct="1">
              <a:spcBef>
                <a:spcPct val="20000"/>
              </a:spcBef>
              <a:buFont typeface="Arial"/>
              <a:buChar char="–"/>
              <a:defRPr sz="5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392356" indent="-1043594" algn="l" defTabSz="2087190" rtl="0" eaLnBrk="1" latinLnBrk="0" hangingPunct="1">
              <a:spcBef>
                <a:spcPct val="20000"/>
              </a:spcBef>
              <a:buFont typeface="Arial"/>
              <a:buChar char="»"/>
              <a:defRPr sz="5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479546" indent="-1043594" algn="l" defTabSz="2087190" rtl="0" eaLnBrk="1" latinLnBrk="0" hangingPunct="1">
              <a:spcBef>
                <a:spcPct val="20000"/>
              </a:spcBef>
              <a:buFont typeface="Arial"/>
              <a:buChar char="•"/>
              <a:defRPr sz="9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66737" indent="-1043594" algn="l" defTabSz="2087190" rtl="0" eaLnBrk="1" latinLnBrk="0" hangingPunct="1">
              <a:spcBef>
                <a:spcPct val="20000"/>
              </a:spcBef>
              <a:buFont typeface="Arial"/>
              <a:buChar char="•"/>
              <a:defRPr sz="9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53929" indent="-1043594" algn="l" defTabSz="2087190" rtl="0" eaLnBrk="1" latinLnBrk="0" hangingPunct="1">
              <a:spcBef>
                <a:spcPct val="20000"/>
              </a:spcBef>
              <a:buFont typeface="Arial"/>
              <a:buChar char="•"/>
              <a:defRPr sz="9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1119" indent="-1043594" algn="l" defTabSz="2087190" rtl="0" eaLnBrk="1" latinLnBrk="0" hangingPunct="1">
              <a:spcBef>
                <a:spcPct val="20000"/>
              </a:spcBef>
              <a:buFont typeface="Arial"/>
              <a:buChar char="•"/>
              <a:defRPr sz="9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6600" dirty="0" smtClean="0">
                <a:solidFill>
                  <a:schemeClr val="bg1"/>
                </a:solidFill>
              </a:rPr>
              <a:t>Integration </a:t>
            </a:r>
            <a:r>
              <a:rPr lang="en-IE" sz="6600" dirty="0">
                <a:solidFill>
                  <a:schemeClr val="bg1"/>
                </a:solidFill>
              </a:rPr>
              <a:t>of ITS2.0 with XLIFF 1.2 and 2.0</a:t>
            </a:r>
          </a:p>
          <a:p>
            <a:pPr lvl="1"/>
            <a:r>
              <a:rPr lang="en-IE" sz="6000" dirty="0">
                <a:solidFill>
                  <a:schemeClr val="bg1"/>
                </a:solidFill>
              </a:rPr>
              <a:t>Roundtrip of metadata introduced in CMS </a:t>
            </a:r>
          </a:p>
          <a:p>
            <a:pPr lvl="1"/>
            <a:r>
              <a:rPr lang="en-IE" sz="6000" dirty="0">
                <a:solidFill>
                  <a:schemeClr val="bg1"/>
                </a:solidFill>
              </a:rPr>
              <a:t>Enrichment with new metadata throughout the cycle</a:t>
            </a:r>
          </a:p>
          <a:p>
            <a:r>
              <a:rPr lang="en-IE" sz="6600" dirty="0">
                <a:solidFill>
                  <a:schemeClr val="bg1"/>
                </a:solidFill>
              </a:rPr>
              <a:t>Modular architecture of specialized XLIFF and ITS </a:t>
            </a:r>
            <a:r>
              <a:rPr lang="en-IE" sz="6600">
                <a:solidFill>
                  <a:schemeClr val="bg1"/>
                </a:solidFill>
              </a:rPr>
              <a:t>aware </a:t>
            </a:r>
            <a:r>
              <a:rPr lang="en-IE" sz="6600" smtClean="0">
                <a:solidFill>
                  <a:schemeClr val="bg1"/>
                </a:solidFill>
              </a:rPr>
              <a:t>components</a:t>
            </a:r>
            <a:endParaRPr lang="en-IE" dirty="0">
              <a:solidFill>
                <a:schemeClr val="bg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3262" y="14241950"/>
            <a:ext cx="12276506" cy="7058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 Placeholder 2"/>
          <p:cNvSpPr txBox="1">
            <a:spLocks/>
          </p:cNvSpPr>
          <p:nvPr/>
        </p:nvSpPr>
        <p:spPr>
          <a:xfrm>
            <a:off x="14052884" y="14241952"/>
            <a:ext cx="13512563" cy="10350596"/>
          </a:xfrm>
          <a:prstGeom prst="rect">
            <a:avLst/>
          </a:prstGeom>
        </p:spPr>
        <p:txBody>
          <a:bodyPr vert="horz" lIns="417438" tIns="208718" rIns="417438" bIns="208718" rtlCol="0">
            <a:normAutofit fontScale="62500" lnSpcReduction="20000"/>
          </a:bodyPr>
          <a:lstStyle>
            <a:lvl1pPr marL="1565393" indent="-1565393" algn="l" defTabSz="2087190" rtl="0" eaLnBrk="1" latinLnBrk="0" hangingPunct="1">
              <a:spcBef>
                <a:spcPct val="20000"/>
              </a:spcBef>
              <a:buFont typeface="Arial"/>
              <a:buChar char="•"/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391683" indent="-1304495" algn="l" defTabSz="2087190" rtl="0" eaLnBrk="1" latinLnBrk="0" hangingPunct="1">
              <a:spcBef>
                <a:spcPct val="20000"/>
              </a:spcBef>
              <a:buFont typeface="Arial"/>
              <a:buChar char="–"/>
              <a:defRPr sz="7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217977" indent="-1043594" algn="l" defTabSz="2087190" rtl="0" eaLnBrk="1" latinLnBrk="0" hangingPunct="1">
              <a:spcBef>
                <a:spcPct val="20000"/>
              </a:spcBef>
              <a:buFont typeface="Arial"/>
              <a:buChar char="•"/>
              <a:defRPr sz="6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05167" indent="-1043594" algn="l" defTabSz="2087190" rtl="0" eaLnBrk="1" latinLnBrk="0" hangingPunct="1">
              <a:spcBef>
                <a:spcPct val="20000"/>
              </a:spcBef>
              <a:buFont typeface="Arial"/>
              <a:buChar char="–"/>
              <a:defRPr sz="5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392356" indent="-1043594" algn="l" defTabSz="2087190" rtl="0" eaLnBrk="1" latinLnBrk="0" hangingPunct="1">
              <a:spcBef>
                <a:spcPct val="20000"/>
              </a:spcBef>
              <a:buFont typeface="Arial"/>
              <a:buChar char="»"/>
              <a:defRPr sz="5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479546" indent="-1043594" algn="l" defTabSz="2087190" rtl="0" eaLnBrk="1" latinLnBrk="0" hangingPunct="1">
              <a:spcBef>
                <a:spcPct val="20000"/>
              </a:spcBef>
              <a:buFont typeface="Arial"/>
              <a:buChar char="•"/>
              <a:defRPr sz="9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66737" indent="-1043594" algn="l" defTabSz="2087190" rtl="0" eaLnBrk="1" latinLnBrk="0" hangingPunct="1">
              <a:spcBef>
                <a:spcPct val="20000"/>
              </a:spcBef>
              <a:buFont typeface="Arial"/>
              <a:buChar char="•"/>
              <a:defRPr sz="9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53929" indent="-1043594" algn="l" defTabSz="2087190" rtl="0" eaLnBrk="1" latinLnBrk="0" hangingPunct="1">
              <a:spcBef>
                <a:spcPct val="20000"/>
              </a:spcBef>
              <a:buFont typeface="Arial"/>
              <a:buChar char="•"/>
              <a:defRPr sz="9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1119" indent="-1043594" algn="l" defTabSz="2087190" rtl="0" eaLnBrk="1" latinLnBrk="0" hangingPunct="1">
              <a:spcBef>
                <a:spcPct val="20000"/>
              </a:spcBef>
              <a:buFont typeface="Arial"/>
              <a:buChar char="•"/>
              <a:defRPr sz="9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IE" dirty="0" smtClean="0">
              <a:solidFill>
                <a:schemeClr val="bg1"/>
              </a:solidFill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OASIS XML Localisation Interchange File Format (XLIFF)</a:t>
            </a:r>
          </a:p>
          <a:p>
            <a:r>
              <a:rPr lang="en-IE" dirty="0" smtClean="0">
                <a:solidFill>
                  <a:schemeClr val="bg1"/>
                </a:solidFill>
              </a:rPr>
              <a:t>Multiple ITS aware input points</a:t>
            </a:r>
          </a:p>
          <a:p>
            <a:pPr lvl="1"/>
            <a:r>
              <a:rPr lang="en-IE" dirty="0" smtClean="0">
                <a:solidFill>
                  <a:schemeClr val="bg1"/>
                </a:solidFill>
              </a:rPr>
              <a:t>OKAPI Tikal extraction/merge</a:t>
            </a:r>
            <a:r>
              <a:rPr lang="en-IE" baseline="0" dirty="0" smtClean="0">
                <a:solidFill>
                  <a:schemeClr val="bg1"/>
                </a:solidFill>
              </a:rPr>
              <a:t> service</a:t>
            </a:r>
          </a:p>
          <a:p>
            <a:pPr lvl="1"/>
            <a:r>
              <a:rPr lang="en-IE" baseline="0" dirty="0" smtClean="0">
                <a:solidFill>
                  <a:schemeClr val="bg1"/>
                </a:solidFill>
              </a:rPr>
              <a:t>TCD CMS L10n</a:t>
            </a:r>
          </a:p>
          <a:p>
            <a:pPr lvl="1"/>
            <a:r>
              <a:rPr lang="en-IE" baseline="0" dirty="0" smtClean="0">
                <a:solidFill>
                  <a:schemeClr val="bg1"/>
                </a:solidFill>
              </a:rPr>
              <a:t>Consuming and Introducing MT related ITS metadata via M4Loc</a:t>
            </a:r>
          </a:p>
          <a:p>
            <a:pPr lvl="1"/>
            <a:r>
              <a:rPr lang="en-IE" baseline="0" dirty="0" smtClean="0">
                <a:solidFill>
                  <a:schemeClr val="bg1"/>
                </a:solidFill>
              </a:rPr>
              <a:t>Consumption of ITS Test Suite files</a:t>
            </a:r>
            <a:endParaRPr lang="en-IE" dirty="0" smtClean="0">
              <a:solidFill>
                <a:schemeClr val="bg1"/>
              </a:solidFill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CMSl10n</a:t>
            </a:r>
            <a:r>
              <a:rPr lang="en-IE" baseline="0" dirty="0" smtClean="0">
                <a:solidFill>
                  <a:schemeClr val="bg1"/>
                </a:solidFill>
              </a:rPr>
              <a:t> extracts Provenance Info</a:t>
            </a:r>
            <a:endParaRPr lang="en-IE" dirty="0" smtClean="0">
              <a:solidFill>
                <a:schemeClr val="bg1"/>
              </a:solidFill>
            </a:endParaRPr>
          </a:p>
          <a:p>
            <a:pPr lvl="0"/>
            <a:r>
              <a:rPr lang="en-IE" dirty="0" smtClean="0">
                <a:solidFill>
                  <a:schemeClr val="bg1"/>
                </a:solidFill>
              </a:rPr>
              <a:t>Consumption of Text Analytics metadata, localisable</a:t>
            </a:r>
            <a:r>
              <a:rPr lang="en-IE" baseline="0" dirty="0" smtClean="0">
                <a:solidFill>
                  <a:schemeClr val="bg1"/>
                </a:solidFill>
              </a:rPr>
              <a:t> content </a:t>
            </a:r>
            <a:r>
              <a:rPr lang="en-IE" dirty="0" smtClean="0">
                <a:solidFill>
                  <a:schemeClr val="bg1"/>
                </a:solidFill>
              </a:rPr>
              <a:t>extraction driven by ITS categories</a:t>
            </a:r>
          </a:p>
          <a:p>
            <a:pPr lvl="1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9" name="Picture 10" descr="http://docs.oasis-open.org/office/v1.1/OS/OpenDocument-v1.1-html/OpenDocument-v1.1_html_m59b2c745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73283" y="9958277"/>
            <a:ext cx="2671763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7" descr="https://encrypted-tbn0.gstatic.com/images?q=tbn:ANd9GcQMUwtqu7Tfzl3tJwIT6Bq2OZFPzIW5jQi8db4yDtehCkl5t13V0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1003" y="9891618"/>
            <a:ext cx="3773997" cy="948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http://t1.gstatic.com/images?q=tbn:ANd9GcQTgHC6yx8lstfcVXYbaBCg1VjkhJ2RldyPXva_7Lut3Uny_hX2MIZn8pQDF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97875" y="10839765"/>
            <a:ext cx="1920255" cy="2366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2646949" y="22619368"/>
            <a:ext cx="24918498" cy="15050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000" b="0" i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Data </a:t>
            </a:r>
            <a:r>
              <a:rPr lang="en-GB" sz="6000" b="0" i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categories: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GB" sz="4800" b="0" i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Translate </a:t>
            </a:r>
            <a:r>
              <a:rPr lang="en-GB" sz="4800" b="0" i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– drives extraction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GB" sz="4800" b="0" i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Localization Note – passing on prose</a:t>
            </a:r>
            <a:r>
              <a:rPr lang="en-GB" sz="4800" b="0" i="0" kern="1200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notes</a:t>
            </a:r>
            <a:endParaRPr lang="en-GB" sz="4800" b="0" i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marL="685800" indent="-685800">
              <a:buFont typeface="Arial" pitchFamily="34" charset="0"/>
              <a:buChar char="•"/>
            </a:pPr>
            <a:r>
              <a:rPr lang="en-GB" sz="4800" b="0" i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Terminology – identification of terms in source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GB" sz="4800" b="0" i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Directionality – support for </a:t>
            </a:r>
            <a:r>
              <a:rPr lang="en-GB" sz="4800" b="0" i="0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BiDi</a:t>
            </a:r>
            <a:r>
              <a:rPr lang="en-GB" sz="4800" b="0" i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throughout the roundtrip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GB" sz="4800" b="0" i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Language Information – driving extraction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GB" sz="4800" b="0" i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Elements Within Text – driving extraction</a:t>
            </a:r>
          </a:p>
          <a:p>
            <a:pPr marL="685800" marR="0" indent="-685800" algn="l" defTabSz="20871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4800" b="0" i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Domain </a:t>
            </a:r>
            <a:r>
              <a:rPr lang="en-GB" sz="4000" b="0" i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– resolving domain </a:t>
            </a:r>
            <a:r>
              <a:rPr lang="en-GB" sz="4000" b="0" i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information </a:t>
            </a:r>
            <a:r>
              <a:rPr lang="en-GB" sz="4000" b="0" i="0" kern="1200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to assist human and machine translators</a:t>
            </a:r>
            <a:endParaRPr lang="en-GB" sz="4000" b="0" i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marL="685800" indent="-685800">
              <a:buFont typeface="Arial" pitchFamily="34" charset="0"/>
              <a:buChar char="•"/>
            </a:pPr>
            <a:r>
              <a:rPr lang="en-GB" sz="4800" b="0" i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TAN </a:t>
            </a:r>
            <a:r>
              <a:rPr lang="en-GB" sz="4000" b="0" i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– metadata</a:t>
            </a:r>
            <a:r>
              <a:rPr lang="en-GB" sz="4000" b="0" i="0" kern="1200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from text analytics services to assist human and machine translators</a:t>
            </a:r>
            <a:endParaRPr lang="en-GB" sz="4800" b="0" i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marL="685800" indent="-685800">
              <a:buFont typeface="Arial" pitchFamily="34" charset="0"/>
              <a:buChar char="•"/>
            </a:pPr>
            <a:r>
              <a:rPr lang="en-GB" sz="4800" b="0" i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Locale Filter – drives extraction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GB" sz="4800" b="0" i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Provenance – tracking participation</a:t>
            </a:r>
            <a:r>
              <a:rPr lang="en-GB" sz="4800" b="0" i="0" kern="1200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of component services</a:t>
            </a:r>
            <a:endParaRPr lang="en-GB" sz="4800" b="0" i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marL="685800" indent="-685800">
              <a:buFont typeface="Arial" pitchFamily="34" charset="0"/>
              <a:buChar char="•"/>
            </a:pPr>
            <a:r>
              <a:rPr lang="en-GB" sz="4800" b="0" i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External Resource – referencing external resources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GB" sz="4800" b="0" i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Target Pointer</a:t>
            </a:r>
            <a:r>
              <a:rPr lang="en-GB" sz="4000" b="0" i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– ensure that target</a:t>
            </a:r>
            <a:r>
              <a:rPr lang="en-GB" sz="4000" b="0" i="0" kern="1200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is populated according to format restrictions</a:t>
            </a:r>
            <a:endParaRPr lang="en-GB" sz="4800" b="0" i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marL="685800" indent="-685800">
              <a:buFont typeface="Arial" pitchFamily="34" charset="0"/>
              <a:buChar char="•"/>
            </a:pPr>
            <a:r>
              <a:rPr lang="en-GB" sz="4800" b="0" i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Id Value – preservation of source Id values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GB" sz="4800" b="0" i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Preserve Space – passing</a:t>
            </a:r>
            <a:r>
              <a:rPr lang="en-GB" sz="4800" b="0" i="0" kern="1200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on source format restrictions</a:t>
            </a:r>
            <a:endParaRPr lang="en-GB" sz="4800" b="0" i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marL="685800" indent="-685800">
              <a:buFont typeface="Arial" pitchFamily="34" charset="0"/>
              <a:buChar char="•"/>
            </a:pPr>
            <a:r>
              <a:rPr lang="en-GB" sz="4800" b="0" i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Localization Quality Issue </a:t>
            </a:r>
            <a:r>
              <a:rPr lang="en-GB" sz="4400" b="0" i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– introducing quality data during the roundtrip</a:t>
            </a:r>
            <a:endParaRPr lang="en-GB" sz="4800" b="0" i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marL="685800" indent="-685800">
              <a:buFont typeface="Arial" pitchFamily="34" charset="0"/>
              <a:buChar char="•"/>
            </a:pPr>
            <a:r>
              <a:rPr lang="en-GB" sz="4800" b="0" i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Localization Quality Rating</a:t>
            </a:r>
            <a:r>
              <a:rPr lang="en-GB" sz="4800" b="0" i="0" kern="1200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4400" b="0" i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– introducing quality data during the roundtrip</a:t>
            </a:r>
            <a:endParaRPr lang="en-GB" sz="4800" b="0" i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marL="685800" indent="-685800">
              <a:buFont typeface="Arial" pitchFamily="34" charset="0"/>
              <a:buChar char="•"/>
            </a:pPr>
            <a:r>
              <a:rPr lang="en-GB" sz="4800" b="0" i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MT Confidence – introducing</a:t>
            </a:r>
            <a:r>
              <a:rPr lang="en-GB" sz="4800" b="0" i="0" kern="1200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MT metadata during the roundtrip</a:t>
            </a:r>
            <a:endParaRPr lang="en-GB" sz="4800" b="0" i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marL="685800" indent="-685800">
              <a:buFont typeface="Arial" pitchFamily="34" charset="0"/>
              <a:buChar char="•"/>
            </a:pPr>
            <a:r>
              <a:rPr lang="en-GB" sz="4800" b="0" i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Allowed Characters – passing</a:t>
            </a:r>
            <a:r>
              <a:rPr lang="en-GB" sz="4800" b="0" i="0" kern="1200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on source format restrictions</a:t>
            </a:r>
            <a:endParaRPr lang="en-GB" sz="4800" b="0" i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marL="685800" indent="-685800">
              <a:buFont typeface="Arial" pitchFamily="34" charset="0"/>
              <a:buChar char="•"/>
            </a:pPr>
            <a:r>
              <a:rPr lang="en-GB" sz="4800" b="0" i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Storage Size – passing</a:t>
            </a:r>
            <a:r>
              <a:rPr lang="en-GB" sz="4800" b="0" i="0" kern="1200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on source format restrictions</a:t>
            </a:r>
            <a:endParaRPr lang="en-GB" sz="4800" b="0" i="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4182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</TotalTime>
  <Words>240</Words>
  <Application>Microsoft Office PowerPoint</Application>
  <PresentationFormat>Custom</PresentationFormat>
  <Paragraphs>34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XLIFF Roundtrip Using ITS 2.0 Metadata CMSL10n&lt;-&gt;SOLAS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Arle Lommel</dc:creator>
  <cp:lastModifiedBy>dF</cp:lastModifiedBy>
  <cp:revision>12</cp:revision>
  <dcterms:created xsi:type="dcterms:W3CDTF">2012-12-03T11:51:30Z</dcterms:created>
  <dcterms:modified xsi:type="dcterms:W3CDTF">2013-02-25T18:26:48Z</dcterms:modified>
</cp:coreProperties>
</file>