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FF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8184260"/>
              <a:gd name="adj2" fmla="val 987697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204063" y="692706"/>
            <a:ext cx="8749492" cy="5400719"/>
          </a:xfrm>
          <a:prstGeom prst="pie">
            <a:avLst>
              <a:gd name="adj1" fmla="val 3013612"/>
              <a:gd name="adj2" fmla="val 811302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930146"/>
              <a:gd name="adj2" fmla="val 6210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Machine Translate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66392" y="1983146"/>
            <a:ext cx="781846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Post Edit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89048" y="3327855"/>
            <a:ext cx="86062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Text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295312" y="5277457"/>
            <a:ext cx="1063402" cy="4345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Curate Corpora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67562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115555" y="5206459"/>
            <a:ext cx="1011890" cy="4736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Workflow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Identify Terms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46250">
            <a:off x="4389748" y="49749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087571">
            <a:off x="5243776" y="4014087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867975">
            <a:off x="4572557" y="4544054"/>
            <a:ext cx="20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Localisation Quality Issue/Rating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5096" y="4560812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433" y="5524148"/>
            <a:ext cx="995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RDF: 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PROV NIF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PublishContent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87074" y="4354099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042" y="560070"/>
            <a:ext cx="189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UL/TCD round trip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ie 54"/>
          <p:cNvSpPr/>
          <p:nvPr/>
        </p:nvSpPr>
        <p:spPr>
          <a:xfrm flipH="1">
            <a:off x="204064" y="739599"/>
            <a:ext cx="8749492" cy="5400719"/>
          </a:xfrm>
          <a:prstGeom prst="pie">
            <a:avLst>
              <a:gd name="adj1" fmla="val 11938301"/>
              <a:gd name="adj2" fmla="val 65299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3045918"/>
              <a:gd name="adj2" fmla="val 657181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194129" y="717376"/>
            <a:ext cx="8749492" cy="5400719"/>
          </a:xfrm>
          <a:prstGeom prst="pie">
            <a:avLst>
              <a:gd name="adj1" fmla="val 6601659"/>
              <a:gd name="adj2" fmla="val 959968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610697"/>
              <a:gd name="adj2" fmla="val 1186234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72300" y="1983146"/>
            <a:ext cx="1007670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Create </a:t>
            </a:r>
            <a:r>
              <a:rPr lang="en-IE" sz="1400" dirty="0" err="1" smtClean="0">
                <a:solidFill>
                  <a:schemeClr val="tx1"/>
                </a:solidFill>
              </a:rPr>
              <a:t>TransKit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76135" y="3327855"/>
            <a:ext cx="122209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Translation Environment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TM Leverage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295312" y="5277457"/>
            <a:ext cx="1063402" cy="4345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Publish Content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67562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112206" y="5174871"/>
            <a:ext cx="1313259" cy="4736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Transkit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sz="1400" dirty="0" err="1" smtClean="0">
                <a:solidFill>
                  <a:schemeClr val="tx1"/>
                </a:solidFill>
              </a:rPr>
              <a:t>Postprocessing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Machine Translate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46250">
            <a:off x="4389748" y="49749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087571">
            <a:off x="5243776" y="4014087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867975">
            <a:off x="4572557" y="4544054"/>
            <a:ext cx="20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Localisation Quality Issue/Rating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OKAPI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0287" y="4560812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>
                <a:solidFill>
                  <a:schemeClr val="tx2"/>
                </a:solidFill>
              </a:rPr>
              <a:t>o</a:t>
            </a:r>
            <a:r>
              <a:rPr lang="en-GB" sz="1600" b="1" dirty="0" smtClean="0">
                <a:solidFill>
                  <a:schemeClr val="tx2"/>
                </a:solidFill>
              </a:rPr>
              <a:t>r XML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76834" y="5524148"/>
            <a:ext cx="832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 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or XML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96943" y="297069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042" y="560070"/>
            <a:ext cx="19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ENLASO round trip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6489559" y="5239954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OKAPI</a:t>
            </a:r>
            <a:endParaRPr lang="en-GB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ie 54"/>
          <p:cNvSpPr/>
          <p:nvPr/>
        </p:nvSpPr>
        <p:spPr>
          <a:xfrm flipH="1">
            <a:off x="204064" y="739599"/>
            <a:ext cx="8787488" cy="5400719"/>
          </a:xfrm>
          <a:prstGeom prst="pie">
            <a:avLst>
              <a:gd name="adj1" fmla="val 11938301"/>
              <a:gd name="adj2" fmla="val 65299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Pie 51"/>
          <p:cNvSpPr/>
          <p:nvPr/>
        </p:nvSpPr>
        <p:spPr>
          <a:xfrm flipH="1">
            <a:off x="191145" y="695286"/>
            <a:ext cx="8749492" cy="5445032"/>
          </a:xfrm>
          <a:prstGeom prst="pie">
            <a:avLst>
              <a:gd name="adj1" fmla="val 3045918"/>
              <a:gd name="adj2" fmla="val 6519894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194129" y="759109"/>
            <a:ext cx="8749492" cy="5381209"/>
          </a:xfrm>
          <a:prstGeom prst="pie">
            <a:avLst>
              <a:gd name="adj1" fmla="val 6601659"/>
              <a:gd name="adj2" fmla="val 976146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739599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808156" cy="5452781"/>
          </a:xfrm>
          <a:prstGeom prst="pie">
            <a:avLst>
              <a:gd name="adj1" fmla="val 9779533"/>
              <a:gd name="adj2" fmla="val 1186234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30030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/>
          <a:lstStyle/>
          <a:p>
            <a:pPr algn="ctr"/>
            <a:endParaRPr lang="en-GB" sz="6000" b="1" spc="50">
              <a:solidFill>
                <a:schemeClr val="tx1"/>
              </a:solidFill>
            </a:endParaRPr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280534" y="1138647"/>
            <a:ext cx="1137609" cy="4579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43200" rIns="43200" bIns="43200" rtlCol="0" anchor="ctr"/>
          <a:lstStyle/>
          <a:p>
            <a:pPr algn="ctr">
              <a:lnSpc>
                <a:spcPct val="85000"/>
              </a:lnSpc>
            </a:pP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endParaRPr lang="en-IE" b="1" spc="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 rot="19913334">
            <a:off x="6980433" y="1814451"/>
            <a:ext cx="1009369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43200" rIns="43200" bIns="43200" rtlCol="0" anchor="ctr"/>
          <a:lstStyle/>
          <a:p>
            <a:pPr algn="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IE" b="1" spc="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TransKit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87576" y="3447686"/>
            <a:ext cx="1516384" cy="5582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72000" rIns="36000" bIns="36000" rtlCol="0" anchor="ctr"/>
          <a:lstStyle/>
          <a:p>
            <a:pPr algn="r">
              <a:lnSpc>
                <a:spcPct val="85000"/>
              </a:lnSpc>
            </a:pPr>
            <a:r>
              <a:rPr lang="en-I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  <a:r>
              <a:rPr lang="en-I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5419" y="3712496"/>
            <a:ext cx="967137" cy="2933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43200" rIns="43200" bIns="43200" rtlCol="0" anchor="ctr"/>
          <a:lstStyle/>
          <a:p>
            <a:pPr algn="ctr">
              <a:lnSpc>
                <a:spcPct val="85000"/>
              </a:lnSpc>
            </a:pP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Extract</a:t>
            </a:r>
            <a:endParaRPr lang="en-IE" b="1" spc="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799048" y="4787262"/>
            <a:ext cx="1057227" cy="56322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I18N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57146" y="1383929"/>
            <a:ext cx="1123134" cy="5414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43200" rIns="43200" bIns="43200" rtlCol="0" anchor="ctr"/>
          <a:lstStyle/>
          <a:p>
            <a:pPr algn="ctr">
              <a:lnSpc>
                <a:spcPct val="85000"/>
              </a:lnSpc>
            </a:pP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Leverage</a:t>
            </a:r>
          </a:p>
        </p:txBody>
      </p:sp>
      <p:sp>
        <p:nvSpPr>
          <p:cNvPr id="18" name="Rounded Rectangle 17"/>
          <p:cNvSpPr/>
          <p:nvPr/>
        </p:nvSpPr>
        <p:spPr>
          <a:xfrm rot="482583">
            <a:off x="3053832" y="5248622"/>
            <a:ext cx="1067152" cy="5108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43200" rIns="43200" bIns="43200" rtlCol="0" anchor="ctr"/>
          <a:lstStyle/>
          <a:p>
            <a:pPr algn="ctr">
              <a:lnSpc>
                <a:spcPct val="85000"/>
              </a:lnSpc>
            </a:pP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3" y="1155056"/>
            <a:ext cx="7126666" cy="4369091"/>
          </a:xfrm>
          <a:prstGeom prst="pie">
            <a:avLst>
              <a:gd name="adj1" fmla="val 5767562"/>
              <a:gd name="adj2" fmla="val 831621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564046">
            <a:off x="5030475" y="5233126"/>
            <a:ext cx="1548524" cy="4736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rtlCol="0" anchor="ctr"/>
          <a:lstStyle/>
          <a:p>
            <a:pPr algn="ctr">
              <a:lnSpc>
                <a:spcPct val="85000"/>
              </a:lnSpc>
            </a:pPr>
            <a:r>
              <a:rPr lang="en-I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Transkit</a:t>
            </a:r>
            <a:r>
              <a:rPr lang="en-I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Postprocessing</a:t>
            </a:r>
            <a:endParaRPr lang="en-IE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041" y="2566776"/>
            <a:ext cx="1136269" cy="40391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</a:t>
            </a:r>
          </a:p>
        </p:txBody>
      </p:sp>
      <p:sp>
        <p:nvSpPr>
          <p:cNvPr id="16" name="Rounded Rectangle 15"/>
          <p:cNvSpPr/>
          <p:nvPr/>
        </p:nvSpPr>
        <p:spPr>
          <a:xfrm rot="21135377">
            <a:off x="3174691" y="966037"/>
            <a:ext cx="1104270" cy="61040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43200" rIns="43200" bIns="43200"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 Translate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/>
          <a:lstStyle/>
          <a:p>
            <a:pPr algn="ctr"/>
            <a:r>
              <a:rPr lang="en-GB" sz="6000" b="1" spc="50" dirty="0">
                <a:solidFill>
                  <a:schemeClr val="tx1"/>
                </a:solidFill>
              </a:rPr>
              <a:t>ITS</a:t>
            </a:r>
            <a:endParaRPr lang="en-GB" sz="6000" b="1" spc="5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96441" y="707345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OKAPI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1293" y="4305826"/>
            <a:ext cx="148347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sz="2200" b="1" dirty="0" smtClean="0">
                <a:solidFill>
                  <a:schemeClr val="tx2"/>
                </a:solidFill>
              </a:rPr>
              <a:t>HTML5</a:t>
            </a:r>
          </a:p>
          <a:p>
            <a:pPr algn="ctr">
              <a:lnSpc>
                <a:spcPct val="85000"/>
              </a:lnSpc>
            </a:pPr>
            <a:r>
              <a:rPr lang="en-GB" sz="1600" b="1" dirty="0" smtClean="0">
                <a:solidFill>
                  <a:schemeClr val="tx2"/>
                </a:solidFill>
              </a:rPr>
              <a:t>     or </a:t>
            </a:r>
          </a:p>
          <a:p>
            <a:pPr algn="ctr">
              <a:lnSpc>
                <a:spcPct val="85000"/>
              </a:lnSpc>
            </a:pPr>
            <a:r>
              <a:rPr lang="en-GB" sz="2200" b="1" dirty="0" smtClean="0">
                <a:solidFill>
                  <a:schemeClr val="tx2"/>
                </a:solidFill>
              </a:rPr>
              <a:t>            XML</a:t>
            </a:r>
            <a:endParaRPr lang="en-GB" sz="22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75927" y="5524148"/>
            <a:ext cx="1074332" cy="66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sz="2200" b="1" dirty="0">
                <a:solidFill>
                  <a:schemeClr val="tx2"/>
                </a:solidFill>
              </a:rPr>
              <a:t>HTML5</a:t>
            </a:r>
            <a:r>
              <a:rPr lang="en-GB" sz="2200" b="1" dirty="0">
                <a:solidFill>
                  <a:schemeClr val="tx2"/>
                </a:solidFill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GB" sz="1600" b="1" dirty="0" smtClean="0">
                <a:solidFill>
                  <a:schemeClr val="tx2"/>
                </a:solidFill>
              </a:rPr>
              <a:t>or </a:t>
            </a:r>
            <a:r>
              <a:rPr lang="en-GB" sz="2200" b="1" dirty="0">
                <a:solidFill>
                  <a:schemeClr val="tx2"/>
                </a:solidFill>
              </a:rPr>
              <a:t>XML</a:t>
            </a:r>
          </a:p>
        </p:txBody>
      </p:sp>
      <p:sp>
        <p:nvSpPr>
          <p:cNvPr id="51" name="Rounded Rectangle 50"/>
          <p:cNvSpPr/>
          <p:nvPr/>
        </p:nvSpPr>
        <p:spPr>
          <a:xfrm rot="19684973">
            <a:off x="6869821" y="4599051"/>
            <a:ext cx="953830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" tIns="43200" rIns="43200" bIns="43200" rtlCol="0" anchor="ctr"/>
          <a:lstStyle/>
          <a:p>
            <a:pPr algn="ctr">
              <a:lnSpc>
                <a:spcPct val="85000"/>
              </a:lnSpc>
            </a:pPr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check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61013" y="2880752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tx2"/>
                </a:solidFill>
              </a:rPr>
              <a:t>XLIFF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5042" y="560070"/>
            <a:ext cx="19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ENLASO round trip</a:t>
            </a:r>
          </a:p>
          <a:p>
            <a:r>
              <a:rPr lang="en-US" dirty="0" smtClean="0"/>
              <a:t>Olaf’s fonts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 rot="20173900">
            <a:off x="6470174" y="5239954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OKAPI</a:t>
            </a:r>
          </a:p>
        </p:txBody>
      </p:sp>
      <p:sp>
        <p:nvSpPr>
          <p:cNvPr id="57" name="TextBox 56"/>
          <p:cNvSpPr txBox="1"/>
          <p:nvPr/>
        </p:nvSpPr>
        <p:spPr>
          <a:xfrm rot="20400000">
            <a:off x="2490669" y="1725140"/>
            <a:ext cx="1253035" cy="565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Text</a:t>
            </a:r>
            <a:endParaRPr lang="en-GB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Analysis</a:t>
            </a:r>
            <a:endParaRPr lang="en-GB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660000">
            <a:off x="4409807" y="1728123"/>
            <a:ext cx="2068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Terminology</a:t>
            </a:r>
          </a:p>
        </p:txBody>
      </p:sp>
      <p:sp>
        <p:nvSpPr>
          <p:cNvPr id="59" name="TextBox 58"/>
          <p:cNvSpPr txBox="1"/>
          <p:nvPr/>
        </p:nvSpPr>
        <p:spPr>
          <a:xfrm rot="19920000">
            <a:off x="2628391" y="2314471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5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Domain</a:t>
            </a:r>
            <a:endParaRPr lang="en-GB" b="1" spc="150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331" y="2436135"/>
            <a:ext cx="1515351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 z="635000" contourW="120650"/>
          </a:bodyPr>
          <a:lstStyle/>
          <a:p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</a:t>
            </a:r>
            <a:r>
              <a:rPr lang="en-GB" sz="20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ranslate</a:t>
            </a:r>
            <a:endParaRPr lang="en-GB" sz="11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21401102">
            <a:off x="4415962" y="4306790"/>
            <a:ext cx="6447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MT</a:t>
            </a:r>
            <a:r>
              <a:rPr lang="en-GB" sz="1900" b="1" dirty="0" smtClean="0">
                <a:solidFill>
                  <a:srgbClr val="FF0000"/>
                </a:solidFill>
              </a:rPr>
              <a:t> 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20407084">
            <a:off x="4835900" y="4046956"/>
            <a:ext cx="168347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Confidence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20773330">
            <a:off x="4584005" y="4512865"/>
            <a:ext cx="16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Localisation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19345798">
            <a:off x="5861315" y="4071472"/>
            <a:ext cx="1150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Quality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20668966">
            <a:off x="5300969" y="4632673"/>
            <a:ext cx="98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Issue/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19680000">
            <a:off x="5909923" y="4329874"/>
            <a:ext cx="1080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Rating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21360000">
            <a:off x="4049274" y="4999696"/>
            <a:ext cx="19565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Provenance</a:t>
            </a:r>
          </a:p>
        </p:txBody>
      </p:sp>
    </p:spTree>
    <p:extLst>
      <p:ext uri="{BB962C8B-B14F-4D97-AF65-F5344CB8AC3E}">
        <p14:creationId xmlns:p14="http://schemas.microsoft.com/office/powerpoint/2010/main" val="18709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8184260"/>
              <a:gd name="adj2" fmla="val 987697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204063" y="692706"/>
            <a:ext cx="8749492" cy="5400719"/>
          </a:xfrm>
          <a:prstGeom prst="pie">
            <a:avLst>
              <a:gd name="adj1" fmla="val 3004521"/>
              <a:gd name="adj2" fmla="val 811302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4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904722"/>
              <a:gd name="adj2" fmla="val 65799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08355" y="1256392"/>
            <a:ext cx="7126663" cy="4262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15728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840000">
            <a:off x="5244090" y="1045923"/>
            <a:ext cx="1137609" cy="5209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034492" y="1997084"/>
            <a:ext cx="1002195" cy="569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</a:p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Edit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31579" y="3221525"/>
            <a:ext cx="103395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4434" y="3912358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Extract</a:t>
            </a:r>
          </a:p>
        </p:txBody>
      </p:sp>
      <p:sp>
        <p:nvSpPr>
          <p:cNvPr id="14" name="Rounded Rectangle 13"/>
          <p:cNvSpPr/>
          <p:nvPr/>
        </p:nvSpPr>
        <p:spPr>
          <a:xfrm rot="1740000">
            <a:off x="1701064" y="4806417"/>
            <a:ext cx="1130748" cy="5776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I18N</a:t>
            </a:r>
          </a:p>
        </p:txBody>
      </p:sp>
      <p:sp>
        <p:nvSpPr>
          <p:cNvPr id="15" name="Rounded Rectangle 14"/>
          <p:cNvSpPr/>
          <p:nvPr/>
        </p:nvSpPr>
        <p:spPr>
          <a:xfrm rot="19860000">
            <a:off x="1637671" y="1405916"/>
            <a:ext cx="1123134" cy="5362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Analysis</a:t>
            </a:r>
            <a:endParaRPr lang="en-I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139025" y="5274821"/>
            <a:ext cx="1033343" cy="5427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Curate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</a:t>
            </a:r>
            <a:endParaRPr lang="en-IE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1001234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74828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216608" y="5261860"/>
            <a:ext cx="1220802" cy="5369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Workflow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</a:p>
        </p:txBody>
      </p:sp>
      <p:sp>
        <p:nvSpPr>
          <p:cNvPr id="22" name="Pie 21"/>
          <p:cNvSpPr/>
          <p:nvPr/>
        </p:nvSpPr>
        <p:spPr>
          <a:xfrm>
            <a:off x="1026737" y="1247353"/>
            <a:ext cx="7126663" cy="4317467"/>
          </a:xfrm>
          <a:prstGeom prst="pie">
            <a:avLst>
              <a:gd name="adj1" fmla="val 13839503"/>
              <a:gd name="adj2" fmla="val 16159715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042" y="2566776"/>
            <a:ext cx="1131382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</a:t>
            </a:r>
            <a:endParaRPr lang="en-IE" sz="1400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 rot="21180000">
            <a:off x="3223518" y="940657"/>
            <a:ext cx="1025224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 rot="21360000">
            <a:off x="4049274" y="4999696"/>
            <a:ext cx="19565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Provenance</a:t>
            </a: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/>
          <a:lstStyle/>
          <a:p>
            <a:pPr algn="ctr"/>
            <a:r>
              <a:rPr lang="en-GB" sz="6000" b="1" spc="50" dirty="0" smtClean="0">
                <a:solidFill>
                  <a:schemeClr val="tx1"/>
                </a:solidFill>
              </a:rPr>
              <a:t>ITS</a:t>
            </a:r>
            <a:endParaRPr lang="en-GB" sz="5400" b="1" spc="5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76232" y="707345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9916" y="4361614"/>
            <a:ext cx="1173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2200" b="1" dirty="0" smtClean="0">
                <a:solidFill>
                  <a:schemeClr val="tx2"/>
                </a:solidFill>
              </a:rPr>
              <a:t>      CMIS</a:t>
            </a:r>
            <a:endParaRPr lang="en-GB" sz="22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67074" y="5459624"/>
            <a:ext cx="1402365" cy="69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sz="2300" b="1" dirty="0">
                <a:solidFill>
                  <a:schemeClr val="tx2"/>
                </a:solidFill>
              </a:rPr>
              <a:t>RDF: </a:t>
            </a:r>
          </a:p>
          <a:p>
            <a:pPr algn="ctr">
              <a:lnSpc>
                <a:spcPct val="85000"/>
              </a:lnSpc>
            </a:pPr>
            <a:r>
              <a:rPr lang="en-GB" sz="2300" b="1" dirty="0">
                <a:solidFill>
                  <a:schemeClr val="tx2"/>
                </a:solidFill>
              </a:rPr>
              <a:t>PROV</a:t>
            </a:r>
            <a:r>
              <a:rPr lang="en-GB" sz="2300" b="1" dirty="0" smtClean="0">
                <a:solidFill>
                  <a:schemeClr val="tx2"/>
                </a:solidFill>
              </a:rPr>
              <a:t> </a:t>
            </a:r>
            <a:r>
              <a:rPr lang="en-GB" sz="2300" b="1" dirty="0">
                <a:solidFill>
                  <a:schemeClr val="tx2"/>
                </a:solidFill>
              </a:rPr>
              <a:t>NIF</a:t>
            </a:r>
          </a:p>
        </p:txBody>
      </p:sp>
      <p:sp>
        <p:nvSpPr>
          <p:cNvPr id="51" name="Rounded Rectangle 50"/>
          <p:cNvSpPr/>
          <p:nvPr/>
        </p:nvSpPr>
        <p:spPr>
          <a:xfrm rot="19500000">
            <a:off x="6673050" y="4628510"/>
            <a:ext cx="1005625" cy="554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 Content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9404" y="4354099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b="1" dirty="0">
                <a:solidFill>
                  <a:schemeClr val="tx2"/>
                </a:solidFill>
              </a:rPr>
              <a:t>CMIS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65361" y="2436135"/>
            <a:ext cx="1515351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 z="635000" contourW="120650"/>
          </a:bodyPr>
          <a:lstStyle/>
          <a:p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</a:t>
            </a:r>
            <a:r>
              <a:rPr lang="en-GB" sz="20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ranslate</a:t>
            </a:r>
            <a:endParaRPr lang="en-GB" sz="11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9920000">
            <a:off x="2628391" y="2314471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5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Domain</a:t>
            </a:r>
            <a:endParaRPr lang="en-GB" b="1" spc="150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660000">
            <a:off x="4409807" y="1728123"/>
            <a:ext cx="2068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Terminology</a:t>
            </a:r>
          </a:p>
        </p:txBody>
      </p:sp>
      <p:sp>
        <p:nvSpPr>
          <p:cNvPr id="32" name="TextBox 31"/>
          <p:cNvSpPr txBox="1"/>
          <p:nvPr/>
        </p:nvSpPr>
        <p:spPr>
          <a:xfrm rot="20400000">
            <a:off x="2490669" y="1725140"/>
            <a:ext cx="1253035" cy="565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Text</a:t>
            </a:r>
            <a:endParaRPr lang="en-GB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Analysis</a:t>
            </a:r>
            <a:endParaRPr lang="en-GB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1401102">
            <a:off x="4415962" y="4306790"/>
            <a:ext cx="6447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MT</a:t>
            </a:r>
            <a:r>
              <a:rPr lang="en-GB" sz="1900" b="1" dirty="0" smtClean="0">
                <a:solidFill>
                  <a:srgbClr val="FF0000"/>
                </a:solidFill>
              </a:rPr>
              <a:t> 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773330">
            <a:off x="4584005" y="4512865"/>
            <a:ext cx="16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Localisation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20407084">
            <a:off x="4835900" y="4046956"/>
            <a:ext cx="168347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Confidence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19345798">
            <a:off x="5861315" y="4071472"/>
            <a:ext cx="1150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Quality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20668966">
            <a:off x="5300969" y="4632673"/>
            <a:ext cx="98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Issue/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9680000">
            <a:off x="5909923" y="4329874"/>
            <a:ext cx="1080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Rating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042" y="560070"/>
            <a:ext cx="144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Olaf’s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2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ie 54"/>
          <p:cNvSpPr/>
          <p:nvPr/>
        </p:nvSpPr>
        <p:spPr>
          <a:xfrm flipH="1">
            <a:off x="171269" y="705946"/>
            <a:ext cx="8749492" cy="5400719"/>
          </a:xfrm>
          <a:prstGeom prst="pie">
            <a:avLst>
              <a:gd name="adj1" fmla="val 20413967"/>
              <a:gd name="adj2" fmla="val 65312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8252281"/>
              <a:gd name="adj2" fmla="val 2041284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56352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MT </a:t>
            </a:r>
            <a:r>
              <a:rPr lang="en-IE" sz="1400" dirty="0" err="1" smtClean="0">
                <a:solidFill>
                  <a:schemeClr val="tx1"/>
                </a:solidFill>
              </a:rPr>
              <a:t>Matrex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66392" y="1983146"/>
            <a:ext cx="781846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MT Bing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89048" y="3327855"/>
            <a:ext cx="86062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M4LOC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Text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Identify Terms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256812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880460">
            <a:off x="6626826" y="40676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326525">
            <a:off x="5679039" y="3602752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160655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173890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173250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5096" y="4560812"/>
            <a:ext cx="785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Postedit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042" y="560070"/>
            <a:ext cx="189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UL/TCD round trip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215741" y="3107551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OKAPI</a:t>
            </a:r>
          </a:p>
        </p:txBody>
      </p:sp>
    </p:spTree>
    <p:extLst>
      <p:ext uri="{BB962C8B-B14F-4D97-AF65-F5344CB8AC3E}">
        <p14:creationId xmlns:p14="http://schemas.microsoft.com/office/powerpoint/2010/main" val="35300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8184260"/>
              <a:gd name="adj2" fmla="val 987697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204063" y="692706"/>
            <a:ext cx="8749492" cy="5400719"/>
          </a:xfrm>
          <a:prstGeom prst="pie">
            <a:avLst>
              <a:gd name="adj1" fmla="val 3004521"/>
              <a:gd name="adj2" fmla="val 811302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4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904722"/>
              <a:gd name="adj2" fmla="val 65799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08355" y="1256392"/>
            <a:ext cx="7126663" cy="4262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15728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840000">
            <a:off x="5244090" y="1045923"/>
            <a:ext cx="1137609" cy="5209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034492" y="1997084"/>
            <a:ext cx="1002195" cy="569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</a:p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Edit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31579" y="3221525"/>
            <a:ext cx="103395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4434" y="3912358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Extract</a:t>
            </a:r>
          </a:p>
        </p:txBody>
      </p:sp>
      <p:sp>
        <p:nvSpPr>
          <p:cNvPr id="14" name="Rounded Rectangle 13"/>
          <p:cNvSpPr/>
          <p:nvPr/>
        </p:nvSpPr>
        <p:spPr>
          <a:xfrm rot="1740000">
            <a:off x="1701064" y="4806417"/>
            <a:ext cx="1130748" cy="5776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I18N</a:t>
            </a:r>
          </a:p>
        </p:txBody>
      </p:sp>
      <p:sp>
        <p:nvSpPr>
          <p:cNvPr id="15" name="Rounded Rectangle 14"/>
          <p:cNvSpPr/>
          <p:nvPr/>
        </p:nvSpPr>
        <p:spPr>
          <a:xfrm rot="19860000">
            <a:off x="1637671" y="1405916"/>
            <a:ext cx="1123134" cy="5362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Analysis</a:t>
            </a:r>
            <a:endParaRPr lang="en-I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139025" y="5274821"/>
            <a:ext cx="1033343" cy="5427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Curate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</a:t>
            </a:r>
            <a:endParaRPr lang="en-IE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1001234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74828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216608" y="5261860"/>
            <a:ext cx="1220802" cy="5369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Workflow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</a:p>
        </p:txBody>
      </p:sp>
      <p:sp>
        <p:nvSpPr>
          <p:cNvPr id="22" name="Pie 21"/>
          <p:cNvSpPr/>
          <p:nvPr/>
        </p:nvSpPr>
        <p:spPr>
          <a:xfrm>
            <a:off x="1026737" y="1247353"/>
            <a:ext cx="7126663" cy="4317467"/>
          </a:xfrm>
          <a:prstGeom prst="pie">
            <a:avLst>
              <a:gd name="adj1" fmla="val 13839503"/>
              <a:gd name="adj2" fmla="val 16159715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042" y="2566776"/>
            <a:ext cx="1131382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</a:t>
            </a:r>
            <a:endParaRPr lang="en-IE" sz="1400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 rot="21180000">
            <a:off x="3223518" y="940657"/>
            <a:ext cx="1025224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 rot="21360000">
            <a:off x="4049274" y="4999696"/>
            <a:ext cx="19565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Provenance</a:t>
            </a: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/>
          <a:lstStyle/>
          <a:p>
            <a:pPr algn="ctr"/>
            <a:r>
              <a:rPr lang="en-GB" sz="6000" b="1" spc="50" dirty="0" smtClean="0">
                <a:solidFill>
                  <a:schemeClr val="tx1"/>
                </a:solidFill>
              </a:rPr>
              <a:t>ITS</a:t>
            </a:r>
            <a:endParaRPr lang="en-GB" sz="5400" b="1" spc="5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76232" y="707345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9916" y="4361614"/>
            <a:ext cx="1173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2200" b="1" dirty="0" smtClean="0">
                <a:solidFill>
                  <a:schemeClr val="tx2"/>
                </a:solidFill>
              </a:rPr>
              <a:t>      CMIS</a:t>
            </a:r>
            <a:endParaRPr lang="en-GB" sz="22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67074" y="5459624"/>
            <a:ext cx="1402365" cy="69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sz="2300" b="1" dirty="0">
                <a:solidFill>
                  <a:schemeClr val="tx2"/>
                </a:solidFill>
              </a:rPr>
              <a:t>RDF: </a:t>
            </a:r>
          </a:p>
          <a:p>
            <a:pPr algn="ctr">
              <a:lnSpc>
                <a:spcPct val="85000"/>
              </a:lnSpc>
            </a:pPr>
            <a:r>
              <a:rPr lang="en-GB" sz="2300" b="1" dirty="0">
                <a:solidFill>
                  <a:schemeClr val="tx2"/>
                </a:solidFill>
              </a:rPr>
              <a:t>PROV</a:t>
            </a:r>
            <a:r>
              <a:rPr lang="en-GB" sz="2300" b="1" dirty="0" smtClean="0">
                <a:solidFill>
                  <a:schemeClr val="tx2"/>
                </a:solidFill>
              </a:rPr>
              <a:t> </a:t>
            </a:r>
            <a:r>
              <a:rPr lang="en-GB" sz="2300" b="1" dirty="0">
                <a:solidFill>
                  <a:schemeClr val="tx2"/>
                </a:solidFill>
              </a:rPr>
              <a:t>NIF</a:t>
            </a:r>
          </a:p>
        </p:txBody>
      </p:sp>
      <p:sp>
        <p:nvSpPr>
          <p:cNvPr id="51" name="Rounded Rectangle 50"/>
          <p:cNvSpPr/>
          <p:nvPr/>
        </p:nvSpPr>
        <p:spPr>
          <a:xfrm rot="19500000">
            <a:off x="6673050" y="4628510"/>
            <a:ext cx="1005625" cy="554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 Content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9404" y="4354099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b="1" dirty="0">
                <a:solidFill>
                  <a:schemeClr val="tx2"/>
                </a:solidFill>
              </a:rPr>
              <a:t>CMIS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65361" y="2436135"/>
            <a:ext cx="1515351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 z="635000" contourW="120650"/>
          </a:bodyPr>
          <a:lstStyle/>
          <a:p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</a:t>
            </a:r>
            <a:r>
              <a:rPr lang="en-GB" sz="20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ranslate</a:t>
            </a:r>
            <a:endParaRPr lang="en-GB" sz="11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9920000">
            <a:off x="2628391" y="2314471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5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Domain</a:t>
            </a:r>
            <a:endParaRPr lang="en-GB" b="1" spc="150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660000">
            <a:off x="4409807" y="1728123"/>
            <a:ext cx="2068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Terminology</a:t>
            </a:r>
          </a:p>
        </p:txBody>
      </p:sp>
      <p:sp>
        <p:nvSpPr>
          <p:cNvPr id="32" name="TextBox 31"/>
          <p:cNvSpPr txBox="1"/>
          <p:nvPr/>
        </p:nvSpPr>
        <p:spPr>
          <a:xfrm rot="20400000">
            <a:off x="2490669" y="1725140"/>
            <a:ext cx="1253035" cy="565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Text</a:t>
            </a:r>
            <a:endParaRPr lang="en-GB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Analysis</a:t>
            </a:r>
            <a:endParaRPr lang="en-GB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1401102">
            <a:off x="4415962" y="4306790"/>
            <a:ext cx="6447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MT</a:t>
            </a:r>
            <a:r>
              <a:rPr lang="en-GB" sz="1900" b="1" dirty="0" smtClean="0">
                <a:solidFill>
                  <a:srgbClr val="FF0000"/>
                </a:solidFill>
              </a:rPr>
              <a:t> 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773330">
            <a:off x="4584005" y="4512865"/>
            <a:ext cx="16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Localisation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20407084">
            <a:off x="4835900" y="4046956"/>
            <a:ext cx="168347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Confidence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19345798">
            <a:off x="5861315" y="4071472"/>
            <a:ext cx="1150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Quality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20668966">
            <a:off x="5300969" y="4632673"/>
            <a:ext cx="98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Issue/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9680000">
            <a:off x="5909923" y="4329874"/>
            <a:ext cx="1080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Rating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042" y="560070"/>
            <a:ext cx="144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Olaf’s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4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On-screen Show (4:3)</PresentationFormat>
  <Paragraphs>174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Graphics</dc:title>
  <dc:creator>dlewis</dc:creator>
  <cp:lastModifiedBy>Olaf-Michael Stefanov</cp:lastModifiedBy>
  <cp:revision>30</cp:revision>
  <dcterms:created xsi:type="dcterms:W3CDTF">2013-02-09T10:33:46Z</dcterms:created>
  <dcterms:modified xsi:type="dcterms:W3CDTF">2013-02-21T23:30:11Z</dcterms:modified>
</cp:coreProperties>
</file>