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FF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0DE7-4B02-4AB2-B904-D07777DAD2A6}" type="datetimeFigureOut">
              <a:rPr lang="en-GB" smtClean="0"/>
              <a:t>21/02/2013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8184260"/>
              <a:gd name="adj2" fmla="val 9876978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204063" y="692706"/>
            <a:ext cx="8749492" cy="5400719"/>
          </a:xfrm>
          <a:prstGeom prst="pie">
            <a:avLst>
              <a:gd name="adj1" fmla="val 3013612"/>
              <a:gd name="adj2" fmla="val 811302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930146"/>
              <a:gd name="adj2" fmla="val 62107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Machine Translate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66392" y="1983146"/>
            <a:ext cx="781846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Post Edit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89048" y="3327855"/>
            <a:ext cx="86062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Text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295312" y="5277457"/>
            <a:ext cx="1063402" cy="4345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Curate Corpora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67562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115555" y="5206459"/>
            <a:ext cx="1011890" cy="4736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Workflow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Identify Terms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46250">
            <a:off x="4389748" y="49749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087571">
            <a:off x="5243776" y="4014087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867975">
            <a:off x="4572557" y="4544054"/>
            <a:ext cx="20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Localisation Quality Issue/Rating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5096" y="4560812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433" y="5524148"/>
            <a:ext cx="995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RDF: 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PROV NIF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PublishContent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87074" y="4354099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CMIS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042" y="560070"/>
            <a:ext cx="189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UL/TCD round trip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ie 54"/>
          <p:cNvSpPr/>
          <p:nvPr/>
        </p:nvSpPr>
        <p:spPr>
          <a:xfrm flipH="1">
            <a:off x="204064" y="739599"/>
            <a:ext cx="8749492" cy="5400719"/>
          </a:xfrm>
          <a:prstGeom prst="pie">
            <a:avLst>
              <a:gd name="adj1" fmla="val 11938301"/>
              <a:gd name="adj2" fmla="val 65299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3045918"/>
              <a:gd name="adj2" fmla="val 657181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194129" y="717376"/>
            <a:ext cx="8749492" cy="5400719"/>
          </a:xfrm>
          <a:prstGeom prst="pie">
            <a:avLst>
              <a:gd name="adj1" fmla="val 6601659"/>
              <a:gd name="adj2" fmla="val 959968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610697"/>
              <a:gd name="adj2" fmla="val 11862345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72300" y="1983146"/>
            <a:ext cx="1007670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Create </a:t>
            </a:r>
            <a:r>
              <a:rPr lang="en-IE" sz="1400" dirty="0" err="1" smtClean="0">
                <a:solidFill>
                  <a:schemeClr val="tx1"/>
                </a:solidFill>
              </a:rPr>
              <a:t>TransKit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76135" y="3327855"/>
            <a:ext cx="122209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Translation Environment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TM Leverage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295312" y="5277457"/>
            <a:ext cx="1063402" cy="4345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Publish Content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67562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112206" y="5174871"/>
            <a:ext cx="1313259" cy="4736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Transkit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sz="1400" dirty="0" err="1" smtClean="0">
                <a:solidFill>
                  <a:schemeClr val="tx1"/>
                </a:solidFill>
              </a:rPr>
              <a:t>Postprocessing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Machine Translate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46250">
            <a:off x="4389748" y="49749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20087571">
            <a:off x="5243776" y="4014087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20867975">
            <a:off x="4572557" y="4544054"/>
            <a:ext cx="20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</a:rPr>
              <a:t>Localisation Quality Issue/Rating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OKAPI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0287" y="4560812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1600" b="1" dirty="0">
                <a:solidFill>
                  <a:schemeClr val="tx2"/>
                </a:solidFill>
              </a:rPr>
              <a:t>o</a:t>
            </a:r>
            <a:r>
              <a:rPr lang="en-GB" sz="1600" b="1" dirty="0" smtClean="0">
                <a:solidFill>
                  <a:schemeClr val="tx2"/>
                </a:solidFill>
              </a:rPr>
              <a:t>r XML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76834" y="5524148"/>
            <a:ext cx="832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 </a:t>
            </a:r>
          </a:p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or XML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Quality check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96943" y="297069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042" y="560070"/>
            <a:ext cx="19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ENLASO round trip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6489559" y="5239954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OKAPI</a:t>
            </a:r>
            <a:endParaRPr lang="en-GB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ie 54"/>
          <p:cNvSpPr/>
          <p:nvPr/>
        </p:nvSpPr>
        <p:spPr>
          <a:xfrm flipH="1">
            <a:off x="171269" y="705946"/>
            <a:ext cx="8749492" cy="5400719"/>
          </a:xfrm>
          <a:prstGeom prst="pie">
            <a:avLst>
              <a:gd name="adj1" fmla="val 20413967"/>
              <a:gd name="adj2" fmla="val 653125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5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8252281"/>
              <a:gd name="adj2" fmla="val 2041284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8" y="1256392"/>
            <a:ext cx="7126663" cy="42471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56352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01672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672038">
            <a:off x="5112918" y="1121220"/>
            <a:ext cx="1137609" cy="462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MT </a:t>
            </a:r>
            <a:r>
              <a:rPr lang="en-IE" sz="1400" dirty="0" err="1" smtClean="0">
                <a:solidFill>
                  <a:schemeClr val="tx1"/>
                </a:solidFill>
              </a:rPr>
              <a:t>Matrex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66392" y="1983146"/>
            <a:ext cx="781846" cy="6292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MT Bing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89048" y="3327855"/>
            <a:ext cx="86062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M4LOC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4434" y="3859193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Extract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 rot="1876903">
            <a:off x="1822992" y="4793304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Content I18N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 rot="19798418">
            <a:off x="1674277" y="1507763"/>
            <a:ext cx="1123134" cy="4729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Text Analysis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990601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1026737" y="1236720"/>
            <a:ext cx="7126663" cy="4317467"/>
          </a:xfrm>
          <a:prstGeom prst="pie">
            <a:avLst>
              <a:gd name="adj1" fmla="val 13839503"/>
              <a:gd name="adj2" fmla="val 1616030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6942" y="2566776"/>
            <a:ext cx="897718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Segment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 rot="21308569">
            <a:off x="3352121" y="1053970"/>
            <a:ext cx="938998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tx1"/>
                </a:solidFill>
              </a:rPr>
              <a:t>Identify Terms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2568126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20459565">
            <a:off x="3486236" y="2428277"/>
            <a:ext cx="764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ranslate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8880460">
            <a:off x="6626826" y="4067608"/>
            <a:ext cx="1062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P</a:t>
            </a:r>
            <a:r>
              <a:rPr lang="en-GB" sz="1200" b="1" dirty="0" smtClean="0">
                <a:solidFill>
                  <a:srgbClr val="FF0000"/>
                </a:solidFill>
              </a:rPr>
              <a:t>rovenance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198267">
            <a:off x="2493963" y="2376026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326525">
            <a:off x="5679039" y="3602752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MT Confidence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67679" y="1685591"/>
            <a:ext cx="977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0332129">
            <a:off x="2307250" y="1858585"/>
            <a:ext cx="1003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>
                <a:solidFill>
                  <a:srgbClr val="FF0000"/>
                </a:solidFill>
              </a:rPr>
              <a:t>Text Analysis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1606553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173890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173250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61862" y="738139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5096" y="4560812"/>
            <a:ext cx="785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HTML5</a:t>
            </a:r>
            <a:endParaRPr lang="en-GB" sz="1600" b="1" dirty="0" smtClean="0">
              <a:solidFill>
                <a:schemeClr val="tx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 rot="19419753">
            <a:off x="6820599" y="4606061"/>
            <a:ext cx="825704" cy="4780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err="1" smtClean="0">
                <a:solidFill>
                  <a:schemeClr val="tx1"/>
                </a:solidFill>
              </a:rPr>
              <a:t>Postedit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042" y="560070"/>
            <a:ext cx="1894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UL/TCD round trip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215741" y="3107551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/>
                </a:solidFill>
              </a:rPr>
              <a:t>OKAPI</a:t>
            </a:r>
            <a:endParaRPr lang="en-GB" sz="16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ie 51"/>
          <p:cNvSpPr/>
          <p:nvPr/>
        </p:nvSpPr>
        <p:spPr>
          <a:xfrm flipH="1">
            <a:off x="191145" y="695286"/>
            <a:ext cx="8749492" cy="5400719"/>
          </a:xfrm>
          <a:prstGeom prst="pie">
            <a:avLst>
              <a:gd name="adj1" fmla="val 8184260"/>
              <a:gd name="adj2" fmla="val 987697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Pie 45"/>
          <p:cNvSpPr/>
          <p:nvPr/>
        </p:nvSpPr>
        <p:spPr>
          <a:xfrm flipH="1">
            <a:off x="204063" y="692706"/>
            <a:ext cx="8749492" cy="5400719"/>
          </a:xfrm>
          <a:prstGeom prst="pie">
            <a:avLst>
              <a:gd name="adj1" fmla="val 3004521"/>
              <a:gd name="adj2" fmla="val 811302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 flipH="1">
            <a:off x="193725" y="697866"/>
            <a:ext cx="8749492" cy="5400719"/>
          </a:xfrm>
          <a:prstGeom prst="pie">
            <a:avLst>
              <a:gd name="adj1" fmla="val 699052"/>
              <a:gd name="adj2" fmla="val 295584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Pie 44"/>
          <p:cNvSpPr/>
          <p:nvPr/>
        </p:nvSpPr>
        <p:spPr>
          <a:xfrm flipH="1">
            <a:off x="183396" y="687537"/>
            <a:ext cx="8749492" cy="5400719"/>
          </a:xfrm>
          <a:prstGeom prst="pie">
            <a:avLst>
              <a:gd name="adj1" fmla="val 9904722"/>
              <a:gd name="adj2" fmla="val 65799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08355" y="1256392"/>
            <a:ext cx="7126663" cy="42626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e 49"/>
          <p:cNvSpPr/>
          <p:nvPr/>
        </p:nvSpPr>
        <p:spPr>
          <a:xfrm>
            <a:off x="1000909" y="1230565"/>
            <a:ext cx="7126663" cy="4317467"/>
          </a:xfrm>
          <a:prstGeom prst="pie">
            <a:avLst>
              <a:gd name="adj1" fmla="val 912299"/>
              <a:gd name="adj2" fmla="val 240032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1026736" y="1271890"/>
            <a:ext cx="7126663" cy="4317467"/>
          </a:xfrm>
          <a:prstGeom prst="pie">
            <a:avLst>
              <a:gd name="adj1" fmla="val 19315728"/>
              <a:gd name="adj2" fmla="val 21086236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flipH="1">
            <a:off x="1037621" y="1239232"/>
            <a:ext cx="7126663" cy="4317467"/>
          </a:xfrm>
          <a:prstGeom prst="pie">
            <a:avLst>
              <a:gd name="adj1" fmla="val 1197084"/>
              <a:gd name="adj2" fmla="val 29495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 rot="840000">
            <a:off x="5244090" y="1045923"/>
            <a:ext cx="1137609" cy="5209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034492" y="1997084"/>
            <a:ext cx="1002195" cy="56969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</a:p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Edit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31579" y="3221525"/>
            <a:ext cx="1033955" cy="6780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4434" y="3912358"/>
            <a:ext cx="967137" cy="2933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Extract</a:t>
            </a:r>
          </a:p>
        </p:txBody>
      </p:sp>
      <p:sp>
        <p:nvSpPr>
          <p:cNvPr id="14" name="Rounded Rectangle 13"/>
          <p:cNvSpPr/>
          <p:nvPr/>
        </p:nvSpPr>
        <p:spPr>
          <a:xfrm rot="1740000">
            <a:off x="1701064" y="4806417"/>
            <a:ext cx="1130748" cy="5776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I18N</a:t>
            </a:r>
          </a:p>
        </p:txBody>
      </p:sp>
      <p:sp>
        <p:nvSpPr>
          <p:cNvPr id="15" name="Rounded Rectangle 14"/>
          <p:cNvSpPr/>
          <p:nvPr/>
        </p:nvSpPr>
        <p:spPr>
          <a:xfrm rot="19860000">
            <a:off x="1637671" y="1405916"/>
            <a:ext cx="1123134" cy="5362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Analysis</a:t>
            </a:r>
            <a:endParaRPr lang="en-I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 rot="482583">
            <a:off x="3139025" y="5274821"/>
            <a:ext cx="1033343" cy="5427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Curate</a:t>
            </a:r>
            <a:r>
              <a:rPr lang="en-IE" sz="1600" dirty="0" smtClean="0">
                <a:solidFill>
                  <a:schemeClr val="tx1"/>
                </a:solidFill>
              </a:rPr>
              <a:t> </a:t>
            </a:r>
            <a:r>
              <a:rPr lang="en-I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</a:t>
            </a:r>
            <a:endParaRPr lang="en-IE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ie 19"/>
          <p:cNvSpPr/>
          <p:nvPr/>
        </p:nvSpPr>
        <p:spPr>
          <a:xfrm flipH="1">
            <a:off x="1001234" y="1258492"/>
            <a:ext cx="7206342" cy="4260528"/>
          </a:xfrm>
          <a:prstGeom prst="pie">
            <a:avLst>
              <a:gd name="adj1" fmla="val 20321564"/>
              <a:gd name="adj2" fmla="val 1580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Pie 20"/>
          <p:cNvSpPr/>
          <p:nvPr/>
        </p:nvSpPr>
        <p:spPr>
          <a:xfrm flipH="1">
            <a:off x="1026734" y="1155057"/>
            <a:ext cx="7126663" cy="4363962"/>
          </a:xfrm>
          <a:prstGeom prst="pie">
            <a:avLst>
              <a:gd name="adj1" fmla="val 5774828"/>
              <a:gd name="adj2" fmla="val 828511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 rot="20873958">
            <a:off x="5216608" y="5261860"/>
            <a:ext cx="1220802" cy="53696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Workflow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</a:p>
        </p:txBody>
      </p:sp>
      <p:sp>
        <p:nvSpPr>
          <p:cNvPr id="22" name="Pie 21"/>
          <p:cNvSpPr/>
          <p:nvPr/>
        </p:nvSpPr>
        <p:spPr>
          <a:xfrm>
            <a:off x="1026737" y="1247353"/>
            <a:ext cx="7126663" cy="4317467"/>
          </a:xfrm>
          <a:prstGeom prst="pie">
            <a:avLst>
              <a:gd name="adj1" fmla="val 13839503"/>
              <a:gd name="adj2" fmla="val 16159715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042" y="2566776"/>
            <a:ext cx="1131382" cy="3081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</a:t>
            </a:r>
            <a:endParaRPr lang="en-IE" sz="1400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 rot="21180000">
            <a:off x="3223518" y="940657"/>
            <a:ext cx="1025224" cy="5138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IE" sz="1400" dirty="0" smtClean="0">
                <a:solidFill>
                  <a:schemeClr val="tx1"/>
                </a:solidFill>
              </a:rPr>
              <a:t> </a:t>
            </a:r>
            <a:r>
              <a:rPr lang="en-IE" b="1" spc="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</a:p>
        </p:txBody>
      </p:sp>
      <p:sp>
        <p:nvSpPr>
          <p:cNvPr id="19" name="Arc 18"/>
          <p:cNvSpPr>
            <a:spLocks noChangeAspect="1"/>
          </p:cNvSpPr>
          <p:nvPr/>
        </p:nvSpPr>
        <p:spPr>
          <a:xfrm>
            <a:off x="1385941" y="1502568"/>
            <a:ext cx="6324463" cy="3759168"/>
          </a:xfrm>
          <a:prstGeom prst="arc">
            <a:avLst>
              <a:gd name="adj1" fmla="val 10190215"/>
              <a:gd name="adj2" fmla="val 6509239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 rot="21360000">
            <a:off x="4049274" y="4999696"/>
            <a:ext cx="195656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Provenance</a:t>
            </a:r>
          </a:p>
        </p:txBody>
      </p:sp>
      <p:sp>
        <p:nvSpPr>
          <p:cNvPr id="38" name="Arc 37"/>
          <p:cNvSpPr>
            <a:spLocks noChangeAspect="1"/>
          </p:cNvSpPr>
          <p:nvPr/>
        </p:nvSpPr>
        <p:spPr>
          <a:xfrm>
            <a:off x="1658323" y="1760679"/>
            <a:ext cx="5827790" cy="3463953"/>
          </a:xfrm>
          <a:prstGeom prst="arc">
            <a:avLst>
              <a:gd name="adj1" fmla="val 12667071"/>
              <a:gd name="adj2" fmla="val 151440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15030511"/>
              <a:gd name="adj2" fmla="val 21487881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2464234" y="2145401"/>
            <a:ext cx="4207854" cy="2501086"/>
          </a:xfrm>
          <a:prstGeom prst="arc">
            <a:avLst>
              <a:gd name="adj1" fmla="val 8829418"/>
              <a:gd name="adj2" fmla="val 17601875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>
            <a:spLocks noChangeAspect="1"/>
          </p:cNvSpPr>
          <p:nvPr/>
        </p:nvSpPr>
        <p:spPr>
          <a:xfrm>
            <a:off x="3202154" y="2574771"/>
            <a:ext cx="2780273" cy="1652553"/>
          </a:xfrm>
          <a:prstGeom prst="arc">
            <a:avLst>
              <a:gd name="adj1" fmla="val 9037007"/>
              <a:gd name="adj2" fmla="val 341223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>
            <a:spLocks noChangeAspect="1"/>
          </p:cNvSpPr>
          <p:nvPr/>
        </p:nvSpPr>
        <p:spPr>
          <a:xfrm>
            <a:off x="2043198" y="1902250"/>
            <a:ext cx="5038039" cy="2994536"/>
          </a:xfrm>
          <a:prstGeom prst="arc">
            <a:avLst>
              <a:gd name="adj1" fmla="val 397509"/>
              <a:gd name="adj2" fmla="val 6466736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>
            <a:off x="2469403" y="2135072"/>
            <a:ext cx="4207854" cy="2501086"/>
          </a:xfrm>
          <a:prstGeom prst="arc">
            <a:avLst>
              <a:gd name="adj1" fmla="val 18440034"/>
              <a:gd name="adj2" fmla="val 6496892"/>
            </a:avLst>
          </a:prstGeom>
          <a:ln w="444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03096" y="2876773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46800" rtlCol="0" anchor="ctr"/>
          <a:lstStyle/>
          <a:p>
            <a:pPr algn="ctr"/>
            <a:r>
              <a:rPr lang="en-GB" sz="6000" b="1" spc="50" dirty="0" smtClean="0">
                <a:solidFill>
                  <a:schemeClr val="tx1"/>
                </a:solidFill>
              </a:rPr>
              <a:t>ITS</a:t>
            </a:r>
            <a:endParaRPr lang="en-GB" sz="5400" b="1" spc="5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276232" y="707345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tx2"/>
                </a:solidFill>
              </a:rPr>
              <a:t>XLIFF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9916" y="4361614"/>
            <a:ext cx="11737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sz="2200" b="1" dirty="0" smtClean="0">
                <a:solidFill>
                  <a:schemeClr val="tx2"/>
                </a:solidFill>
              </a:rPr>
              <a:t>      CMIS</a:t>
            </a:r>
            <a:endParaRPr lang="en-GB" sz="22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67074" y="5459624"/>
            <a:ext cx="1402365" cy="696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GB" sz="2300" b="1" dirty="0">
                <a:solidFill>
                  <a:schemeClr val="tx2"/>
                </a:solidFill>
              </a:rPr>
              <a:t>RDF: </a:t>
            </a:r>
          </a:p>
          <a:p>
            <a:pPr algn="ctr">
              <a:lnSpc>
                <a:spcPct val="85000"/>
              </a:lnSpc>
            </a:pPr>
            <a:r>
              <a:rPr lang="en-GB" sz="2300" b="1" dirty="0">
                <a:solidFill>
                  <a:schemeClr val="tx2"/>
                </a:solidFill>
              </a:rPr>
              <a:t>PROV</a:t>
            </a:r>
            <a:r>
              <a:rPr lang="en-GB" sz="2300" b="1" dirty="0" smtClean="0">
                <a:solidFill>
                  <a:schemeClr val="tx2"/>
                </a:solidFill>
              </a:rPr>
              <a:t> </a:t>
            </a:r>
            <a:r>
              <a:rPr lang="en-GB" sz="2300" b="1" dirty="0">
                <a:solidFill>
                  <a:schemeClr val="tx2"/>
                </a:solidFill>
              </a:rPr>
              <a:t>NIF</a:t>
            </a:r>
          </a:p>
        </p:txBody>
      </p:sp>
      <p:sp>
        <p:nvSpPr>
          <p:cNvPr id="51" name="Rounded Rectangle 50"/>
          <p:cNvSpPr/>
          <p:nvPr/>
        </p:nvSpPr>
        <p:spPr>
          <a:xfrm rot="19500000">
            <a:off x="6673050" y="4628510"/>
            <a:ext cx="1005625" cy="55412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IE" b="1" spc="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 Content</a:t>
            </a:r>
            <a:endParaRPr lang="en-IE" b="1" spc="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49404" y="4354099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HTML5</a:t>
            </a:r>
          </a:p>
          <a:p>
            <a:pPr algn="ctr"/>
            <a:r>
              <a:rPr lang="en-GB" b="1" dirty="0">
                <a:solidFill>
                  <a:schemeClr val="tx2"/>
                </a:solidFill>
              </a:rPr>
              <a:t>CMIS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65361" y="2436135"/>
            <a:ext cx="1515351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 z="635000" contourW="120650"/>
          </a:bodyPr>
          <a:lstStyle/>
          <a:p>
            <a:r>
              <a:rPr lang="en-GB" sz="20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</a:t>
            </a:r>
            <a:r>
              <a:rPr lang="en-GB" sz="20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ranslate</a:t>
            </a:r>
            <a:endParaRPr lang="en-GB" sz="11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9920000">
            <a:off x="2628391" y="2314471"/>
            <a:ext cx="13548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5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Domain</a:t>
            </a:r>
            <a:endParaRPr lang="en-GB" b="1" spc="150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660000">
            <a:off x="4409807" y="1728123"/>
            <a:ext cx="2068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spc="100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Terminology</a:t>
            </a:r>
          </a:p>
        </p:txBody>
      </p:sp>
      <p:sp>
        <p:nvSpPr>
          <p:cNvPr id="32" name="TextBox 31"/>
          <p:cNvSpPr txBox="1"/>
          <p:nvPr/>
        </p:nvSpPr>
        <p:spPr>
          <a:xfrm rot="20400000">
            <a:off x="2490669" y="1725140"/>
            <a:ext cx="1253035" cy="5651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Text</a:t>
            </a:r>
            <a:endParaRPr lang="en-GB" b="1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</a:pPr>
            <a:r>
              <a:rPr lang="en-GB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Analysis</a:t>
            </a:r>
            <a:endParaRPr lang="en-GB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1401102">
            <a:off x="4415962" y="4306790"/>
            <a:ext cx="6447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MT</a:t>
            </a:r>
            <a:r>
              <a:rPr lang="en-GB" sz="1900" b="1" dirty="0" smtClean="0">
                <a:solidFill>
                  <a:srgbClr val="FF0000"/>
                </a:solidFill>
              </a:rPr>
              <a:t> 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20773330">
            <a:off x="4584005" y="4512865"/>
            <a:ext cx="1643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Localisation</a:t>
            </a:r>
            <a:r>
              <a:rPr lang="en-GB" sz="1050" b="1" dirty="0" smtClean="0">
                <a:solidFill>
                  <a:srgbClr val="FF0000"/>
                </a:solidFill>
              </a:rPr>
              <a:t> 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20407084">
            <a:off x="4835900" y="4046956"/>
            <a:ext cx="168347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Confidence</a:t>
            </a:r>
            <a:endParaRPr lang="en-GB" sz="19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19345798">
            <a:off x="5861315" y="4071472"/>
            <a:ext cx="1150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Quality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20668966">
            <a:off x="5300969" y="4632673"/>
            <a:ext cx="981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Issue/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9680000">
            <a:off x="5909923" y="4329874"/>
            <a:ext cx="1080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 Black" pitchFamily="34" charset="0"/>
              </a:rPr>
              <a:t>Rating</a:t>
            </a:r>
            <a:endParaRPr lang="en-GB" sz="16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042" y="560070"/>
            <a:ext cx="144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Olaf’s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4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163</Words>
  <Application>Microsoft Office PowerPoint</Application>
  <PresentationFormat>On-screen Show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Graphics</dc:title>
  <dc:creator>dlewis</dc:creator>
  <cp:lastModifiedBy>dlewis</cp:lastModifiedBy>
  <cp:revision>25</cp:revision>
  <dcterms:created xsi:type="dcterms:W3CDTF">2013-02-09T10:33:46Z</dcterms:created>
  <dcterms:modified xsi:type="dcterms:W3CDTF">2013-02-21T22:31:09Z</dcterms:modified>
</cp:coreProperties>
</file>