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14" r:id="rId3"/>
    <p:sldId id="311" r:id="rId4"/>
    <p:sldId id="312" r:id="rId5"/>
    <p:sldId id="323" r:id="rId6"/>
    <p:sldId id="316" r:id="rId7"/>
    <p:sldId id="328" r:id="rId8"/>
    <p:sldId id="329" r:id="rId9"/>
    <p:sldId id="330" r:id="rId10"/>
    <p:sldId id="331" r:id="rId11"/>
    <p:sldId id="319" r:id="rId12"/>
    <p:sldId id="272" r:id="rId13"/>
    <p:sldId id="274" r:id="rId14"/>
    <p:sldId id="298" r:id="rId15"/>
    <p:sldId id="308" r:id="rId16"/>
    <p:sldId id="309" r:id="rId17"/>
    <p:sldId id="322" r:id="rId18"/>
    <p:sldId id="326" r:id="rId19"/>
    <p:sldId id="325" r:id="rId20"/>
    <p:sldId id="332" r:id="rId21"/>
    <p:sldId id="333" r:id="rId22"/>
    <p:sldId id="334" r:id="rId23"/>
    <p:sldId id="335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61"/>
    <a:srgbClr val="0000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12" autoAdjust="0"/>
    <p:restoredTop sz="94660"/>
  </p:normalViewPr>
  <p:slideViewPr>
    <p:cSldViewPr>
      <p:cViewPr varScale="1">
        <p:scale>
          <a:sx n="114" d="100"/>
          <a:sy n="114" d="100"/>
        </p:scale>
        <p:origin x="-576" y="-4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B114727-5BC6-4AFA-A32F-0D453156AF62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5296959"/>
            <a:ext cx="3600400" cy="30427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Copyright © December 2013—February 2015, Crispin Weston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3E03F6D-BB69-4BD7-B3A5-A7935247C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30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B114727-5BC6-4AFA-A32F-0D453156AF62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5296959"/>
            <a:ext cx="3600400" cy="3042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3E03F6D-BB69-4BD7-B3A5-A7935247C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5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B114727-5BC6-4AFA-A32F-0D453156AF62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5296959"/>
            <a:ext cx="3600400" cy="3042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3E03F6D-BB69-4BD7-B3A5-A7935247C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06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893112"/>
            <a:ext cx="82089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-21600"/>
            <a:ext cx="8229600" cy="952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67541" y="5438001"/>
            <a:ext cx="4040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December 2013—February 2015, Crispin Weston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975623" y="5437728"/>
            <a:ext cx="700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</a:t>
            </a:r>
            <a:fld id="{DE37042B-7B4A-4646-AC2C-8B06031CED23}" type="slidenum">
              <a:rPr lang="en-GB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8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B114727-5BC6-4AFA-A32F-0D453156AF62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5296959"/>
            <a:ext cx="3600400" cy="3042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3E03F6D-BB69-4BD7-B3A5-A7935247C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4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B114727-5BC6-4AFA-A32F-0D453156AF62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1800" y="5296959"/>
            <a:ext cx="3600400" cy="3042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3E03F6D-BB69-4BD7-B3A5-A7935247C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52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B114727-5BC6-4AFA-A32F-0D453156AF62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71800" y="5296959"/>
            <a:ext cx="3600400" cy="3042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3E03F6D-BB69-4BD7-B3A5-A7935247C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50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B114727-5BC6-4AFA-A32F-0D453156AF62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1800" y="5296959"/>
            <a:ext cx="3600400" cy="30427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Copyright © December 2013, Crispin Weston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3E03F6D-BB69-4BD7-B3A5-A7935247C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04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B114727-5BC6-4AFA-A32F-0D453156AF62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71800" y="5296959"/>
            <a:ext cx="3600400" cy="30427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Copyright © December 2013, Crispin Weston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3E03F6D-BB69-4BD7-B3A5-A7935247C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60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B114727-5BC6-4AFA-A32F-0D453156AF62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1800" y="5296959"/>
            <a:ext cx="3600400" cy="30427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Copyright © December 2013, Crispin Weston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3E03F6D-BB69-4BD7-B3A5-A7935247C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6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B114727-5BC6-4AFA-A32F-0D453156AF62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1800" y="5296959"/>
            <a:ext cx="3600400" cy="3042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3E03F6D-BB69-4BD7-B3A5-A7935247C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50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50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7341"/>
            <a:ext cx="7772400" cy="1225021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Interactivity &amp; learning experience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Crispin Weston</a:t>
            </a:r>
            <a:br>
              <a:rPr lang="en-GB" dirty="0" smtClean="0"/>
            </a:br>
            <a:r>
              <a:rPr lang="en-GB" dirty="0" smtClean="0"/>
              <a:t>to W3C education group</a:t>
            </a:r>
            <a:endParaRPr lang="en-GB" dirty="0"/>
          </a:p>
          <a:p>
            <a:r>
              <a:rPr lang="en-GB" dirty="0" smtClean="0"/>
              <a:t>6 February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8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137198"/>
            <a:ext cx="8229600" cy="952500"/>
          </a:xfrm>
        </p:spPr>
        <p:txBody>
          <a:bodyPr/>
          <a:lstStyle/>
          <a:p>
            <a:r>
              <a:rPr lang="en-GB" dirty="0" smtClean="0"/>
              <a:t>Th</a:t>
            </a:r>
            <a:r>
              <a:rPr lang="en-GB" dirty="0" smtClean="0"/>
              <a:t>e assessment continuum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129308"/>
            <a:ext cx="6322298" cy="425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2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137198"/>
            <a:ext cx="8229600" cy="952500"/>
          </a:xfrm>
        </p:spPr>
        <p:txBody>
          <a:bodyPr/>
          <a:lstStyle/>
          <a:p>
            <a:r>
              <a:rPr lang="en-GB" dirty="0" smtClean="0"/>
              <a:t>Ed-tech supply chain</a:t>
            </a:r>
            <a:endParaRPr lang="en-GB" dirty="0"/>
          </a:p>
        </p:txBody>
      </p:sp>
      <p:pic>
        <p:nvPicPr>
          <p:cNvPr id="2050" name="Picture 2" descr="C:\Users\Crispin\Dropbox\Education\Standards\W3C\Learning experience\pyram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" y="1279748"/>
            <a:ext cx="772953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1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/>
          <a:lstStyle/>
          <a:p>
            <a:r>
              <a:rPr lang="en-GB" dirty="0" smtClean="0"/>
              <a:t>Expressing learning objectives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43120"/>
            <a:ext cx="6768752" cy="2952660"/>
          </a:xfrm>
        </p:spPr>
      </p:pic>
      <p:sp>
        <p:nvSpPr>
          <p:cNvPr id="6" name="Rectangle 5"/>
          <p:cNvSpPr/>
          <p:nvPr/>
        </p:nvSpPr>
        <p:spPr>
          <a:xfrm>
            <a:off x="-252536" y="985292"/>
            <a:ext cx="9577064" cy="1944216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20591" y="2692323"/>
            <a:ext cx="0" cy="720080"/>
          </a:xfrm>
          <a:prstGeom prst="straightConnector1">
            <a:avLst/>
          </a:prstGeom>
          <a:ln w="28575">
            <a:solidFill>
              <a:srgbClr val="25406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18315" y="1603277"/>
            <a:ext cx="140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254061"/>
                </a:solidFill>
                <a:latin typeface="Swis721 LtEx BT" panose="020B0505020202020204" pitchFamily="34" charset="0"/>
              </a:rPr>
              <a:t>invisible</a:t>
            </a:r>
            <a:endParaRPr lang="en-GB" sz="2400" dirty="0">
              <a:solidFill>
                <a:srgbClr val="254061"/>
              </a:solidFill>
              <a:latin typeface="Swis721 LtEx BT" panose="020B0505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50563" y="3907534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254061"/>
                </a:solidFill>
                <a:latin typeface="Swis721 LtEx BT" panose="020B0505020202020204" pitchFamily="34" charset="0"/>
              </a:rPr>
              <a:t>visible</a:t>
            </a:r>
            <a:endParaRPr lang="en-GB" sz="2400" dirty="0">
              <a:solidFill>
                <a:srgbClr val="254061"/>
              </a:solidFill>
              <a:latin typeface="Swis721 LtEx BT" panose="020B0505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/>
          <a:lstStyle/>
          <a:p>
            <a:r>
              <a:rPr lang="en-GB" dirty="0" smtClean="0"/>
              <a:t>Abstract capabilities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7300"/>
            <a:ext cx="8208911" cy="4163202"/>
          </a:xfrm>
        </p:spPr>
      </p:pic>
    </p:spTree>
    <p:extLst>
      <p:ext uri="{BB962C8B-B14F-4D97-AF65-F5344CB8AC3E}">
        <p14:creationId xmlns:p14="http://schemas.microsoft.com/office/powerpoint/2010/main" val="34849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/>
          <a:lstStyle/>
          <a:p>
            <a:r>
              <a:rPr lang="en-GB" dirty="0" smtClean="0"/>
              <a:t>Mixed structures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3324"/>
            <a:ext cx="8229599" cy="3224044"/>
          </a:xfrm>
        </p:spPr>
      </p:pic>
    </p:spTree>
    <p:extLst>
      <p:ext uri="{BB962C8B-B14F-4D97-AF65-F5344CB8AC3E}">
        <p14:creationId xmlns:p14="http://schemas.microsoft.com/office/powerpoint/2010/main" val="25688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/>
          <a:lstStyle/>
          <a:p>
            <a:r>
              <a:rPr lang="en-GB" dirty="0" smtClean="0"/>
              <a:t>Mixed structures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3324"/>
            <a:ext cx="8229599" cy="3224043"/>
          </a:xfrm>
        </p:spPr>
      </p:pic>
    </p:spTree>
    <p:extLst>
      <p:ext uri="{BB962C8B-B14F-4D97-AF65-F5344CB8AC3E}">
        <p14:creationId xmlns:p14="http://schemas.microsoft.com/office/powerpoint/2010/main" val="854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/>
          <a:lstStyle/>
          <a:p>
            <a:r>
              <a:rPr lang="en-GB" dirty="0" smtClean="0"/>
              <a:t>Sources of uncertainty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In the assessment of performance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In the inference of capability</a:t>
            </a:r>
          </a:p>
          <a:p>
            <a:pPr lvl="1"/>
            <a:r>
              <a:rPr lang="en-GB" i="1" dirty="0">
                <a:solidFill>
                  <a:srgbClr val="0070C0"/>
                </a:solidFill>
              </a:rPr>
              <a:t>f</a:t>
            </a:r>
            <a:r>
              <a:rPr lang="en-GB" i="1" dirty="0" smtClean="0">
                <a:solidFill>
                  <a:srgbClr val="0070C0"/>
                </a:solidFill>
              </a:rPr>
              <a:t>rom performance</a:t>
            </a:r>
          </a:p>
          <a:p>
            <a:pPr lvl="1"/>
            <a:r>
              <a:rPr lang="en-GB" i="1" dirty="0" smtClean="0">
                <a:solidFill>
                  <a:srgbClr val="0070C0"/>
                </a:solidFill>
              </a:rPr>
              <a:t>from capability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In the definition of capability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/>
          <a:lstStyle/>
          <a:p>
            <a:r>
              <a:rPr lang="en-GB" dirty="0" smtClean="0"/>
              <a:t>Moderation &amp; marking automation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73324"/>
            <a:ext cx="8208912" cy="3824741"/>
          </a:xfrm>
        </p:spPr>
      </p:pic>
    </p:spTree>
    <p:extLst>
      <p:ext uri="{BB962C8B-B14F-4D97-AF65-F5344CB8AC3E}">
        <p14:creationId xmlns:p14="http://schemas.microsoft.com/office/powerpoint/2010/main" val="10331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>
            <a:normAutofit/>
          </a:bodyPr>
          <a:lstStyle/>
          <a:p>
            <a:r>
              <a:rPr lang="en-GB" dirty="0" smtClean="0"/>
              <a:t>Reasons for failure of </a:t>
            </a:r>
            <a:r>
              <a:rPr lang="en-GB" dirty="0" err="1" smtClean="0"/>
              <a:t>ed</a:t>
            </a:r>
            <a:r>
              <a:rPr lang="en-GB" dirty="0" smtClean="0"/>
              <a:t>-tech to 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04427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Lack of </a:t>
            </a:r>
            <a:r>
              <a:rPr lang="en-GB" dirty="0" err="1" smtClean="0">
                <a:solidFill>
                  <a:srgbClr val="0070C0"/>
                </a:solidFill>
              </a:rPr>
              <a:t>ed</a:t>
            </a:r>
            <a:r>
              <a:rPr lang="en-GB" dirty="0" smtClean="0">
                <a:solidFill>
                  <a:srgbClr val="0070C0"/>
                </a:solidFill>
              </a:rPr>
              <a:t>-tech!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Lack </a:t>
            </a:r>
            <a:r>
              <a:rPr lang="en-GB" dirty="0">
                <a:solidFill>
                  <a:srgbClr val="0070C0"/>
                </a:solidFill>
              </a:rPr>
              <a:t>of learning management software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Lack of activity software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Lack of interoperability between the two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Lack of adaptability/reusability of activities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Lack of consensus on how to measure learning</a:t>
            </a:r>
          </a:p>
        </p:txBody>
      </p:sp>
    </p:spTree>
    <p:extLst>
      <p:ext uri="{BB962C8B-B14F-4D97-AF65-F5344CB8AC3E}">
        <p14:creationId xmlns:p14="http://schemas.microsoft.com/office/powerpoint/2010/main" val="6836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/>
          <a:lstStyle/>
          <a:p>
            <a:r>
              <a:rPr lang="en-GB" dirty="0" smtClean="0"/>
              <a:t>History of instructional standards</a:t>
            </a:r>
            <a:endParaRPr lang="en-GB" dirty="0"/>
          </a:p>
        </p:txBody>
      </p:sp>
      <p:pic>
        <p:nvPicPr>
          <p:cNvPr id="3074" name="Picture 2" descr="C:\Users\Crispin\Dropbox\Education\Standards\W3C\Learning experience\standards histor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7886"/>
            <a:ext cx="5904656" cy="438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40152" y="3649588"/>
            <a:ext cx="3024336" cy="1728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0070C0"/>
                </a:solidFill>
              </a:rPr>
              <a:t>Does not include: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Enterprise data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Competency definitions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Textbook standards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Most metadata.</a:t>
            </a:r>
            <a:endParaRPr lang="en-GB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Crispin Weston\My Documents\Dropbox\Alpha Learning\Consultancy\2013-11 ICT Matters\Impact of digital technolog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4" y="1196284"/>
            <a:ext cx="2453469" cy="34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2988000" y="1372744"/>
            <a:ext cx="5904480" cy="27088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0C0"/>
                </a:solidFill>
                <a:latin typeface="Swis721 Lt BT" panose="020B04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0070C0"/>
                </a:solidFill>
                <a:latin typeface="Swis721 Lt B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0C0"/>
                </a:solidFill>
                <a:latin typeface="Swis721 Lt B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0070C0"/>
                </a:solidFill>
                <a:latin typeface="Swis721 Lt B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rgbClr val="0070C0"/>
                </a:solidFill>
                <a:latin typeface="Swis721 Lt B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Taken together, the correlational and experimental evidence does not offer a convincing case for the general impact of digital technology on learning outcomes</a:t>
            </a:r>
            <a:r>
              <a:rPr lang="en-GB" dirty="0" smtClean="0"/>
              <a:t>.</a:t>
            </a:r>
          </a:p>
          <a:p>
            <a:pPr marL="0" indent="0" algn="r">
              <a:buNone/>
            </a:pPr>
            <a:endParaRPr lang="en-GB" sz="2000" i="1" dirty="0"/>
          </a:p>
          <a:p>
            <a:pPr marL="0" indent="0" algn="r">
              <a:buNone/>
            </a:pPr>
            <a:r>
              <a:rPr lang="en-GB" sz="1800" i="1" dirty="0" smtClean="0"/>
              <a:t>Impact of Digital Technology on Learning (EEF, 2012)</a:t>
            </a:r>
            <a:endParaRPr lang="en-GB" sz="1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1372744"/>
            <a:ext cx="484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</a:t>
            </a:r>
            <a:endParaRPr lang="en-GB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9350" y="2604140"/>
            <a:ext cx="484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</a:t>
            </a:r>
            <a:endParaRPr lang="en-GB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137198"/>
            <a:ext cx="8229600" cy="952500"/>
          </a:xfrm>
        </p:spPr>
        <p:txBody>
          <a:bodyPr/>
          <a:lstStyle/>
          <a:p>
            <a:r>
              <a:rPr lang="en-GB" dirty="0" smtClean="0"/>
              <a:t>Summary of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5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/>
          <a:lstStyle/>
          <a:p>
            <a:r>
              <a:rPr lang="en-GB" dirty="0" smtClean="0"/>
              <a:t>SCORM overview</a:t>
            </a:r>
            <a:endParaRPr lang="en-GB" dirty="0"/>
          </a:p>
        </p:txBody>
      </p:sp>
      <p:pic>
        <p:nvPicPr>
          <p:cNvPr id="1026" name="Picture 2" descr="C:\Users\Crispin\Dropbox\Education\Standards\W3C\Learning experience\scor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48" y="1058518"/>
            <a:ext cx="6184888" cy="439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8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>
            <a:normAutofit/>
          </a:bodyPr>
          <a:lstStyle/>
          <a:p>
            <a:r>
              <a:rPr lang="en-GB" dirty="0" smtClean="0"/>
              <a:t>Problems with SCORM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41764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Legal disputes with IMS GLC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JavaScript API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Fixed data model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Poor sequencing specification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Little object reuse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Single learner model (no multi-player)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US DoD ownership</a:t>
            </a:r>
            <a:endParaRPr lang="en-GB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>
            <a:normAutofit/>
          </a:bodyPr>
          <a:lstStyle/>
          <a:p>
            <a:r>
              <a:rPr lang="en-GB" dirty="0" smtClean="0"/>
              <a:t>Tin Can / </a:t>
            </a:r>
            <a:r>
              <a:rPr lang="en-GB" dirty="0" err="1" smtClean="0"/>
              <a:t>xAPI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41764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Web Services transport layer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Simple triplet data-model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+ extensions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s</a:t>
            </a:r>
            <a:r>
              <a:rPr lang="en-GB" dirty="0" smtClean="0">
                <a:solidFill>
                  <a:srgbClr val="0070C0"/>
                </a:solidFill>
              </a:rPr>
              <a:t>ubject </a:t>
            </a:r>
            <a:r>
              <a:rPr lang="en-GB" dirty="0">
                <a:solidFill>
                  <a:srgbClr val="0070C0"/>
                </a:solidFill>
              </a:rPr>
              <a:t>v</a:t>
            </a:r>
            <a:r>
              <a:rPr lang="en-GB" dirty="0" smtClean="0">
                <a:solidFill>
                  <a:srgbClr val="0070C0"/>
                </a:solidFill>
              </a:rPr>
              <a:t>erb </a:t>
            </a:r>
            <a:r>
              <a:rPr lang="en-GB" dirty="0">
                <a:solidFill>
                  <a:srgbClr val="0070C0"/>
                </a:solidFill>
              </a:rPr>
              <a:t>o</a:t>
            </a:r>
            <a:r>
              <a:rPr lang="en-GB" dirty="0" smtClean="0">
                <a:solidFill>
                  <a:srgbClr val="0070C0"/>
                </a:solidFill>
              </a:rPr>
              <a:t>bject [context] [result]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No launch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No metadata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No data model extension mechanism</a:t>
            </a:r>
          </a:p>
        </p:txBody>
      </p:sp>
    </p:spTree>
    <p:extLst>
      <p:ext uri="{BB962C8B-B14F-4D97-AF65-F5344CB8AC3E}">
        <p14:creationId xmlns:p14="http://schemas.microsoft.com/office/powerpoint/2010/main" val="15682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>
            <a:normAutofit/>
          </a:bodyPr>
          <a:lstStyle/>
          <a:p>
            <a:r>
              <a:rPr lang="en-GB" dirty="0" smtClean="0"/>
              <a:t>My k</a:t>
            </a:r>
            <a:r>
              <a:rPr lang="en-GB" dirty="0" smtClean="0"/>
              <a:t>ey </a:t>
            </a:r>
            <a:r>
              <a:rPr lang="en-GB" dirty="0" smtClean="0"/>
              <a:t>standards issues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4044279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Updated SCORM-like reference standard with…</a:t>
            </a:r>
          </a:p>
          <a:p>
            <a:pPr lvl="1"/>
            <a:r>
              <a:rPr lang="en-GB" dirty="0" err="1" smtClean="0">
                <a:solidFill>
                  <a:srgbClr val="0070C0"/>
                </a:solidFill>
              </a:rPr>
              <a:t>TinCan</a:t>
            </a:r>
            <a:r>
              <a:rPr lang="en-GB" dirty="0" smtClean="0">
                <a:solidFill>
                  <a:srgbClr val="0070C0"/>
                </a:solidFill>
              </a:rPr>
              <a:t> for runtime transport layer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“Multi-player” protocols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Data model definition language</a:t>
            </a:r>
          </a:p>
          <a:p>
            <a:pPr lvl="2"/>
            <a:r>
              <a:rPr lang="en-GB" dirty="0" smtClean="0">
                <a:solidFill>
                  <a:srgbClr val="0070C0"/>
                </a:solidFill>
              </a:rPr>
              <a:t>Metadata</a:t>
            </a:r>
          </a:p>
          <a:p>
            <a:pPr lvl="2"/>
            <a:r>
              <a:rPr lang="en-GB" dirty="0" smtClean="0">
                <a:solidFill>
                  <a:srgbClr val="0070C0"/>
                </a:solidFill>
              </a:rPr>
              <a:t>Launch parameters</a:t>
            </a:r>
          </a:p>
          <a:p>
            <a:pPr lvl="2"/>
            <a:r>
              <a:rPr lang="en-GB" dirty="0" smtClean="0">
                <a:solidFill>
                  <a:srgbClr val="0070C0"/>
                </a:solidFill>
              </a:rPr>
              <a:t>Outcome reporting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Sequencing</a:t>
            </a:r>
          </a:p>
          <a:p>
            <a:pPr lvl="2"/>
            <a:r>
              <a:rPr lang="en-GB" dirty="0" smtClean="0">
                <a:solidFill>
                  <a:srgbClr val="0070C0"/>
                </a:solidFill>
              </a:rPr>
              <a:t>Open scripting language</a:t>
            </a:r>
          </a:p>
          <a:p>
            <a:pPr lvl="2"/>
            <a:r>
              <a:rPr lang="en-GB" dirty="0" smtClean="0">
                <a:solidFill>
                  <a:srgbClr val="0070C0"/>
                </a:solidFill>
              </a:rPr>
              <a:t>Black-box sequencing protocols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Describing &amp; quantifying learning objectives</a:t>
            </a: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Data handling description language (for privacy)</a:t>
            </a:r>
            <a:endParaRPr lang="en-GB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through practice &amp; feedback</a:t>
            </a:r>
            <a:endParaRPr lang="en-GB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73325"/>
            <a:ext cx="6350897" cy="41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/>
          <a:lstStyle/>
          <a:p>
            <a:r>
              <a:rPr lang="en-GB" dirty="0" smtClean="0"/>
              <a:t>Instructive others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1316"/>
            <a:ext cx="8363272" cy="410445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Teacher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Peer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Environment or physical object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Digital simulations or facilitations of the above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/>
          <a:lstStyle/>
          <a:p>
            <a:r>
              <a:rPr lang="en-GB" dirty="0" smtClean="0"/>
              <a:t>Bloom’s taxonomy </a:t>
            </a:r>
            <a:r>
              <a:rPr lang="en-GB" dirty="0" smtClean="0"/>
              <a:t>(or “gearing”)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9226"/>
            <a:ext cx="8229599" cy="3104458"/>
          </a:xfrm>
        </p:spPr>
      </p:pic>
    </p:spTree>
    <p:extLst>
      <p:ext uri="{BB962C8B-B14F-4D97-AF65-F5344CB8AC3E}">
        <p14:creationId xmlns:p14="http://schemas.microsoft.com/office/powerpoint/2010/main" val="36505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137198"/>
            <a:ext cx="8229600" cy="952500"/>
          </a:xfrm>
        </p:spPr>
        <p:txBody>
          <a:bodyPr/>
          <a:lstStyle/>
          <a:p>
            <a:r>
              <a:rPr lang="en-GB" dirty="0" smtClean="0"/>
              <a:t>The instructional “stack”</a:t>
            </a:r>
            <a:endParaRPr lang="en-GB" dirty="0"/>
          </a:p>
        </p:txBody>
      </p:sp>
      <p:pic>
        <p:nvPicPr>
          <p:cNvPr id="1026" name="Picture 2" descr="C:\Users\Crispin\Dropbox\Education\Standards\W3C\Learning experience\stac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20640"/>
            <a:ext cx="5472609" cy="436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-754269" y="2922249"/>
            <a:ext cx="3523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Traditional teaching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6240090" y="2706224"/>
            <a:ext cx="3523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Digital teaching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692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>
            <a:normAutofit/>
          </a:bodyPr>
          <a:lstStyle/>
          <a:p>
            <a:r>
              <a:rPr lang="en-GB" dirty="0" smtClean="0"/>
              <a:t>Learning activity &amp; management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9308"/>
            <a:ext cx="6498934" cy="4332623"/>
          </a:xfrm>
        </p:spPr>
      </p:pic>
    </p:spTree>
    <p:extLst>
      <p:ext uri="{BB962C8B-B14F-4D97-AF65-F5344CB8AC3E}">
        <p14:creationId xmlns:p14="http://schemas.microsoft.com/office/powerpoint/2010/main" val="11609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/>
          <a:lstStyle/>
          <a:p>
            <a:r>
              <a:rPr lang="en-GB" dirty="0" smtClean="0"/>
              <a:t>Pedagogy as activity sequencing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7340"/>
            <a:ext cx="6408712" cy="3758602"/>
          </a:xfrm>
        </p:spPr>
      </p:pic>
    </p:spTree>
    <p:extLst>
      <p:ext uri="{BB962C8B-B14F-4D97-AF65-F5344CB8AC3E}">
        <p14:creationId xmlns:p14="http://schemas.microsoft.com/office/powerpoint/2010/main" val="8028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</p:spPr>
        <p:txBody>
          <a:bodyPr/>
          <a:lstStyle/>
          <a:p>
            <a:r>
              <a:rPr lang="en-GB" dirty="0" smtClean="0"/>
              <a:t>Complementary sequencing models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19373"/>
            <a:ext cx="6821515" cy="3843924"/>
          </a:xfrm>
        </p:spPr>
      </p:pic>
    </p:spTree>
    <p:extLst>
      <p:ext uri="{BB962C8B-B14F-4D97-AF65-F5344CB8AC3E}">
        <p14:creationId xmlns:p14="http://schemas.microsoft.com/office/powerpoint/2010/main" val="28334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14679</TotalTime>
  <Words>303</Words>
  <Application>Microsoft Office PowerPoint</Application>
  <PresentationFormat>On-screen Show (16:10)</PresentationFormat>
  <Paragraphs>80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Interactivity &amp; learning experience</vt:lpstr>
      <vt:lpstr>Summary of research</vt:lpstr>
      <vt:lpstr>Learning through practice &amp; feedback</vt:lpstr>
      <vt:lpstr>Instructive others</vt:lpstr>
      <vt:lpstr>Bloom’s taxonomy (or “gearing”)</vt:lpstr>
      <vt:lpstr>The instructional “stack”</vt:lpstr>
      <vt:lpstr>Learning activity &amp; management</vt:lpstr>
      <vt:lpstr>Pedagogy as activity sequencing</vt:lpstr>
      <vt:lpstr>Complementary sequencing models</vt:lpstr>
      <vt:lpstr>The assessment continuum</vt:lpstr>
      <vt:lpstr>Ed-tech supply chain</vt:lpstr>
      <vt:lpstr>Expressing learning objectives</vt:lpstr>
      <vt:lpstr>Abstract capabilities</vt:lpstr>
      <vt:lpstr>Mixed structures</vt:lpstr>
      <vt:lpstr>Mixed structures</vt:lpstr>
      <vt:lpstr>Sources of uncertainty</vt:lpstr>
      <vt:lpstr>Moderation &amp; marking automation</vt:lpstr>
      <vt:lpstr>Reasons for failure of ed-tech to date</vt:lpstr>
      <vt:lpstr>History of instructional standards</vt:lpstr>
      <vt:lpstr>SCORM overview</vt:lpstr>
      <vt:lpstr>Problems with SCORM</vt:lpstr>
      <vt:lpstr>Tin Can / xAPI</vt:lpstr>
      <vt:lpstr>My key standards issues </vt:lpstr>
    </vt:vector>
  </TitlesOfParts>
  <Company>Alpha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capability: cornerstone of the new digital pedagogy</dc:title>
  <dc:creator>Crispin Weston</dc:creator>
  <cp:lastModifiedBy>Crispin</cp:lastModifiedBy>
  <cp:revision>73</cp:revision>
  <dcterms:created xsi:type="dcterms:W3CDTF">2013-12-01T08:36:44Z</dcterms:created>
  <dcterms:modified xsi:type="dcterms:W3CDTF">2015-02-05T22:26:37Z</dcterms:modified>
</cp:coreProperties>
</file>