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481" r:id="rId3"/>
    <p:sldId id="490" r:id="rId4"/>
    <p:sldId id="487" r:id="rId5"/>
    <p:sldId id="485" r:id="rId6"/>
    <p:sldId id="489" r:id="rId7"/>
    <p:sldId id="483" r:id="rId8"/>
    <p:sldId id="475" r:id="rId9"/>
    <p:sldId id="495" r:id="rId10"/>
    <p:sldId id="491" r:id="rId11"/>
    <p:sldId id="503" r:id="rId12"/>
    <p:sldId id="504" r:id="rId13"/>
    <p:sldId id="505" r:id="rId14"/>
    <p:sldId id="506" r:id="rId15"/>
    <p:sldId id="478" r:id="rId16"/>
    <p:sldId id="482" r:id="rId17"/>
    <p:sldId id="492" r:id="rId18"/>
    <p:sldId id="501" r:id="rId19"/>
    <p:sldId id="502" r:id="rId20"/>
    <p:sldId id="494" r:id="rId21"/>
  </p:sldIdLst>
  <p:sldSz cx="9906000" cy="6858000" type="A4"/>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5pPr>
    <a:lvl6pPr marL="2286000" algn="l" defTabSz="914400" rtl="0" eaLnBrk="1" latinLnBrk="0" hangingPunct="1">
      <a:defRPr sz="900" kern="1200">
        <a:solidFill>
          <a:schemeClr val="bg1"/>
        </a:solidFill>
        <a:latin typeface="Gill Sans Light" charset="0"/>
        <a:ea typeface="ヒラギノ角ゴ ProN W3" charset="-128"/>
        <a:cs typeface="+mn-cs"/>
      </a:defRPr>
    </a:lvl6pPr>
    <a:lvl7pPr marL="2743200" algn="l" defTabSz="914400" rtl="0" eaLnBrk="1" latinLnBrk="0" hangingPunct="1">
      <a:defRPr sz="900" kern="1200">
        <a:solidFill>
          <a:schemeClr val="bg1"/>
        </a:solidFill>
        <a:latin typeface="Gill Sans Light" charset="0"/>
        <a:ea typeface="ヒラギノ角ゴ ProN W3" charset="-128"/>
        <a:cs typeface="+mn-cs"/>
      </a:defRPr>
    </a:lvl7pPr>
    <a:lvl8pPr marL="3200400" algn="l" defTabSz="914400" rtl="0" eaLnBrk="1" latinLnBrk="0" hangingPunct="1">
      <a:defRPr sz="900" kern="1200">
        <a:solidFill>
          <a:schemeClr val="bg1"/>
        </a:solidFill>
        <a:latin typeface="Gill Sans Light" charset="0"/>
        <a:ea typeface="ヒラギノ角ゴ ProN W3" charset="-128"/>
        <a:cs typeface="+mn-cs"/>
      </a:defRPr>
    </a:lvl8pPr>
    <a:lvl9pPr marL="3657600" algn="l" defTabSz="914400" rtl="0" eaLnBrk="1" latinLnBrk="0" hangingPunct="1">
      <a:defRPr sz="900" kern="1200">
        <a:solidFill>
          <a:schemeClr val="bg1"/>
        </a:solidFill>
        <a:latin typeface="Gill Sans Light" charset="0"/>
        <a:ea typeface="ヒラギノ角ゴ ProN W3" charset="-128"/>
        <a:cs typeface="+mn-cs"/>
      </a:defRPr>
    </a:lvl9pPr>
  </p:defaultTextStyle>
  <p:extLst>
    <p:ext uri="{EFAFB233-063F-42B5-8137-9DF3F51BA10A}">
      <p15:sldGuideLst xmlns:p15="http://schemas.microsoft.com/office/powerpoint/2012/main">
        <p15:guide id="1" orient="horz" pos="1519">
          <p15:clr>
            <a:srgbClr val="A4A3A4"/>
          </p15:clr>
        </p15:guide>
        <p15:guide id="2" pos="219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FCBC"/>
    <a:srgbClr val="7C0500"/>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3" autoAdjust="0"/>
    <p:restoredTop sz="88289" autoAdjust="0"/>
  </p:normalViewPr>
  <p:slideViewPr>
    <p:cSldViewPr>
      <p:cViewPr varScale="1">
        <p:scale>
          <a:sx n="69" d="100"/>
          <a:sy n="69" d="100"/>
        </p:scale>
        <p:origin x="1589" y="38"/>
      </p:cViewPr>
      <p:guideLst>
        <p:guide orient="horz" pos="1519"/>
        <p:guide pos="2194"/>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8588"/>
    </p:cViewPr>
  </p:sorterViewPr>
  <p:notesViewPr>
    <p:cSldViewPr>
      <p:cViewPr varScale="1">
        <p:scale>
          <a:sx n="55" d="100"/>
          <a:sy n="55" d="100"/>
        </p:scale>
        <p:origin x="3307" y="43"/>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A3F0E-8A1E-47CD-AEDC-7F4F8BC8C8E8}" type="doc">
      <dgm:prSet loTypeId="urn:microsoft.com/office/officeart/2005/8/layout/arrow2" loCatId="process" qsTypeId="urn:microsoft.com/office/officeart/2005/8/quickstyle/simple1" qsCatId="simple" csTypeId="urn:microsoft.com/office/officeart/2005/8/colors/accent1_2" csCatId="accent1" phldr="1"/>
      <dgm:spPr/>
    </dgm:pt>
    <dgm:pt modelId="{589C3E0A-DD66-4AA5-8513-9114A1544A99}">
      <dgm:prSet phldrT="[Text]"/>
      <dgm:spPr/>
      <dgm:t>
        <a:bodyPr/>
        <a:lstStyle/>
        <a:p>
          <a:r>
            <a:rPr lang="en-US" dirty="0" smtClean="0"/>
            <a:t>  </a:t>
          </a:r>
          <a:endParaRPr lang="en-US" dirty="0"/>
        </a:p>
      </dgm:t>
    </dgm:pt>
    <dgm:pt modelId="{BD0D5AA6-5E62-42F1-8EF3-B00C7CD2E37C}" type="sibTrans" cxnId="{9AC53D63-0A25-4CE3-8978-6B36F2B9BC24}">
      <dgm:prSet/>
      <dgm:spPr/>
      <dgm:t>
        <a:bodyPr/>
        <a:lstStyle/>
        <a:p>
          <a:endParaRPr lang="en-US"/>
        </a:p>
      </dgm:t>
    </dgm:pt>
    <dgm:pt modelId="{3D18C816-F82E-41DA-9D28-4D29E56A9645}" type="parTrans" cxnId="{9AC53D63-0A25-4CE3-8978-6B36F2B9BC24}">
      <dgm:prSet/>
      <dgm:spPr/>
      <dgm:t>
        <a:bodyPr/>
        <a:lstStyle/>
        <a:p>
          <a:endParaRPr lang="en-US"/>
        </a:p>
      </dgm:t>
    </dgm:pt>
    <dgm:pt modelId="{B6D20E77-3C39-43BA-A262-B5320AC3F584}">
      <dgm:prSet phldrT="[Text]"/>
      <dgm:spPr/>
      <dgm:t>
        <a:bodyPr/>
        <a:lstStyle/>
        <a:p>
          <a:r>
            <a:rPr lang="en-US" dirty="0" smtClean="0"/>
            <a:t>  </a:t>
          </a:r>
        </a:p>
        <a:p>
          <a:endParaRPr lang="en-US" dirty="0"/>
        </a:p>
      </dgm:t>
    </dgm:pt>
    <dgm:pt modelId="{6056C6AC-84FD-4996-985B-09968C7DD053}" type="sibTrans" cxnId="{8047E68A-189C-4DBD-9DA5-75DDD4AAFDC6}">
      <dgm:prSet/>
      <dgm:spPr/>
      <dgm:t>
        <a:bodyPr/>
        <a:lstStyle/>
        <a:p>
          <a:endParaRPr lang="en-US"/>
        </a:p>
      </dgm:t>
    </dgm:pt>
    <dgm:pt modelId="{56603787-7D6D-444A-8A9E-2BCCBECAC899}" type="parTrans" cxnId="{8047E68A-189C-4DBD-9DA5-75DDD4AAFDC6}">
      <dgm:prSet/>
      <dgm:spPr/>
      <dgm:t>
        <a:bodyPr/>
        <a:lstStyle/>
        <a:p>
          <a:endParaRPr lang="en-US"/>
        </a:p>
      </dgm:t>
    </dgm:pt>
    <dgm:pt modelId="{A8FBF3ED-7FF9-4129-9E15-DDBBC86A5773}">
      <dgm:prSet phldrT="[Text]"/>
      <dgm:spPr/>
      <dgm:t>
        <a:bodyPr/>
        <a:lstStyle/>
        <a:p>
          <a:r>
            <a:rPr lang="en-US" dirty="0" smtClean="0"/>
            <a:t>  </a:t>
          </a:r>
        </a:p>
        <a:p>
          <a:endParaRPr lang="en-US" dirty="0"/>
        </a:p>
      </dgm:t>
    </dgm:pt>
    <dgm:pt modelId="{5390B7EE-3E65-4B58-870F-92446369235F}" type="sibTrans" cxnId="{0F995F03-EAA9-4894-BECA-30E605F385E2}">
      <dgm:prSet/>
      <dgm:spPr/>
      <dgm:t>
        <a:bodyPr/>
        <a:lstStyle/>
        <a:p>
          <a:endParaRPr lang="en-US"/>
        </a:p>
      </dgm:t>
    </dgm:pt>
    <dgm:pt modelId="{7FFC5884-7913-4576-8665-622F74207E2E}" type="parTrans" cxnId="{0F995F03-EAA9-4894-BECA-30E605F385E2}">
      <dgm:prSet/>
      <dgm:spPr/>
      <dgm:t>
        <a:bodyPr/>
        <a:lstStyle/>
        <a:p>
          <a:endParaRPr lang="en-US"/>
        </a:p>
      </dgm:t>
    </dgm:pt>
    <dgm:pt modelId="{EE256BB6-D0E5-448A-AAF9-C979A55A1D1A}" type="pres">
      <dgm:prSet presAssocID="{2B6A3F0E-8A1E-47CD-AEDC-7F4F8BC8C8E8}" presName="arrowDiagram" presStyleCnt="0">
        <dgm:presLayoutVars>
          <dgm:chMax val="5"/>
          <dgm:dir/>
          <dgm:resizeHandles val="exact"/>
        </dgm:presLayoutVars>
      </dgm:prSet>
      <dgm:spPr/>
    </dgm:pt>
    <dgm:pt modelId="{6F41113F-0344-4C87-A712-6E4222D5C684}" type="pres">
      <dgm:prSet presAssocID="{2B6A3F0E-8A1E-47CD-AEDC-7F4F8BC8C8E8}" presName="arrow" presStyleLbl="bgShp" presStyleIdx="0" presStyleCnt="1"/>
      <dgm:spPr>
        <a:solidFill>
          <a:srgbClr val="F1FCBC"/>
        </a:solidFill>
      </dgm:spPr>
    </dgm:pt>
    <dgm:pt modelId="{C8210A89-5408-4CDC-AAD5-9B0D756071AB}" type="pres">
      <dgm:prSet presAssocID="{2B6A3F0E-8A1E-47CD-AEDC-7F4F8BC8C8E8}" presName="arrowDiagram3" presStyleCnt="0"/>
      <dgm:spPr/>
    </dgm:pt>
    <dgm:pt modelId="{D77C2904-0179-4D46-AA15-E63EB4CC9370}" type="pres">
      <dgm:prSet presAssocID="{589C3E0A-DD66-4AA5-8513-9114A1544A99}" presName="bullet3a" presStyleLbl="node1" presStyleIdx="0" presStyleCnt="3"/>
      <dgm:spPr/>
    </dgm:pt>
    <dgm:pt modelId="{59635E2C-C5F2-4376-B6C7-5E6A95B682AF}" type="pres">
      <dgm:prSet presAssocID="{589C3E0A-DD66-4AA5-8513-9114A1544A99}" presName="textBox3a" presStyleLbl="revTx" presStyleIdx="0" presStyleCnt="3">
        <dgm:presLayoutVars>
          <dgm:bulletEnabled val="1"/>
        </dgm:presLayoutVars>
      </dgm:prSet>
      <dgm:spPr/>
      <dgm:t>
        <a:bodyPr/>
        <a:lstStyle/>
        <a:p>
          <a:endParaRPr lang="en-US"/>
        </a:p>
      </dgm:t>
    </dgm:pt>
    <dgm:pt modelId="{B2295FFE-99BB-404C-8739-2BD2537BFC52}" type="pres">
      <dgm:prSet presAssocID="{B6D20E77-3C39-43BA-A262-B5320AC3F584}" presName="bullet3b" presStyleLbl="node1" presStyleIdx="1" presStyleCnt="3"/>
      <dgm:spPr/>
    </dgm:pt>
    <dgm:pt modelId="{5B9273C5-C0CD-404D-9708-2DA2D44126C6}" type="pres">
      <dgm:prSet presAssocID="{B6D20E77-3C39-43BA-A262-B5320AC3F584}" presName="textBox3b" presStyleLbl="revTx" presStyleIdx="1" presStyleCnt="3">
        <dgm:presLayoutVars>
          <dgm:bulletEnabled val="1"/>
        </dgm:presLayoutVars>
      </dgm:prSet>
      <dgm:spPr/>
      <dgm:t>
        <a:bodyPr/>
        <a:lstStyle/>
        <a:p>
          <a:endParaRPr lang="en-US"/>
        </a:p>
      </dgm:t>
    </dgm:pt>
    <dgm:pt modelId="{B1304BC6-ACD6-4823-84AC-5F9AC3716BB1}" type="pres">
      <dgm:prSet presAssocID="{A8FBF3ED-7FF9-4129-9E15-DDBBC86A5773}" presName="bullet3c" presStyleLbl="node1" presStyleIdx="2" presStyleCnt="3"/>
      <dgm:spPr/>
    </dgm:pt>
    <dgm:pt modelId="{B147A349-3BF2-4857-A925-DF2330470FF4}" type="pres">
      <dgm:prSet presAssocID="{A8FBF3ED-7FF9-4129-9E15-DDBBC86A5773}" presName="textBox3c" presStyleLbl="revTx" presStyleIdx="2" presStyleCnt="3">
        <dgm:presLayoutVars>
          <dgm:bulletEnabled val="1"/>
        </dgm:presLayoutVars>
      </dgm:prSet>
      <dgm:spPr/>
      <dgm:t>
        <a:bodyPr/>
        <a:lstStyle/>
        <a:p>
          <a:endParaRPr lang="en-US"/>
        </a:p>
      </dgm:t>
    </dgm:pt>
  </dgm:ptLst>
  <dgm:cxnLst>
    <dgm:cxn modelId="{2EA8B1CA-A49D-4DE3-A174-464560982AB1}" type="presOf" srcId="{A8FBF3ED-7FF9-4129-9E15-DDBBC86A5773}" destId="{B147A349-3BF2-4857-A925-DF2330470FF4}" srcOrd="0" destOrd="0" presId="urn:microsoft.com/office/officeart/2005/8/layout/arrow2"/>
    <dgm:cxn modelId="{8FA2CF8C-CC0F-4C9A-B0CD-4D149C012582}" type="presOf" srcId="{2B6A3F0E-8A1E-47CD-AEDC-7F4F8BC8C8E8}" destId="{EE256BB6-D0E5-448A-AAF9-C979A55A1D1A}" srcOrd="0" destOrd="0" presId="urn:microsoft.com/office/officeart/2005/8/layout/arrow2"/>
    <dgm:cxn modelId="{371E9D32-68B4-4CCE-8C7B-45340742F977}" type="presOf" srcId="{589C3E0A-DD66-4AA5-8513-9114A1544A99}" destId="{59635E2C-C5F2-4376-B6C7-5E6A95B682AF}" srcOrd="0" destOrd="0" presId="urn:microsoft.com/office/officeart/2005/8/layout/arrow2"/>
    <dgm:cxn modelId="{8047E68A-189C-4DBD-9DA5-75DDD4AAFDC6}" srcId="{2B6A3F0E-8A1E-47CD-AEDC-7F4F8BC8C8E8}" destId="{B6D20E77-3C39-43BA-A262-B5320AC3F584}" srcOrd="1" destOrd="0" parTransId="{56603787-7D6D-444A-8A9E-2BCCBECAC899}" sibTransId="{6056C6AC-84FD-4996-985B-09968C7DD053}"/>
    <dgm:cxn modelId="{F86E0F80-BB75-4B55-8775-1178F54D059D}" type="presOf" srcId="{B6D20E77-3C39-43BA-A262-B5320AC3F584}" destId="{5B9273C5-C0CD-404D-9708-2DA2D44126C6}" srcOrd="0" destOrd="0" presId="urn:microsoft.com/office/officeart/2005/8/layout/arrow2"/>
    <dgm:cxn modelId="{9AC53D63-0A25-4CE3-8978-6B36F2B9BC24}" srcId="{2B6A3F0E-8A1E-47CD-AEDC-7F4F8BC8C8E8}" destId="{589C3E0A-DD66-4AA5-8513-9114A1544A99}" srcOrd="0" destOrd="0" parTransId="{3D18C816-F82E-41DA-9D28-4D29E56A9645}" sibTransId="{BD0D5AA6-5E62-42F1-8EF3-B00C7CD2E37C}"/>
    <dgm:cxn modelId="{0F995F03-EAA9-4894-BECA-30E605F385E2}" srcId="{2B6A3F0E-8A1E-47CD-AEDC-7F4F8BC8C8E8}" destId="{A8FBF3ED-7FF9-4129-9E15-DDBBC86A5773}" srcOrd="2" destOrd="0" parTransId="{7FFC5884-7913-4576-8665-622F74207E2E}" sibTransId="{5390B7EE-3E65-4B58-870F-92446369235F}"/>
    <dgm:cxn modelId="{66599067-364B-4673-A760-3E56F25E190D}" type="presParOf" srcId="{EE256BB6-D0E5-448A-AAF9-C979A55A1D1A}" destId="{6F41113F-0344-4C87-A712-6E4222D5C684}" srcOrd="0" destOrd="0" presId="urn:microsoft.com/office/officeart/2005/8/layout/arrow2"/>
    <dgm:cxn modelId="{8C4BCAD0-F6CE-42FE-956E-3E478608CB49}" type="presParOf" srcId="{EE256BB6-D0E5-448A-AAF9-C979A55A1D1A}" destId="{C8210A89-5408-4CDC-AAD5-9B0D756071AB}" srcOrd="1" destOrd="0" presId="urn:microsoft.com/office/officeart/2005/8/layout/arrow2"/>
    <dgm:cxn modelId="{E43C1FD5-5371-4F54-8DC5-BA9A5343E7BB}" type="presParOf" srcId="{C8210A89-5408-4CDC-AAD5-9B0D756071AB}" destId="{D77C2904-0179-4D46-AA15-E63EB4CC9370}" srcOrd="0" destOrd="0" presId="urn:microsoft.com/office/officeart/2005/8/layout/arrow2"/>
    <dgm:cxn modelId="{0758DEAD-CD1B-4898-AA10-9CADDD6E255C}" type="presParOf" srcId="{C8210A89-5408-4CDC-AAD5-9B0D756071AB}" destId="{59635E2C-C5F2-4376-B6C7-5E6A95B682AF}" srcOrd="1" destOrd="0" presId="urn:microsoft.com/office/officeart/2005/8/layout/arrow2"/>
    <dgm:cxn modelId="{EA784FED-4109-48CD-901F-21EEAF764554}" type="presParOf" srcId="{C8210A89-5408-4CDC-AAD5-9B0D756071AB}" destId="{B2295FFE-99BB-404C-8739-2BD2537BFC52}" srcOrd="2" destOrd="0" presId="urn:microsoft.com/office/officeart/2005/8/layout/arrow2"/>
    <dgm:cxn modelId="{DE481B2E-D4F3-4750-B9F5-48C2A6D51427}" type="presParOf" srcId="{C8210A89-5408-4CDC-AAD5-9B0D756071AB}" destId="{5B9273C5-C0CD-404D-9708-2DA2D44126C6}" srcOrd="3" destOrd="0" presId="urn:microsoft.com/office/officeart/2005/8/layout/arrow2"/>
    <dgm:cxn modelId="{EC42870F-9351-4AAB-94AF-7AAEB6D41AD7}" type="presParOf" srcId="{C8210A89-5408-4CDC-AAD5-9B0D756071AB}" destId="{B1304BC6-ACD6-4823-84AC-5F9AC3716BB1}" srcOrd="4" destOrd="0" presId="urn:microsoft.com/office/officeart/2005/8/layout/arrow2"/>
    <dgm:cxn modelId="{3141476B-3E7A-4BD4-A994-E2C8302EA2B7}" type="presParOf" srcId="{C8210A89-5408-4CDC-AAD5-9B0D756071AB}" destId="{B147A349-3BF2-4857-A925-DF2330470FF4}"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1113F-0344-4C87-A712-6E4222D5C684}">
      <dsp:nvSpPr>
        <dsp:cNvPr id="0" name=""/>
        <dsp:cNvSpPr/>
      </dsp:nvSpPr>
      <dsp:spPr>
        <a:xfrm>
          <a:off x="0" y="137583"/>
          <a:ext cx="6604000" cy="4127500"/>
        </a:xfrm>
        <a:prstGeom prst="swooshArrow">
          <a:avLst>
            <a:gd name="adj1" fmla="val 25000"/>
            <a:gd name="adj2" fmla="val 25000"/>
          </a:avLst>
        </a:prstGeom>
        <a:solidFill>
          <a:srgbClr val="F1FCBC"/>
        </a:solidFill>
        <a:ln>
          <a:noFill/>
        </a:ln>
        <a:effectLst/>
      </dsp:spPr>
      <dsp:style>
        <a:lnRef idx="0">
          <a:scrgbClr r="0" g="0" b="0"/>
        </a:lnRef>
        <a:fillRef idx="1">
          <a:scrgbClr r="0" g="0" b="0"/>
        </a:fillRef>
        <a:effectRef idx="0">
          <a:scrgbClr r="0" g="0" b="0"/>
        </a:effectRef>
        <a:fontRef idx="minor"/>
      </dsp:style>
    </dsp:sp>
    <dsp:sp modelId="{D77C2904-0179-4D46-AA15-E63EB4CC9370}">
      <dsp:nvSpPr>
        <dsp:cNvPr id="0" name=""/>
        <dsp:cNvSpPr/>
      </dsp:nvSpPr>
      <dsp:spPr>
        <a:xfrm>
          <a:off x="838708" y="2986384"/>
          <a:ext cx="171704" cy="171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35E2C-C5F2-4376-B6C7-5E6A95B682AF}">
      <dsp:nvSpPr>
        <dsp:cNvPr id="0" name=""/>
        <dsp:cNvSpPr/>
      </dsp:nvSpPr>
      <dsp:spPr>
        <a:xfrm>
          <a:off x="924560" y="3072235"/>
          <a:ext cx="1538732" cy="119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82" tIns="0" rIns="0" bIns="0" numCol="1" spcCol="1270" anchor="t" anchorCtr="0">
          <a:noAutofit/>
        </a:bodyPr>
        <a:lstStyle/>
        <a:p>
          <a:pPr lvl="0" algn="l" defTabSz="2889250">
            <a:lnSpc>
              <a:spcPct val="90000"/>
            </a:lnSpc>
            <a:spcBef>
              <a:spcPct val="0"/>
            </a:spcBef>
            <a:spcAft>
              <a:spcPct val="35000"/>
            </a:spcAft>
          </a:pPr>
          <a:r>
            <a:rPr lang="en-US" sz="6500" kern="1200" dirty="0" smtClean="0"/>
            <a:t>  </a:t>
          </a:r>
          <a:endParaRPr lang="en-US" sz="6500" kern="1200" dirty="0"/>
        </a:p>
      </dsp:txBody>
      <dsp:txXfrm>
        <a:off x="924560" y="3072235"/>
        <a:ext cx="1538732" cy="1192847"/>
      </dsp:txXfrm>
    </dsp:sp>
    <dsp:sp modelId="{B2295FFE-99BB-404C-8739-2BD2537BFC52}">
      <dsp:nvSpPr>
        <dsp:cNvPr id="0" name=""/>
        <dsp:cNvSpPr/>
      </dsp:nvSpPr>
      <dsp:spPr>
        <a:xfrm>
          <a:off x="2354326" y="1864529"/>
          <a:ext cx="310388" cy="310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273C5-C0CD-404D-9708-2DA2D44126C6}">
      <dsp:nvSpPr>
        <dsp:cNvPr id="0" name=""/>
        <dsp:cNvSpPr/>
      </dsp:nvSpPr>
      <dsp:spPr>
        <a:xfrm>
          <a:off x="2509520" y="2019723"/>
          <a:ext cx="1584960" cy="224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68" tIns="0" rIns="0" bIns="0" numCol="1" spcCol="1270" anchor="t" anchorCtr="0">
          <a:noAutofit/>
        </a:bodyPr>
        <a:lstStyle/>
        <a:p>
          <a:pPr lvl="0" algn="l" defTabSz="2889250">
            <a:lnSpc>
              <a:spcPct val="90000"/>
            </a:lnSpc>
            <a:spcBef>
              <a:spcPct val="0"/>
            </a:spcBef>
            <a:spcAft>
              <a:spcPct val="35000"/>
            </a:spcAft>
          </a:pPr>
          <a:r>
            <a:rPr lang="en-US" sz="6500" kern="1200" dirty="0" smtClean="0"/>
            <a:t>  </a:t>
          </a:r>
        </a:p>
        <a:p>
          <a:pPr lvl="0" algn="l" defTabSz="2889250">
            <a:lnSpc>
              <a:spcPct val="90000"/>
            </a:lnSpc>
            <a:spcBef>
              <a:spcPct val="0"/>
            </a:spcBef>
            <a:spcAft>
              <a:spcPct val="35000"/>
            </a:spcAft>
          </a:pPr>
          <a:endParaRPr lang="en-US" sz="6500" kern="1200" dirty="0"/>
        </a:p>
      </dsp:txBody>
      <dsp:txXfrm>
        <a:off x="2509520" y="2019723"/>
        <a:ext cx="1584960" cy="2245360"/>
      </dsp:txXfrm>
    </dsp:sp>
    <dsp:sp modelId="{B1304BC6-ACD6-4823-84AC-5F9AC3716BB1}">
      <dsp:nvSpPr>
        <dsp:cNvPr id="0" name=""/>
        <dsp:cNvSpPr/>
      </dsp:nvSpPr>
      <dsp:spPr>
        <a:xfrm>
          <a:off x="4177030" y="1181840"/>
          <a:ext cx="429260" cy="4292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7A349-3BF2-4857-A925-DF2330470FF4}">
      <dsp:nvSpPr>
        <dsp:cNvPr id="0" name=""/>
        <dsp:cNvSpPr/>
      </dsp:nvSpPr>
      <dsp:spPr>
        <a:xfrm>
          <a:off x="4391660" y="1396470"/>
          <a:ext cx="1584960" cy="28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56" tIns="0" rIns="0" bIns="0" numCol="1" spcCol="1270" anchor="t" anchorCtr="0">
          <a:noAutofit/>
        </a:bodyPr>
        <a:lstStyle/>
        <a:p>
          <a:pPr lvl="0" algn="l" defTabSz="2889250">
            <a:lnSpc>
              <a:spcPct val="90000"/>
            </a:lnSpc>
            <a:spcBef>
              <a:spcPct val="0"/>
            </a:spcBef>
            <a:spcAft>
              <a:spcPct val="35000"/>
            </a:spcAft>
          </a:pPr>
          <a:r>
            <a:rPr lang="en-US" sz="6500" kern="1200" dirty="0" smtClean="0"/>
            <a:t>  </a:t>
          </a:r>
        </a:p>
        <a:p>
          <a:pPr lvl="0" algn="l" defTabSz="2889250">
            <a:lnSpc>
              <a:spcPct val="90000"/>
            </a:lnSpc>
            <a:spcBef>
              <a:spcPct val="0"/>
            </a:spcBef>
            <a:spcAft>
              <a:spcPct val="35000"/>
            </a:spcAft>
          </a:pPr>
          <a:endParaRPr lang="en-US" sz="6500" kern="1200" dirty="0"/>
        </a:p>
      </dsp:txBody>
      <dsp:txXfrm>
        <a:off x="4391660" y="1396470"/>
        <a:ext cx="1584960" cy="28686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45862" cy="4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defTabSz="448812">
              <a:defRPr sz="1200">
                <a:ea typeface="+mn-ea"/>
              </a:defRPr>
            </a:lvl1pPr>
          </a:lstStyle>
          <a:p>
            <a:pPr>
              <a:defRPr/>
            </a:pPr>
            <a:endParaRPr lang="en-US"/>
          </a:p>
        </p:txBody>
      </p:sp>
      <p:sp>
        <p:nvSpPr>
          <p:cNvPr id="231427" name="Rectangle 3"/>
          <p:cNvSpPr>
            <a:spLocks noGrp="1" noChangeArrowheads="1"/>
          </p:cNvSpPr>
          <p:nvPr>
            <p:ph type="dt" sz="quarter" idx="1"/>
          </p:nvPr>
        </p:nvSpPr>
        <p:spPr bwMode="auto">
          <a:xfrm>
            <a:off x="3850294" y="0"/>
            <a:ext cx="2945862" cy="4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defTabSz="448812">
              <a:defRPr sz="1200">
                <a:ea typeface="+mn-ea"/>
              </a:defRPr>
            </a:lvl1pPr>
          </a:lstStyle>
          <a:p>
            <a:pPr>
              <a:defRPr/>
            </a:pPr>
            <a:fld id="{82FA4C64-25F5-470E-A13A-95C6CF2C55B1}" type="datetime1">
              <a:rPr lang="fr-FR"/>
              <a:pPr>
                <a:defRPr/>
              </a:pPr>
              <a:t>23/11/2017</a:t>
            </a:fld>
            <a:endParaRPr lang="en-US"/>
          </a:p>
        </p:txBody>
      </p:sp>
      <p:sp>
        <p:nvSpPr>
          <p:cNvPr id="231428" name="Rectangle 4"/>
          <p:cNvSpPr>
            <a:spLocks noGrp="1" noChangeArrowheads="1"/>
          </p:cNvSpPr>
          <p:nvPr>
            <p:ph type="ftr" sz="quarter" idx="2"/>
          </p:nvPr>
        </p:nvSpPr>
        <p:spPr bwMode="auto">
          <a:xfrm>
            <a:off x="0" y="942927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defTabSz="448812">
              <a:defRPr sz="1200">
                <a:ea typeface="+mn-ea"/>
              </a:defRPr>
            </a:lvl1pPr>
          </a:lstStyle>
          <a:p>
            <a:pPr>
              <a:defRPr/>
            </a:pPr>
            <a:endParaRPr lang="en-US"/>
          </a:p>
        </p:txBody>
      </p:sp>
      <p:sp>
        <p:nvSpPr>
          <p:cNvPr id="231429" name="Rectangle 5"/>
          <p:cNvSpPr>
            <a:spLocks noGrp="1" noChangeArrowheads="1"/>
          </p:cNvSpPr>
          <p:nvPr>
            <p:ph type="sldNum" sz="quarter" idx="3"/>
          </p:nvPr>
        </p:nvSpPr>
        <p:spPr bwMode="auto">
          <a:xfrm>
            <a:off x="3850294" y="942927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defTabSz="448812">
              <a:defRPr sz="1200">
                <a:ea typeface="+mn-ea"/>
              </a:defRPr>
            </a:lvl1pPr>
          </a:lstStyle>
          <a:p>
            <a:pPr>
              <a:defRPr/>
            </a:pPr>
            <a:fld id="{CA3F92A1-09E9-49CE-99A9-115F15497EBF}" type="slidenum">
              <a:rPr lang="en-US"/>
              <a:pPr>
                <a:defRPr/>
              </a:pPr>
              <a:t>‹#›</a:t>
            </a:fld>
            <a:endParaRPr lang="en-US"/>
          </a:p>
        </p:txBody>
      </p:sp>
    </p:spTree>
    <p:extLst>
      <p:ext uri="{BB962C8B-B14F-4D97-AF65-F5344CB8AC3E}">
        <p14:creationId xmlns:p14="http://schemas.microsoft.com/office/powerpoint/2010/main" val="181065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p:cNvSpPr>
          <p:nvPr>
            <p:ph type="sldImg"/>
          </p:nvPr>
        </p:nvSpPr>
        <p:spPr bwMode="auto">
          <a:xfrm>
            <a:off x="0" y="75565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9458" name="Rectangle 2"/>
          <p:cNvSpPr>
            <a:spLocks noGrp="1" noChangeArrowheads="1"/>
          </p:cNvSpPr>
          <p:nvPr>
            <p:ph type="body"/>
          </p:nvPr>
        </p:nvSpPr>
        <p:spPr bwMode="auto">
          <a:xfrm>
            <a:off x="679465" y="4716947"/>
            <a:ext cx="5437227" cy="4465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1552356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List_of_languages_by_number_of_native_speak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List_of_languages_by_number_of_native_speak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711200" y="755650"/>
            <a:ext cx="537527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p:cNvSpPr>
            <a:spLocks noGrp="1" noChangeArrowheads="1"/>
          </p:cNvSpPr>
          <p:nvPr>
            <p:ph type="body" idx="1"/>
          </p:nvPr>
        </p:nvSpPr>
        <p:spPr>
          <a:xfrm>
            <a:off x="679464" y="4716947"/>
            <a:ext cx="5438748" cy="446747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94492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635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35339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r>
              <a:rPr lang="en-US" sz="1200" dirty="0" smtClean="0"/>
              <a:t>Ethnologue reports </a:t>
            </a:r>
            <a:r>
              <a:rPr lang="en-US" sz="1200" dirty="0" smtClean="0">
                <a:hlinkClick r:id="rId3"/>
              </a:rPr>
              <a:t>7,100 languages currently spoken</a:t>
            </a:r>
            <a:endParaRPr lang="en-US" sz="1200" dirty="0" smtClean="0"/>
          </a:p>
          <a:p>
            <a:pPr marL="274320" indent="-342900">
              <a:spcBef>
                <a:spcPts val="600"/>
              </a:spcBef>
              <a:buFont typeface="Arial" panose="020B0604020202020204" pitchFamily="34" charset="0"/>
              <a:buChar char="•"/>
            </a:pPr>
            <a:r>
              <a:rPr lang="en-US" sz="1200" dirty="0" smtClean="0"/>
              <a:t>Wikipedia reports </a:t>
            </a:r>
            <a:r>
              <a:rPr lang="en-US" sz="1200" dirty="0" smtClean="0">
                <a:hlinkClick r:id="rId4"/>
              </a:rPr>
              <a:t>100 languages represent 85% of the world population</a:t>
            </a:r>
            <a:endParaRPr lang="en-US" sz="1200" dirty="0" smtClean="0"/>
          </a:p>
          <a:p>
            <a:pPr marL="274320" indent="-342900">
              <a:spcBef>
                <a:spcPts val="600"/>
              </a:spcBef>
              <a:buFont typeface="Arial" panose="020B0604020202020204" pitchFamily="34" charset="0"/>
              <a:buChar char="•"/>
            </a:pPr>
            <a:r>
              <a:rPr lang="en-US" sz="1200" dirty="0" smtClean="0"/>
              <a:t>90+ languages are each spoken by 10+ million people</a:t>
            </a:r>
          </a:p>
        </p:txBody>
      </p:sp>
    </p:spTree>
    <p:extLst>
      <p:ext uri="{BB962C8B-B14F-4D97-AF65-F5344CB8AC3E}">
        <p14:creationId xmlns:p14="http://schemas.microsoft.com/office/powerpoint/2010/main" val="387015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9931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303292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r>
              <a:rPr lang="en-US" sz="1200" dirty="0" smtClean="0"/>
              <a:t>Ethnologue reports </a:t>
            </a:r>
            <a:r>
              <a:rPr lang="en-US" sz="1200" dirty="0" smtClean="0">
                <a:hlinkClick r:id="rId3"/>
              </a:rPr>
              <a:t>7,100 languages currently spoken</a:t>
            </a:r>
            <a:endParaRPr lang="en-US" sz="1200" dirty="0" smtClean="0"/>
          </a:p>
          <a:p>
            <a:pPr marL="274320" indent="-342900">
              <a:spcBef>
                <a:spcPts val="600"/>
              </a:spcBef>
              <a:buFont typeface="Arial" panose="020B0604020202020204" pitchFamily="34" charset="0"/>
              <a:buChar char="•"/>
            </a:pPr>
            <a:r>
              <a:rPr lang="en-US" sz="1200" dirty="0" smtClean="0"/>
              <a:t>Wikipedia reports </a:t>
            </a:r>
            <a:r>
              <a:rPr lang="en-US" sz="1200" dirty="0" smtClean="0">
                <a:hlinkClick r:id="rId4"/>
              </a:rPr>
              <a:t>100 languages represent 85% of the world population</a:t>
            </a:r>
            <a:endParaRPr lang="en-US" sz="1200" dirty="0" smtClean="0"/>
          </a:p>
          <a:p>
            <a:pPr marL="274320" indent="-342900">
              <a:spcBef>
                <a:spcPts val="600"/>
              </a:spcBef>
              <a:buFont typeface="Arial" panose="020B0604020202020204" pitchFamily="34" charset="0"/>
              <a:buChar char="•"/>
            </a:pPr>
            <a:r>
              <a:rPr lang="en-US" sz="1200" dirty="0" smtClean="0"/>
              <a:t>90+ languages are each spoken by 10+ million people</a:t>
            </a:r>
          </a:p>
        </p:txBody>
      </p:sp>
    </p:spTree>
    <p:extLst>
      <p:ext uri="{BB962C8B-B14F-4D97-AF65-F5344CB8AC3E}">
        <p14:creationId xmlns:p14="http://schemas.microsoft.com/office/powerpoint/2010/main" val="296547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70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451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55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5535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941388"/>
            <a:ext cx="3071813" cy="7775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941388"/>
            <a:ext cx="9067800" cy="777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05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xfrm>
            <a:off x="1782403" y="1830587"/>
            <a:ext cx="6341194" cy="442019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xfrm>
            <a:off x="9634101" y="6066929"/>
            <a:ext cx="235366" cy="30003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6585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9154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5793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82825"/>
            <a:ext cx="5773738"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82825"/>
            <a:ext cx="5775325"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196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480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3987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7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91423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664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71463" y="661988"/>
            <a:ext cx="9363075" cy="161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395" tIns="37395" rIns="37395" bIns="37395"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95300" y="1604963"/>
            <a:ext cx="891540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4"/>
          <p:cNvSpPr txBox="1">
            <a:spLocks noChangeArrowheads="1"/>
          </p:cNvSpPr>
          <p:nvPr userDrawn="1"/>
        </p:nvSpPr>
        <p:spPr bwMode="auto">
          <a:xfrm>
            <a:off x="8382000" y="6477000"/>
            <a:ext cx="1524000" cy="228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0200">
              <a:defRPr sz="1200">
                <a:solidFill>
                  <a:schemeClr val="bg1"/>
                </a:solidFill>
                <a:latin typeface="Gill Sans Light" charset="0"/>
              </a:defRPr>
            </a:lvl1pPr>
            <a:lvl2pPr defTabSz="330200">
              <a:defRPr sz="1200">
                <a:solidFill>
                  <a:schemeClr val="bg1"/>
                </a:solidFill>
                <a:latin typeface="Gill Sans Light" charset="0"/>
              </a:defRPr>
            </a:lvl2pPr>
            <a:lvl3pPr defTabSz="330200">
              <a:defRPr sz="1200">
                <a:solidFill>
                  <a:schemeClr val="bg1"/>
                </a:solidFill>
                <a:latin typeface="Gill Sans Light" charset="0"/>
              </a:defRPr>
            </a:lvl3pPr>
            <a:lvl4pPr defTabSz="330200">
              <a:defRPr sz="1200">
                <a:solidFill>
                  <a:schemeClr val="bg1"/>
                </a:solidFill>
                <a:latin typeface="Gill Sans Light" charset="0"/>
              </a:defRPr>
            </a:lvl4pPr>
            <a:lvl5pPr defTabSz="330200">
              <a:defRPr sz="1200">
                <a:solidFill>
                  <a:schemeClr val="bg1"/>
                </a:solidFill>
                <a:latin typeface="Gill Sans Light" charset="0"/>
              </a:defRPr>
            </a:lvl5pPr>
            <a:lvl6pPr marL="25146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6pPr>
            <a:lvl7pPr marL="29718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7pPr>
            <a:lvl8pPr marL="34290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8pPr>
            <a:lvl9pPr marL="38862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9pPr>
          </a:lstStyle>
          <a:p>
            <a:pPr algn="r">
              <a:spcBef>
                <a:spcPct val="50000"/>
              </a:spcBef>
              <a:defRPr/>
            </a:pPr>
            <a:fld id="{D02EAE16-F3B0-4C99-9152-965724C95D86}" type="slidenum">
              <a:rPr lang="fr-FR" sz="900" smtClean="0">
                <a:solidFill>
                  <a:schemeClr val="tx1"/>
                </a:solidFill>
                <a:ea typeface="+mn-ea"/>
              </a:rPr>
              <a:pPr algn="r">
                <a:spcBef>
                  <a:spcPct val="50000"/>
                </a:spcBef>
                <a:defRPr/>
              </a:pPr>
              <a:t>‹#›</a:t>
            </a:fld>
            <a:endParaRPr lang="fr-FR" sz="900" smtClean="0">
              <a:solidFill>
                <a:schemeClr val="tx1"/>
              </a:solidFill>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mj-lt"/>
          <a:ea typeface="+mj-ea"/>
          <a:cs typeface="+mj-cs"/>
        </a:defRPr>
      </a:lvl1pPr>
      <a:lvl2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2pPr>
      <a:lvl3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3pPr>
      <a:lvl4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4pPr>
      <a:lvl5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5pPr>
      <a:lvl6pPr marL="25146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6pPr>
      <a:lvl7pPr marL="29718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7pPr>
      <a:lvl8pPr marL="34290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8pPr>
      <a:lvl9pPr marL="38862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9pPr>
    </p:titleStyle>
    <p:bodyStyle>
      <a:lvl1pPr marL="252413" indent="-252413"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1pPr>
      <a:lvl2pPr marL="547688" indent="-211138"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2pPr>
      <a:lvl3pPr marL="841375"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3pPr>
      <a:lvl4pPr marL="1179513"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4pPr>
      <a:lvl5pPr marL="1516063"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5pPr>
      <a:lvl6pPr marL="25146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6pPr>
      <a:lvl7pPr marL="29718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7pPr>
      <a:lvl8pPr marL="34290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8pPr>
      <a:lvl9pPr marL="38862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hyperlink" Target="https://en.wikipedia.org/wiki/List_of_languages_by_number_of_native_speaker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List_of_languages_by_number_of_native_speakers_in_India#cite_note-14" TargetMode="External"/><Relationship Id="rId13" Type="http://schemas.openxmlformats.org/officeDocument/2006/relationships/hyperlink" Target="https://en.wikipedia.org/wiki/Urdu" TargetMode="External"/><Relationship Id="rId18" Type="http://schemas.openxmlformats.org/officeDocument/2006/relationships/hyperlink" Target="https://en.wikipedia.org/wiki/English_language" TargetMode="External"/><Relationship Id="rId3" Type="http://schemas.openxmlformats.org/officeDocument/2006/relationships/hyperlink" Target="https://en.wikipedia.org/wiki/List_of_languages_by_number_of_native_speakers_in_India#cite_note-1971-2001-10" TargetMode="External"/><Relationship Id="rId7" Type="http://schemas.openxmlformats.org/officeDocument/2006/relationships/hyperlink" Target="https://en.wikipedia.org/wiki/Hindi" TargetMode="External"/><Relationship Id="rId12" Type="http://schemas.openxmlformats.org/officeDocument/2006/relationships/hyperlink" Target="https://en.wikipedia.org/wiki/Tamil_language" TargetMode="External"/><Relationship Id="rId17" Type="http://schemas.openxmlformats.org/officeDocument/2006/relationships/hyperlink" Target="https://en.wikipedia.org/wiki/Malayalam" TargetMode="External"/><Relationship Id="rId2" Type="http://schemas.openxmlformats.org/officeDocument/2006/relationships/notesSlide" Target="../notesSlides/notesSlide6.xml"/><Relationship Id="rId16" Type="http://schemas.openxmlformats.org/officeDocument/2006/relationships/hyperlink" Target="https://en.wikipedia.org/wiki/Odia_language" TargetMode="Externa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List_of_languages_by_number_of_native_speakers_in_India#cite_note-timesofindia-13" TargetMode="External"/><Relationship Id="rId11" Type="http://schemas.openxmlformats.org/officeDocument/2006/relationships/hyperlink" Target="https://en.wikipedia.org/wiki/Marathi_language" TargetMode="External"/><Relationship Id="rId5" Type="http://schemas.openxmlformats.org/officeDocument/2006/relationships/hyperlink" Target="https://en.wikipedia.org/wiki/List_of_languages_by_number_of_native_speakers_in_India#cite_note-pop-12" TargetMode="External"/><Relationship Id="rId15" Type="http://schemas.openxmlformats.org/officeDocument/2006/relationships/hyperlink" Target="https://en.wikipedia.org/wiki/Gujarati_language" TargetMode="External"/><Relationship Id="rId10" Type="http://schemas.openxmlformats.org/officeDocument/2006/relationships/hyperlink" Target="https://en.wikipedia.org/wiki/Telugu_language" TargetMode="External"/><Relationship Id="rId19" Type="http://schemas.openxmlformats.org/officeDocument/2006/relationships/hyperlink" Target="https://en.wikipedia.org/wiki/Sanskrit" TargetMode="External"/><Relationship Id="rId4" Type="http://schemas.openxmlformats.org/officeDocument/2006/relationships/hyperlink" Target="https://en.wikipedia.org/wiki/List_of_languages_by_number_of_native_speakers_in_India#cite_note-thehindu-11" TargetMode="External"/><Relationship Id="rId9" Type="http://schemas.openxmlformats.org/officeDocument/2006/relationships/hyperlink" Target="https://en.wikipedia.org/wiki/Bengali_language" TargetMode="External"/><Relationship Id="rId14" Type="http://schemas.openxmlformats.org/officeDocument/2006/relationships/hyperlink" Target="https://en.wikipedia.org/wiki/Kannad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utm_source=unsplash&amp;utm_medium=referral&amp;utm_content=creditCopyText" TargetMode="External"/><Relationship Id="rId2" Type="http://schemas.openxmlformats.org/officeDocument/2006/relationships/hyperlink" Target="https://unsplash.com/photos/tCNjNF6FfGk?utm_source=unsplash&amp;utm_medium=referral&amp;utm_content=creditCopyTex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flipV="1">
            <a:off x="1600200" y="2438400"/>
            <a:ext cx="6781800" cy="17463"/>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 name="Rectangle 5"/>
          <p:cNvSpPr>
            <a:spLocks noGrp="1" noChangeArrowheads="1"/>
          </p:cNvSpPr>
          <p:nvPr>
            <p:ph type="title" idx="4294967295"/>
          </p:nvPr>
        </p:nvSpPr>
        <p:spPr>
          <a:xfrm>
            <a:off x="0" y="4724400"/>
            <a:ext cx="9636125" cy="13303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fr-FR" altLang="en-US" i="1" dirty="0" smtClean="0"/>
              <a:t>Introduction to W3C </a:t>
            </a:r>
            <a:r>
              <a:rPr lang="fr-FR" altLang="en-US" i="1" dirty="0" err="1" smtClean="0"/>
              <a:t>India</a:t>
            </a:r>
            <a:r>
              <a:rPr lang="fr-FR" altLang="en-US" i="1" dirty="0" smtClean="0"/>
              <a:t> Internationalisation Programme</a:t>
            </a:r>
            <a:br>
              <a:rPr lang="fr-FR" altLang="en-US" i="1" dirty="0" smtClean="0"/>
            </a:br>
            <a:r>
              <a:rPr lang="fr-FR" altLang="en-US" i="1" dirty="0"/>
              <a:t/>
            </a:r>
            <a:br>
              <a:rPr lang="fr-FR" altLang="en-US" i="1" dirty="0"/>
            </a:br>
            <a:r>
              <a:rPr lang="fr-FR" altLang="en-US" sz="2800" i="1" dirty="0" err="1" smtClean="0"/>
              <a:t>November</a:t>
            </a:r>
            <a:r>
              <a:rPr lang="fr-FR" altLang="en-US" sz="2800" i="1" dirty="0" smtClean="0"/>
              <a:t>  2017</a:t>
            </a:r>
            <a:r>
              <a:rPr lang="fr-FR" altLang="en-US" sz="7200" i="1" dirty="0"/>
              <a:t/>
            </a:r>
            <a:br>
              <a:rPr lang="fr-FR" altLang="en-US" sz="7200" i="1" dirty="0"/>
            </a:br>
            <a:r>
              <a:rPr lang="fr-FR" altLang="en-US" i="1" dirty="0" smtClean="0"/>
              <a:t/>
            </a:r>
            <a:br>
              <a:rPr lang="fr-FR" altLang="en-US" i="1" dirty="0" smtClean="0"/>
            </a:br>
            <a:endParaRPr lang="en-US" altLang="en-US" dirty="0" smtClean="0"/>
          </a:p>
        </p:txBody>
      </p:sp>
      <p:pic>
        <p:nvPicPr>
          <p:cNvPr id="2052" name="Picture 7" descr="W3C Logo" title="W3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14400"/>
            <a:ext cx="2932113"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7"/>
          <p:cNvSpPr txBox="1">
            <a:spLocks noChangeArrowheads="1"/>
          </p:cNvSpPr>
          <p:nvPr/>
        </p:nvSpPr>
        <p:spPr bwMode="auto">
          <a:xfrm>
            <a:off x="8763000" y="6629400"/>
            <a:ext cx="1143000" cy="228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0200">
              <a:defRPr sz="900">
                <a:solidFill>
                  <a:schemeClr val="bg1"/>
                </a:solidFill>
                <a:latin typeface="Gill Sans Light" charset="0"/>
                <a:ea typeface="ヒラギノ角ゴ ProN W3" charset="-128"/>
              </a:defRPr>
            </a:lvl1pPr>
            <a:lvl2pPr defTabSz="330200">
              <a:defRPr sz="900">
                <a:solidFill>
                  <a:schemeClr val="bg1"/>
                </a:solidFill>
                <a:latin typeface="Gill Sans Light" charset="0"/>
                <a:ea typeface="ヒラギノ角ゴ ProN W3" charset="-128"/>
              </a:defRPr>
            </a:lvl2pPr>
            <a:lvl3pPr defTabSz="330200">
              <a:defRPr sz="900">
                <a:solidFill>
                  <a:schemeClr val="bg1"/>
                </a:solidFill>
                <a:latin typeface="Gill Sans Light" charset="0"/>
                <a:ea typeface="ヒラギノ角ゴ ProN W3" charset="-128"/>
              </a:defRPr>
            </a:lvl3pPr>
            <a:lvl4pPr defTabSz="330200">
              <a:defRPr sz="900">
                <a:solidFill>
                  <a:schemeClr val="bg1"/>
                </a:solidFill>
                <a:latin typeface="Gill Sans Light" charset="0"/>
                <a:ea typeface="ヒラギノ角ゴ ProN W3" charset="-128"/>
              </a:defRPr>
            </a:lvl4pPr>
            <a:lvl5pPr defTabSz="330200">
              <a:defRPr sz="900">
                <a:solidFill>
                  <a:schemeClr val="bg1"/>
                </a:solidFill>
                <a:latin typeface="Gill Sans Light" charset="0"/>
                <a:ea typeface="ヒラギノ角ゴ ProN W3" charset="-128"/>
              </a:defRPr>
            </a:lvl5pPr>
            <a:lvl6pPr marL="25146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6pPr>
            <a:lvl7pPr marL="29718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7pPr>
            <a:lvl8pPr marL="34290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8pPr>
            <a:lvl9pPr marL="38862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9pPr>
          </a:lstStyle>
          <a:p>
            <a:pPr>
              <a:spcBef>
                <a:spcPct val="50000"/>
              </a:spcBef>
            </a:pPr>
            <a:fld id="{F05D35BC-B661-4373-A829-0520BD4210EF}" type="slidenum">
              <a:rPr lang="fr-FR" altLang="en-US"/>
              <a:pPr>
                <a:spcBef>
                  <a:spcPct val="50000"/>
                </a:spcBef>
              </a:pPr>
              <a:t>1</a:t>
            </a:fld>
            <a:endParaRPr lang="fr-FR" alt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184705" y="21796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Where do Indic Languages Stand?</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719" y="1143860"/>
            <a:ext cx="7053262" cy="5415457"/>
          </a:xfrm>
          <a:prstGeom prst="rect">
            <a:avLst/>
          </a:prstGeom>
        </p:spPr>
      </p:pic>
    </p:spTree>
    <p:extLst>
      <p:ext uri="{BB962C8B-B14F-4D97-AF65-F5344CB8AC3E}">
        <p14:creationId xmlns:p14="http://schemas.microsoft.com/office/powerpoint/2010/main" val="95255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63000" y="1219201"/>
            <a:ext cx="533400" cy="365125"/>
          </a:xfrm>
          <a:prstGeom prst="rect">
            <a:avLst/>
          </a:prstGeom>
        </p:spPr>
        <p:txBody>
          <a:bodyPr/>
          <a:lstStyle/>
          <a:p>
            <a:fld id="{E76FF339-C289-BD4E-BE3A-0EFF8D97C3C0}" type="slidenum">
              <a:rPr lang="en-US" smtClean="0"/>
              <a:pPr/>
              <a:t>11</a:t>
            </a:fld>
            <a:endParaRPr lang="en-US"/>
          </a:p>
        </p:txBody>
      </p:sp>
      <p:pic>
        <p:nvPicPr>
          <p:cNvPr id="9" name="Picture 8"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pic>
        <p:nvPicPr>
          <p:cNvPr id="10" name="Picture 9" descr="publishing-groups-work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67" y="1219201"/>
            <a:ext cx="7020249" cy="5265187"/>
          </a:xfrm>
          <a:prstGeom prst="rect">
            <a:avLst/>
          </a:prstGeom>
        </p:spPr>
      </p:pic>
    </p:spTree>
    <p:extLst>
      <p:ext uri="{BB962C8B-B14F-4D97-AF65-F5344CB8AC3E}">
        <p14:creationId xmlns:p14="http://schemas.microsoft.com/office/powerpoint/2010/main" val="365673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It is the goal of the Publishing Working Group to provide, in concert with other W3C Groups, the necessary technologies on the Open Web Platform to make the combination of traditional publishing and the Web complete in terms of the readers’ needs, portability, distribution, archiving, offline access, or reliable cross referencing."/>
          <p:cNvSpPr/>
          <p:nvPr/>
        </p:nvSpPr>
        <p:spPr>
          <a:xfrm>
            <a:off x="1253384" y="1159210"/>
            <a:ext cx="7602672" cy="498525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normAutofit lnSpcReduction="10000"/>
          </a:bodyPr>
          <a:lstStyle/>
          <a:p>
            <a:pPr defTabSz="191006">
              <a:defRPr sz="8928" b="1">
                <a:solidFill>
                  <a:srgbClr val="FFFFFF"/>
                </a:solidFill>
                <a:latin typeface="Avenir Next Condensed"/>
                <a:ea typeface="Avenir Next Condensed"/>
                <a:cs typeface="Avenir Next Condensed"/>
                <a:sym typeface="Avenir Next Condensed"/>
              </a:defRPr>
            </a:pPr>
            <a:r>
              <a:rPr sz="3348" dirty="0">
                <a:solidFill>
                  <a:schemeClr val="bg2">
                    <a:lumMod val="75000"/>
                  </a:schemeClr>
                </a:solidFill>
              </a:rPr>
              <a:t>It is the goal of the Publishing Working Group </a:t>
            </a:r>
            <a:r>
              <a:rPr sz="3348" dirty="0">
                <a:solidFill>
                  <a:srgbClr val="5FCB8D"/>
                </a:solidFill>
              </a:rPr>
              <a:t>to provide,</a:t>
            </a:r>
            <a:r>
              <a:rPr sz="3348" dirty="0"/>
              <a:t> </a:t>
            </a:r>
            <a:r>
              <a:rPr sz="3348" dirty="0">
                <a:solidFill>
                  <a:schemeClr val="bg2">
                    <a:lumMod val="75000"/>
                  </a:schemeClr>
                </a:solidFill>
              </a:rPr>
              <a:t>in concert with other W3C Groups, </a:t>
            </a:r>
            <a:r>
              <a:rPr sz="3348" dirty="0">
                <a:solidFill>
                  <a:srgbClr val="5FCB8D"/>
                </a:solidFill>
              </a:rPr>
              <a:t>the necessary technologies on the Open Web Platform </a:t>
            </a:r>
            <a:r>
              <a:rPr sz="3348" dirty="0">
                <a:solidFill>
                  <a:schemeClr val="bg2">
                    <a:lumMod val="75000"/>
                  </a:schemeClr>
                </a:solidFill>
              </a:rPr>
              <a:t>to make </a:t>
            </a:r>
            <a:r>
              <a:rPr sz="3348" dirty="0">
                <a:solidFill>
                  <a:srgbClr val="5FCB8D"/>
                </a:solidFill>
              </a:rPr>
              <a:t>the combination of traditional publishing and the Web </a:t>
            </a:r>
            <a:r>
              <a:rPr sz="3348" dirty="0">
                <a:solidFill>
                  <a:schemeClr val="bg2">
                    <a:lumMod val="75000"/>
                  </a:schemeClr>
                </a:solidFill>
              </a:rPr>
              <a:t>complete in terms of the readers’ needs, portability, distribution, archiving, offline access, or reliable cross referencing.</a:t>
            </a:r>
          </a:p>
        </p:txBody>
      </p:sp>
      <p:pic>
        <p:nvPicPr>
          <p:cNvPr id="3" name="Picture 2"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3815045601"/>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fast">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In short, all publications—with all their specificities and traditions—should become first-class entities on the Web."/>
          <p:cNvSpPr/>
          <p:nvPr/>
        </p:nvSpPr>
        <p:spPr>
          <a:xfrm>
            <a:off x="1599773" y="1159211"/>
            <a:ext cx="7145855" cy="4539581"/>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normAutofit/>
          </a:bodyPr>
          <a:lstStyle/>
          <a:p>
            <a:pPr>
              <a:defRPr sz="9600" b="1">
                <a:solidFill>
                  <a:srgbClr val="FFFFFF"/>
                </a:solidFill>
                <a:latin typeface="Avenir Next Condensed"/>
                <a:ea typeface="Avenir Next Condensed"/>
                <a:cs typeface="Avenir Next Condensed"/>
                <a:sym typeface="Avenir Next Condensed"/>
              </a:defRPr>
            </a:pPr>
            <a:r>
              <a:rPr sz="3600" dirty="0">
                <a:solidFill>
                  <a:schemeClr val="bg2">
                    <a:lumMod val="75000"/>
                  </a:schemeClr>
                </a:solidFill>
              </a:rPr>
              <a:t>In short, </a:t>
            </a:r>
            <a:r>
              <a:rPr sz="3600" dirty="0">
                <a:solidFill>
                  <a:srgbClr val="5FCB8D"/>
                </a:solidFill>
              </a:rPr>
              <a:t>all publications</a:t>
            </a:r>
            <a:r>
              <a:rPr sz="3600" dirty="0">
                <a:solidFill>
                  <a:schemeClr val="bg2">
                    <a:lumMod val="75000"/>
                  </a:schemeClr>
                </a:solidFill>
              </a:rPr>
              <a:t>—with all their specificities and traditions—</a:t>
            </a:r>
            <a:r>
              <a:rPr sz="3600" dirty="0">
                <a:solidFill>
                  <a:srgbClr val="5FCB8D"/>
                </a:solidFill>
              </a:rPr>
              <a:t>should become first-class entities on the Web.</a:t>
            </a:r>
          </a:p>
        </p:txBody>
      </p:sp>
      <p:pic>
        <p:nvPicPr>
          <p:cNvPr id="3" name="Picture 2"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2650907275"/>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fast">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6925" y="1055050"/>
            <a:ext cx="8487528" cy="1143000"/>
          </a:xfrm>
        </p:spPr>
        <p:txBody>
          <a:bodyPr/>
          <a:lstStyle/>
          <a:p>
            <a:r>
              <a:rPr lang="en-US" sz="4800" dirty="0" smtClean="0"/>
              <a:t>Areas for Potential New Work</a:t>
            </a:r>
            <a:endParaRPr lang="en-US" sz="4800" dirty="0"/>
          </a:p>
        </p:txBody>
      </p:sp>
      <p:sp>
        <p:nvSpPr>
          <p:cNvPr id="6" name="Text Placeholder 5"/>
          <p:cNvSpPr>
            <a:spLocks noGrp="1"/>
          </p:cNvSpPr>
          <p:nvPr>
            <p:ph type="body" idx="1"/>
          </p:nvPr>
        </p:nvSpPr>
        <p:spPr>
          <a:xfrm>
            <a:off x="582989" y="2057400"/>
            <a:ext cx="8915400" cy="4524375"/>
          </a:xfrm>
        </p:spPr>
        <p:txBody>
          <a:bodyPr>
            <a:normAutofit lnSpcReduction="10000"/>
          </a:bodyPr>
          <a:lstStyle/>
          <a:p>
            <a:r>
              <a:rPr lang="en-US" sz="2400" dirty="0"/>
              <a:t>Accessible Advertising</a:t>
            </a:r>
          </a:p>
          <a:p>
            <a:r>
              <a:rPr lang="en-US" sz="2400" dirty="0"/>
              <a:t>Advanced features for scholarly/academic/STM</a:t>
            </a:r>
          </a:p>
          <a:p>
            <a:r>
              <a:rPr lang="en-US" sz="2400" dirty="0"/>
              <a:t>Archival </a:t>
            </a:r>
          </a:p>
          <a:p>
            <a:r>
              <a:rPr lang="en-US" sz="2400" dirty="0"/>
              <a:t>Color management</a:t>
            </a:r>
          </a:p>
          <a:p>
            <a:r>
              <a:rPr lang="en-US" sz="2400" dirty="0"/>
              <a:t>Fonts</a:t>
            </a:r>
          </a:p>
          <a:p>
            <a:r>
              <a:rPr lang="en-US" sz="2400" dirty="0"/>
              <a:t>High quality printing from Web/</a:t>
            </a:r>
            <a:r>
              <a:rPr lang="en-US" sz="2400" dirty="0" err="1"/>
              <a:t>EPUB</a:t>
            </a:r>
            <a:r>
              <a:rPr lang="en-US" sz="2400" dirty="0"/>
              <a:t> </a:t>
            </a:r>
            <a:r>
              <a:rPr lang="en-US" sz="2400" dirty="0" smtClean="0"/>
              <a:t>directly</a:t>
            </a:r>
          </a:p>
          <a:p>
            <a:r>
              <a:rPr lang="en-US" sz="2400" b="1" i="1" dirty="0" smtClean="0"/>
              <a:t>Full Support of Indic Languages – let’s add this!</a:t>
            </a:r>
            <a:endParaRPr lang="en-US" sz="2400" b="1" i="1" dirty="0"/>
          </a:p>
          <a:p>
            <a:pPr marL="0" indent="0"/>
            <a:endParaRPr lang="en-US" dirty="0"/>
          </a:p>
        </p:txBody>
      </p:sp>
      <p:pic>
        <p:nvPicPr>
          <p:cNvPr id="4" name="Picture 3"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10057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525448" y="1376492"/>
            <a:ext cx="9133549" cy="561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marL="1085850" lvl="1" indent="-342900" eaLnBrk="1" hangingPunct="1">
              <a:spcBef>
                <a:spcPct val="20000"/>
              </a:spcBef>
              <a:buFont typeface="Arial" panose="020B0604020202020204" pitchFamily="34" charset="0"/>
              <a:buChar char="•"/>
            </a:pPr>
            <a:endParaRPr lang="en-US" altLang="ja-JP" b="1" dirty="0" smtClean="0">
              <a:solidFill>
                <a:srgbClr val="000000"/>
              </a:solidFill>
              <a:latin typeface="Calibri" pitchFamily="34" charset="0"/>
            </a:endParaRPr>
          </a:p>
          <a:p>
            <a:pPr marL="342900" indent="-342900" eaLnBrk="1" hangingPunct="1">
              <a:spcBef>
                <a:spcPct val="20000"/>
              </a:spcBef>
              <a:buFont typeface="Arial" panose="020B0604020202020204" pitchFamily="34" charset="0"/>
              <a:buChar char="•"/>
            </a:pPr>
            <a:endParaRPr lang="en-US" altLang="ja-JP" b="1"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What Does Success Look like?</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3" name="Diagram 2"/>
          <p:cNvGraphicFramePr/>
          <p:nvPr>
            <p:extLst>
              <p:ext uri="{D42A27DB-BD31-4B8C-83A1-F6EECF244321}">
                <p14:modId xmlns:p14="http://schemas.microsoft.com/office/powerpoint/2010/main" val="898361699"/>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7016" y="1676400"/>
            <a:ext cx="8682830" cy="427809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333333"/>
                </a:solidFill>
                <a:latin typeface="inherit"/>
              </a:rPr>
              <a:t>Completed Gap Analysis on top 10 Languages to Verify They meet Advanced Criteria</a:t>
            </a:r>
          </a:p>
          <a:p>
            <a:pPr marL="342900" indent="-342900">
              <a:buFont typeface="Arial" panose="020B0604020202020204" pitchFamily="34" charset="0"/>
              <a:buChar char="•"/>
            </a:pPr>
            <a:endParaRPr lang="en-US" sz="2400" dirty="0">
              <a:solidFill>
                <a:srgbClr val="333333"/>
              </a:solidFill>
              <a:latin typeface="inherit"/>
            </a:endParaRPr>
          </a:p>
          <a:p>
            <a:pPr marL="342900" indent="-342900">
              <a:buFont typeface="Arial" panose="020B0604020202020204" pitchFamily="34" charset="0"/>
              <a:buChar char="•"/>
            </a:pPr>
            <a:r>
              <a:rPr lang="en-US" sz="2400" dirty="0" smtClean="0">
                <a:solidFill>
                  <a:srgbClr val="333333"/>
                </a:solidFill>
                <a:latin typeface="inherit"/>
              </a:rPr>
              <a:t>Move 6 Indic languages from </a:t>
            </a:r>
            <a:r>
              <a:rPr lang="en-US" sz="2400" dirty="0">
                <a:solidFill>
                  <a:srgbClr val="333333"/>
                </a:solidFill>
                <a:latin typeface="inherit"/>
              </a:rPr>
              <a:t>Basic to Advanced </a:t>
            </a:r>
            <a:r>
              <a:rPr lang="en-US" sz="2400" dirty="0" smtClean="0">
                <a:solidFill>
                  <a:srgbClr val="333333"/>
                </a:solidFill>
                <a:latin typeface="inherit"/>
              </a:rPr>
              <a:t>in 3 years</a:t>
            </a:r>
          </a:p>
          <a:p>
            <a:pPr marL="342900" indent="-342900">
              <a:buFont typeface="Arial" panose="020B0604020202020204" pitchFamily="34" charset="0"/>
              <a:buChar char="•"/>
            </a:pPr>
            <a:endParaRPr lang="en-US" sz="2400" dirty="0">
              <a:solidFill>
                <a:srgbClr val="333333"/>
              </a:solidFill>
              <a:latin typeface="inherit"/>
            </a:endParaRPr>
          </a:p>
          <a:p>
            <a:pPr marL="342900" indent="-342900">
              <a:buFont typeface="Arial" panose="020B0604020202020204" pitchFamily="34" charset="0"/>
              <a:buChar char="•"/>
            </a:pPr>
            <a:r>
              <a:rPr lang="en-US" sz="2400" dirty="0" smtClean="0">
                <a:solidFill>
                  <a:srgbClr val="333333"/>
                </a:solidFill>
                <a:latin typeface="inherit"/>
              </a:rPr>
              <a:t>Have 5 </a:t>
            </a:r>
            <a:r>
              <a:rPr lang="en-US" sz="2400" dirty="0" err="1" smtClean="0">
                <a:solidFill>
                  <a:srgbClr val="333333"/>
                </a:solidFill>
                <a:latin typeface="inherit"/>
              </a:rPr>
              <a:t>organisations</a:t>
            </a:r>
            <a:r>
              <a:rPr lang="en-US" sz="2400" dirty="0" smtClean="0">
                <a:solidFill>
                  <a:srgbClr val="333333"/>
                </a:solidFill>
                <a:latin typeface="inherit"/>
              </a:rPr>
              <a:t> join the                                                community as active W3C Members in CY 2018 </a:t>
            </a:r>
          </a:p>
          <a:p>
            <a:endParaRPr lang="en-US" sz="2400" dirty="0">
              <a:solidFill>
                <a:srgbClr val="333333"/>
              </a:solidFill>
              <a:latin typeface="inherit"/>
            </a:endParaRPr>
          </a:p>
          <a:p>
            <a:pPr marL="342900" indent="-342900">
              <a:buFont typeface="Arial" panose="020B0604020202020204" pitchFamily="34" charset="0"/>
              <a:buChar char="•"/>
            </a:pPr>
            <a:r>
              <a:rPr lang="en-US" sz="2400" dirty="0">
                <a:solidFill>
                  <a:srgbClr val="333333"/>
                </a:solidFill>
                <a:latin typeface="inherit"/>
              </a:rPr>
              <a:t>These objectives </a:t>
            </a:r>
            <a:r>
              <a:rPr lang="en-US" sz="2400" dirty="0" smtClean="0">
                <a:solidFill>
                  <a:srgbClr val="333333"/>
                </a:solidFill>
                <a:latin typeface="inherit"/>
              </a:rPr>
              <a:t>require significant W3C Staff increase and</a:t>
            </a:r>
            <a:r>
              <a:rPr lang="en-US" sz="2400" dirty="0">
                <a:solidFill>
                  <a:srgbClr val="333333"/>
                </a:solidFill>
                <a:latin typeface="inherit"/>
              </a:rPr>
              <a:t/>
            </a:r>
            <a:br>
              <a:rPr lang="en-US" sz="2400" dirty="0">
                <a:solidFill>
                  <a:srgbClr val="333333"/>
                </a:solidFill>
                <a:latin typeface="inherit"/>
              </a:rPr>
            </a:br>
            <a:r>
              <a:rPr lang="en-US" sz="2800" b="1" i="1" u="sng" dirty="0">
                <a:solidFill>
                  <a:srgbClr val="333333"/>
                </a:solidFill>
                <a:latin typeface="inherit"/>
              </a:rPr>
              <a:t>plus much increased participation from </a:t>
            </a:r>
            <a:r>
              <a:rPr lang="en-US" sz="2800" b="1" i="1" u="sng" dirty="0" smtClean="0">
                <a:solidFill>
                  <a:srgbClr val="333333"/>
                </a:solidFill>
                <a:latin typeface="inherit"/>
              </a:rPr>
              <a:t>the Indian Language community</a:t>
            </a:r>
            <a:endParaRPr lang="en-US" sz="2800" b="1" i="0" u="sng" dirty="0">
              <a:solidFill>
                <a:srgbClr val="333333"/>
              </a:solidFill>
              <a:effectLst/>
              <a:latin typeface="inherit"/>
            </a:endParaRPr>
          </a:p>
        </p:txBody>
      </p:sp>
      <p:pic>
        <p:nvPicPr>
          <p:cNvPr id="4" name="Picture 3"/>
          <p:cNvPicPr>
            <a:picLocks noChangeAspect="1"/>
          </p:cNvPicPr>
          <p:nvPr/>
        </p:nvPicPr>
        <p:blipFill>
          <a:blip r:embed="rId7"/>
          <a:stretch>
            <a:fillRect/>
          </a:stretch>
        </p:blipFill>
        <p:spPr>
          <a:xfrm>
            <a:off x="4641832" y="3428999"/>
            <a:ext cx="3962743" cy="560881"/>
          </a:xfrm>
          <a:prstGeom prst="rect">
            <a:avLst/>
          </a:prstGeom>
        </p:spPr>
      </p:pic>
    </p:spTree>
    <p:extLst>
      <p:ext uri="{BB962C8B-B14F-4D97-AF65-F5344CB8AC3E}">
        <p14:creationId xmlns:p14="http://schemas.microsoft.com/office/powerpoint/2010/main" val="65719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479" y="1524000"/>
            <a:ext cx="9220200" cy="6019800"/>
          </a:xfrm>
        </p:spPr>
        <p:txBody>
          <a:bodyPr/>
          <a:lstStyle/>
          <a:p>
            <a:pPr marL="457200" indent="-457200">
              <a:buFont typeface="Arial" panose="020B0604020202020204" pitchFamily="34" charset="0"/>
              <a:buChar char="•"/>
            </a:pPr>
            <a:r>
              <a:rPr lang="en-US" dirty="0" err="1" smtClean="0"/>
              <a:t>Alolita</a:t>
            </a:r>
            <a:r>
              <a:rPr lang="en-US" dirty="0" smtClean="0"/>
              <a:t> Sharma – Overall Program Chair</a:t>
            </a:r>
          </a:p>
          <a:p>
            <a:pPr marL="457200" indent="-457200">
              <a:buFont typeface="Arial" panose="020B0604020202020204" pitchFamily="34" charset="0"/>
              <a:buChar char="•"/>
            </a:pPr>
            <a:r>
              <a:rPr lang="en-US" dirty="0" smtClean="0"/>
              <a:t>Abhijit Dutta – Co-Chair for </a:t>
            </a:r>
            <a:r>
              <a:rPr lang="en-US" smtClean="0"/>
              <a:t>In-Country Activities</a:t>
            </a:r>
            <a:endParaRPr lang="en-US" dirty="0" smtClean="0"/>
          </a:p>
          <a:p>
            <a:pPr marL="457200" indent="-457200">
              <a:buFont typeface="Arial" panose="020B0604020202020204" pitchFamily="34" charset="0"/>
              <a:buChar char="•"/>
            </a:pPr>
            <a:r>
              <a:rPr lang="en-US" dirty="0" smtClean="0"/>
              <a:t>C-DAC Pune – W3C India Office led my Mahesh Kulkarni, Country Manager</a:t>
            </a:r>
          </a:p>
          <a:p>
            <a:pPr marL="457200" indent="-457200">
              <a:buFont typeface="Arial" panose="020B0604020202020204" pitchFamily="34" charset="0"/>
              <a:buChar char="•"/>
            </a:pPr>
            <a:r>
              <a:rPr lang="en-US" dirty="0" smtClean="0"/>
              <a:t>Richard Ishida – W3C </a:t>
            </a:r>
            <a:r>
              <a:rPr lang="en-US" dirty="0" err="1" smtClean="0"/>
              <a:t>Internationalisation</a:t>
            </a:r>
            <a:r>
              <a:rPr lang="en-US" dirty="0" smtClean="0"/>
              <a:t> Leader</a:t>
            </a:r>
          </a:p>
          <a:p>
            <a:pPr marL="457200" indent="-457200">
              <a:buFont typeface="Arial" panose="020B0604020202020204" pitchFamily="34" charset="0"/>
              <a:buChar char="•"/>
            </a:pPr>
            <a:r>
              <a:rPr lang="en-US" dirty="0" smtClean="0"/>
              <a:t>Bill McCoy – W3C Publishing Champion</a:t>
            </a:r>
          </a:p>
          <a:p>
            <a:pPr marL="457200" indent="-457200">
              <a:buFont typeface="Arial" panose="020B0604020202020204" pitchFamily="34" charset="0"/>
              <a:buChar char="•"/>
            </a:pPr>
            <a:r>
              <a:rPr lang="en-US" dirty="0" smtClean="0"/>
              <a:t>J. Alan Bird – W3C Global Business Development </a:t>
            </a:r>
            <a:r>
              <a:rPr lang="en-US" dirty="0" err="1" smtClean="0"/>
              <a:t>Ldr</a:t>
            </a:r>
            <a:endParaRPr lang="en-US" dirty="0"/>
          </a:p>
        </p:txBody>
      </p:sp>
      <p:sp>
        <p:nvSpPr>
          <p:cNvPr id="6" name="Rectangle 1"/>
          <p:cNvSpPr>
            <a:spLocks noGrp="1" noChangeArrowheads="1"/>
          </p:cNvSpPr>
          <p:nvPr>
            <p:ph type="title" idx="4294967295"/>
          </p:nvPr>
        </p:nvSpPr>
        <p:spPr>
          <a:xfrm>
            <a:off x="349247" y="14977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Our Team for This Program</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419350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479" y="1524000"/>
            <a:ext cx="9220200" cy="6019800"/>
          </a:xfrm>
        </p:spPr>
        <p:txBody>
          <a:bodyPr/>
          <a:lstStyle/>
          <a:p>
            <a:pPr marL="457200" indent="-457200">
              <a:buFont typeface="Arial" panose="020B0604020202020204" pitchFamily="34" charset="0"/>
              <a:buChar char="•"/>
            </a:pPr>
            <a:r>
              <a:rPr lang="en-US" b="1" dirty="0"/>
              <a:t>Platinum</a:t>
            </a:r>
            <a:r>
              <a:rPr lang="en-US" dirty="0"/>
              <a:t> sponsorship is a commitment of $100 K per year. </a:t>
            </a:r>
            <a:endParaRPr lang="en-US" dirty="0" smtClean="0"/>
          </a:p>
          <a:p>
            <a:pPr marL="457200" indent="-457200">
              <a:buFont typeface="Arial" panose="020B0604020202020204" pitchFamily="34" charset="0"/>
              <a:buChar char="•"/>
            </a:pPr>
            <a:r>
              <a:rPr lang="en-US" b="1" dirty="0" smtClean="0"/>
              <a:t>Gold</a:t>
            </a:r>
            <a:r>
              <a:rPr lang="en-US" dirty="0" smtClean="0"/>
              <a:t> </a:t>
            </a:r>
            <a:r>
              <a:rPr lang="en-US" dirty="0"/>
              <a:t>sponsorship is a commitment of $50 K per year. </a:t>
            </a:r>
            <a:endParaRPr lang="en-US" dirty="0" smtClean="0"/>
          </a:p>
          <a:p>
            <a:pPr marL="457200" indent="-457200">
              <a:buFont typeface="Arial" panose="020B0604020202020204" pitchFamily="34" charset="0"/>
              <a:buChar char="•"/>
            </a:pPr>
            <a:r>
              <a:rPr lang="en-US" b="1" dirty="0" smtClean="0"/>
              <a:t>Silver</a:t>
            </a:r>
            <a:r>
              <a:rPr lang="en-US" dirty="0" smtClean="0"/>
              <a:t> </a:t>
            </a:r>
            <a:r>
              <a:rPr lang="en-US" dirty="0"/>
              <a:t>sponsorship is a commitment of $25K per year.  </a:t>
            </a:r>
            <a:endParaRPr lang="en-US" dirty="0" smtClean="0"/>
          </a:p>
          <a:p>
            <a:pPr marL="457200" indent="-457200">
              <a:buFont typeface="Arial" panose="020B0604020202020204" pitchFamily="34" charset="0"/>
              <a:buChar char="•"/>
            </a:pPr>
            <a:r>
              <a:rPr lang="en-US" b="1" dirty="0" smtClean="0"/>
              <a:t>Bronze</a:t>
            </a:r>
            <a:r>
              <a:rPr lang="en-US" dirty="0" smtClean="0"/>
              <a:t> </a:t>
            </a:r>
            <a:r>
              <a:rPr lang="en-US" dirty="0"/>
              <a:t>sponsorship is a commitment of $10K per year. </a:t>
            </a:r>
            <a:endParaRPr lang="en-US" dirty="0" smtClean="0"/>
          </a:p>
          <a:p>
            <a:pPr marL="457200" indent="-457200">
              <a:buFont typeface="Arial" panose="020B0604020202020204" pitchFamily="34" charset="0"/>
              <a:buChar char="•"/>
            </a:pPr>
            <a:r>
              <a:rPr lang="en-US" dirty="0"/>
              <a:t>Each Level has unique benefits from participation on the Leadership Board and earmarking of funds to website </a:t>
            </a:r>
            <a:r>
              <a:rPr lang="en-US" dirty="0" smtClean="0"/>
              <a:t>branding</a:t>
            </a:r>
            <a:endParaRPr lang="en-US" dirty="0"/>
          </a:p>
        </p:txBody>
      </p:sp>
      <p:sp>
        <p:nvSpPr>
          <p:cNvPr id="6" name="Rectangle 1"/>
          <p:cNvSpPr>
            <a:spLocks noGrp="1" noChangeArrowheads="1"/>
          </p:cNvSpPr>
          <p:nvPr>
            <p:ph type="title" idx="4294967295"/>
          </p:nvPr>
        </p:nvSpPr>
        <p:spPr>
          <a:xfrm>
            <a:off x="349247" y="14977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I18N Program Sponsorship Levels</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69755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01763"/>
            <a:ext cx="8621533" cy="4051559"/>
          </a:xfrm>
        </p:spPr>
        <p:txBody>
          <a:bodyPr>
            <a:noAutofit/>
          </a:bodyPr>
          <a:lstStyle/>
          <a:p>
            <a:r>
              <a:rPr lang="en-US" sz="2000" b="1" dirty="0"/>
              <a:t>EPUB </a:t>
            </a:r>
            <a:r>
              <a:rPr lang="en-US" sz="2000" dirty="0"/>
              <a:t>and the overall </a:t>
            </a:r>
            <a:r>
              <a:rPr lang="en-US" sz="2000" b="1" dirty="0"/>
              <a:t>Open Web Platform </a:t>
            </a:r>
            <a:r>
              <a:rPr lang="en-US" sz="2000" dirty="0"/>
              <a:t>are foundations for next-generation publications that are rich, accessible, and cross-device</a:t>
            </a:r>
            <a:endParaRPr lang="en-US" sz="300" dirty="0"/>
          </a:p>
          <a:p>
            <a:r>
              <a:rPr lang="en-US" sz="2000" b="1" dirty="0"/>
              <a:t>EPUB 3.1 </a:t>
            </a:r>
            <a:r>
              <a:rPr lang="en-US" sz="2000" dirty="0"/>
              <a:t>is well-aligned with overall Web Accessibility initiatives and will continue to evolve and grow in adoption under W3C stewardship</a:t>
            </a:r>
          </a:p>
          <a:p>
            <a:r>
              <a:rPr lang="en-US" sz="2000" dirty="0"/>
              <a:t>Future </a:t>
            </a:r>
            <a:r>
              <a:rPr lang="en-US" sz="2000" b="1" dirty="0"/>
              <a:t>Web Publications </a:t>
            </a:r>
            <a:r>
              <a:rPr lang="en-US" sz="2000" dirty="0"/>
              <a:t>functionality will further converge online/offline, packaged/distributed </a:t>
            </a:r>
            <a:r>
              <a:rPr lang="en-US" sz="2000" dirty="0"/>
              <a:t>paradigms</a:t>
            </a:r>
          </a:p>
          <a:p>
            <a:r>
              <a:rPr lang="en-US" sz="2000" dirty="0"/>
              <a:t>We want to know more about the needs of everyone in the publishing community </a:t>
            </a:r>
            <a:r>
              <a:rPr lang="mr-IN" sz="2000" dirty="0"/>
              <a:t>–</a:t>
            </a:r>
            <a:r>
              <a:rPr lang="en-US" sz="2000" dirty="0"/>
              <a:t> academic and scholarly, educational, libraries, trade, magazines, journals, graphic designers and what’s missing from the Web </a:t>
            </a:r>
          </a:p>
          <a:p>
            <a:r>
              <a:rPr lang="en-US" sz="2000" dirty="0"/>
              <a:t>Encourage conversations through many avenues: industry associations like BISG, W3C Publishing Summit, 9-10 November 2017, San Francisco</a:t>
            </a:r>
            <a:endParaRPr lang="en-US" sz="2000" dirty="0"/>
          </a:p>
          <a:p>
            <a:pPr marL="0" indent="0"/>
            <a:r>
              <a:rPr lang="en-US" sz="800" dirty="0"/>
              <a:t>	</a:t>
            </a:r>
          </a:p>
          <a:p>
            <a:pPr marL="0" indent="0"/>
            <a:endParaRPr lang="en-US" sz="800" dirty="0"/>
          </a:p>
        </p:txBody>
      </p:sp>
      <p:sp>
        <p:nvSpPr>
          <p:cNvPr id="4" name="Slide Number Placeholder 3"/>
          <p:cNvSpPr>
            <a:spLocks noGrp="1"/>
          </p:cNvSpPr>
          <p:nvPr>
            <p:ph type="sldNum" sz="quarter" idx="4294967295"/>
          </p:nvPr>
        </p:nvSpPr>
        <p:spPr>
          <a:xfrm>
            <a:off x="8763000" y="1219201"/>
            <a:ext cx="533400" cy="365125"/>
          </a:xfrm>
          <a:prstGeom prst="rect">
            <a:avLst/>
          </a:prstGeom>
        </p:spPr>
        <p:txBody>
          <a:bodyPr/>
          <a:lstStyle/>
          <a:p>
            <a:fld id="{E76FF339-C289-BD4E-BE3A-0EFF8D97C3C0}" type="slidenum">
              <a:rPr lang="en-US" smtClean="0"/>
              <a:pPr/>
              <a:t>18</a:t>
            </a:fld>
            <a:endParaRPr lang="en-US"/>
          </a:p>
        </p:txBody>
      </p:sp>
      <p:pic>
        <p:nvPicPr>
          <p:cNvPr id="6" name="Picture 5"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6019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Will You Support Us in this Effort?</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Rectangle 2"/>
          <p:cNvSpPr/>
          <p:nvPr/>
        </p:nvSpPr>
        <p:spPr>
          <a:xfrm>
            <a:off x="144340" y="4648200"/>
            <a:ext cx="9624173" cy="769441"/>
          </a:xfrm>
          <a:prstGeom prst="rect">
            <a:avLst/>
          </a:prstGeom>
          <a:noFill/>
        </p:spPr>
        <p:txBody>
          <a:bodyPr wrap="none" lIns="91440" tIns="45720" rIns="91440" bIns="45720">
            <a:spAutoFit/>
          </a:bodyPr>
          <a:lstStyle/>
          <a:p>
            <a:pPr algn="ctr"/>
            <a:r>
              <a:rPr lang="en-US" sz="4400" dirty="0">
                <a:solidFill>
                  <a:schemeClr val="tx1"/>
                </a:solidFill>
                <a:latin typeface="+mn-lt"/>
              </a:rPr>
              <a:t>The users </a:t>
            </a:r>
            <a:r>
              <a:rPr lang="en-US" sz="4400" dirty="0" smtClean="0">
                <a:solidFill>
                  <a:schemeClr val="tx1"/>
                </a:solidFill>
                <a:latin typeface="+mn-lt"/>
              </a:rPr>
              <a:t>of </a:t>
            </a:r>
            <a:r>
              <a:rPr lang="en-US" sz="4400" dirty="0">
                <a:solidFill>
                  <a:schemeClr val="tx1"/>
                </a:solidFill>
                <a:latin typeface="+mn-lt"/>
              </a:rPr>
              <a:t>the Web need your help!</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0755" y="76200"/>
            <a:ext cx="843364" cy="801196"/>
          </a:xfrm>
          <a:prstGeom prst="rect">
            <a:avLst/>
          </a:prstGeom>
        </p:spPr>
      </p:pic>
      <p:pic>
        <p:nvPicPr>
          <p:cNvPr id="10" name="Picture 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2011780"/>
            <a:ext cx="3297382" cy="2160000"/>
          </a:xfrm>
          <a:prstGeom prst="rect">
            <a:avLst/>
          </a:prstGeom>
        </p:spPr>
      </p:pic>
      <p:pic>
        <p:nvPicPr>
          <p:cNvPr id="11" name="Picture 10"/>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379691" y="2004853"/>
            <a:ext cx="2921000" cy="2160000"/>
          </a:xfrm>
          <a:prstGeom prst="rect">
            <a:avLst/>
          </a:prstGeom>
        </p:spPr>
      </p:pic>
      <p:pic>
        <p:nvPicPr>
          <p:cNvPr id="12" name="Picture 11"/>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1000" contrast="-14000"/>
                    </a14:imgEffect>
                  </a14:imgLayer>
                </a14:imgProps>
              </a:ext>
              <a:ext uri="{28A0092B-C50C-407E-A947-70E740481C1C}">
                <a14:useLocalDpi xmlns:a14="http://schemas.microsoft.com/office/drawing/2010/main"/>
              </a:ext>
            </a:extLst>
          </a:blip>
          <a:srcRect/>
          <a:stretch/>
        </p:blipFill>
        <p:spPr>
          <a:xfrm>
            <a:off x="6383000" y="2004853"/>
            <a:ext cx="3522999" cy="2160000"/>
          </a:xfrm>
          <a:prstGeom prst="rect">
            <a:avLst/>
          </a:prstGeom>
        </p:spPr>
      </p:pic>
    </p:spTree>
    <p:extLst>
      <p:ext uri="{BB962C8B-B14F-4D97-AF65-F5344CB8AC3E}">
        <p14:creationId xmlns:p14="http://schemas.microsoft.com/office/powerpoint/2010/main" val="164971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363075" cy="1614487"/>
          </a:xfrm>
        </p:spPr>
        <p:txBody>
          <a:bodyPr/>
          <a:lstStyle/>
          <a:p>
            <a:r>
              <a:rPr lang="en-GB" sz="4000" dirty="0" smtClean="0"/>
              <a:t>W3C India </a:t>
            </a:r>
            <a:r>
              <a:rPr lang="en-GB" sz="4000" dirty="0" err="1" smtClean="0"/>
              <a:t>Internationisation</a:t>
            </a:r>
            <a:r>
              <a:rPr lang="en-GB" sz="4000" dirty="0" smtClean="0"/>
              <a:t> </a:t>
            </a:r>
            <a:r>
              <a:rPr lang="en-GB" sz="4000" dirty="0" smtClean="0"/>
              <a:t>(i18n) Programme</a:t>
            </a:r>
            <a:endParaRPr lang="en-GB" sz="4000" dirty="0"/>
          </a:p>
        </p:txBody>
      </p:sp>
      <p:sp>
        <p:nvSpPr>
          <p:cNvPr id="3" name="Content Placeholder 2"/>
          <p:cNvSpPr>
            <a:spLocks noGrp="1"/>
          </p:cNvSpPr>
          <p:nvPr>
            <p:ph idx="1"/>
          </p:nvPr>
        </p:nvSpPr>
        <p:spPr>
          <a:xfrm>
            <a:off x="152400" y="1237010"/>
            <a:ext cx="9409519" cy="4475610"/>
          </a:xfrm>
        </p:spPr>
        <p:txBody>
          <a:bodyPr/>
          <a:lstStyle/>
          <a:p>
            <a:pPr marL="457200" indent="-457200">
              <a:buFont typeface="Arial" panose="020B0604020202020204" pitchFamily="34" charset="0"/>
              <a:buChar char="•"/>
            </a:pPr>
            <a:r>
              <a:rPr lang="en-US" dirty="0" smtClean="0"/>
              <a:t>W3C has launched an aggressive </a:t>
            </a:r>
            <a:r>
              <a:rPr lang="en-US" dirty="0" err="1" smtClean="0"/>
              <a:t>Internationalisation</a:t>
            </a:r>
            <a:r>
              <a:rPr lang="en-US" dirty="0" smtClean="0"/>
              <a:t> Program designed to identify and obtain the resources to significantly enhance and improve support for non-Latin languages on the Web.</a:t>
            </a:r>
          </a:p>
          <a:p>
            <a:pPr marL="1046162" lvl="2" indent="-457200">
              <a:buFont typeface="Arial" panose="020B0604020202020204" pitchFamily="34" charset="0"/>
              <a:buChar char="•"/>
            </a:pPr>
            <a:r>
              <a:rPr lang="en-US" i="1" dirty="0" smtClean="0"/>
              <a:t>Support for the major Indic Languages is a part of this program </a:t>
            </a:r>
          </a:p>
          <a:p>
            <a:pPr marL="457200" indent="-457200">
              <a:buFont typeface="Arial" panose="020B0604020202020204" pitchFamily="34" charset="0"/>
              <a:buChar char="•"/>
            </a:pPr>
            <a:r>
              <a:rPr lang="en-US" i="1" dirty="0" smtClean="0"/>
              <a:t>The merger of </a:t>
            </a:r>
            <a:r>
              <a:rPr lang="en-US" i="1" dirty="0" err="1" smtClean="0"/>
              <a:t>IDPF</a:t>
            </a:r>
            <a:r>
              <a:rPr lang="en-US" i="1" dirty="0" smtClean="0"/>
              <a:t> with W3C has resulted in a set of activities called                                             </a:t>
            </a:r>
          </a:p>
          <a:p>
            <a:pPr marL="1046162" lvl="2" indent="-457200">
              <a:buFont typeface="Arial" panose="020B0604020202020204" pitchFamily="34" charset="0"/>
              <a:buChar char="•"/>
            </a:pPr>
            <a:r>
              <a:rPr lang="en-US" i="1" dirty="0" smtClean="0"/>
              <a:t>The Indian Publishing community needs to bring their unique requirements to that conversation. </a:t>
            </a:r>
            <a:endParaRPr lang="en-US" i="1" dirty="0"/>
          </a:p>
        </p:txBody>
      </p:sp>
      <p:pic>
        <p:nvPicPr>
          <p:cNvPr id="2050" name="Picture 2" descr="`Publishing@W3C` text in two colour and with a 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953000"/>
            <a:ext cx="3962400" cy="56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1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7653" y="3124200"/>
            <a:ext cx="5746894" cy="1569660"/>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THANK YOU </a:t>
            </a:r>
          </a:p>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YOUR TIME!</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9" name="Picture 7" descr="W3C Logo" title="W3C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5624" y="838200"/>
            <a:ext cx="2932113"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Line 2"/>
          <p:cNvSpPr>
            <a:spLocks noChangeShapeType="1"/>
          </p:cNvSpPr>
          <p:nvPr/>
        </p:nvSpPr>
        <p:spPr bwMode="auto">
          <a:xfrm flipV="1">
            <a:off x="1600200" y="2438400"/>
            <a:ext cx="6781800" cy="17463"/>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8326" y="838200"/>
            <a:ext cx="1563164" cy="1485006"/>
          </a:xfrm>
          <a:prstGeom prst="rect">
            <a:avLst/>
          </a:prstGeom>
        </p:spPr>
      </p:pic>
    </p:spTree>
    <p:extLst>
      <p:ext uri="{BB962C8B-B14F-4D97-AF65-F5344CB8AC3E}">
        <p14:creationId xmlns:p14="http://schemas.microsoft.com/office/powerpoint/2010/main" val="90155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363075" cy="1614487"/>
          </a:xfrm>
        </p:spPr>
        <p:txBody>
          <a:bodyPr/>
          <a:lstStyle/>
          <a:p>
            <a:r>
              <a:rPr lang="en-GB" sz="4800" dirty="0" smtClean="0"/>
              <a:t>W3C and Internationalisation</a:t>
            </a:r>
            <a:endParaRPr lang="en-GB" sz="4800" dirty="0"/>
          </a:p>
        </p:txBody>
      </p:sp>
      <p:sp>
        <p:nvSpPr>
          <p:cNvPr id="3" name="Content Placeholder 2"/>
          <p:cNvSpPr>
            <a:spLocks noGrp="1"/>
          </p:cNvSpPr>
          <p:nvPr>
            <p:ph idx="1"/>
          </p:nvPr>
        </p:nvSpPr>
        <p:spPr>
          <a:xfrm>
            <a:off x="406400" y="1333500"/>
            <a:ext cx="9258300" cy="4605338"/>
          </a:xfrm>
        </p:spPr>
        <p:txBody>
          <a:bodyPr/>
          <a:lstStyle/>
          <a:p>
            <a:pPr marL="457200" indent="-457200">
              <a:buFont typeface="Arial" panose="020B0604020202020204" pitchFamily="34" charset="0"/>
              <a:buChar char="•"/>
            </a:pPr>
            <a:r>
              <a:rPr lang="en-US" dirty="0"/>
              <a:t>W3C's </a:t>
            </a:r>
            <a:r>
              <a:rPr lang="en-US" dirty="0" smtClean="0"/>
              <a:t>mission is </a:t>
            </a:r>
            <a:r>
              <a:rPr lang="en-US" dirty="0"/>
              <a:t>a Web for All, regardless of </a:t>
            </a:r>
            <a:r>
              <a:rPr lang="en-US" dirty="0" smtClean="0"/>
              <a:t>language,  </a:t>
            </a:r>
            <a:r>
              <a:rPr lang="en-US" dirty="0"/>
              <a:t>script or </a:t>
            </a:r>
            <a:r>
              <a:rPr lang="en-US" dirty="0" smtClean="0"/>
              <a:t>culture</a:t>
            </a:r>
            <a:r>
              <a:rPr lang="en-US" sz="1400" dirty="0" smtClean="0"/>
              <a:t>	</a:t>
            </a:r>
          </a:p>
          <a:p>
            <a:pPr marL="457200" indent="-457200">
              <a:buFont typeface="Arial" panose="020B0604020202020204" pitchFamily="34" charset="0"/>
              <a:buChar char="•"/>
            </a:pPr>
            <a:r>
              <a:rPr lang="en-US" dirty="0"/>
              <a:t>W3C has provided tools </a:t>
            </a:r>
            <a:r>
              <a:rPr lang="en-US" dirty="0" smtClean="0"/>
              <a:t>to help with I18N for </a:t>
            </a:r>
            <a:r>
              <a:rPr lang="en-US" dirty="0"/>
              <a:t>many years.  </a:t>
            </a:r>
          </a:p>
          <a:p>
            <a:pPr marL="457200" indent="-457200">
              <a:buFont typeface="Arial" panose="020B0604020202020204" pitchFamily="34" charset="0"/>
              <a:buChar char="•"/>
            </a:pPr>
            <a:r>
              <a:rPr lang="en-US" dirty="0" smtClean="0"/>
              <a:t>However</a:t>
            </a:r>
            <a:r>
              <a:rPr lang="en-US" dirty="0"/>
              <a:t>, we </a:t>
            </a:r>
            <a:r>
              <a:rPr lang="en-US" dirty="0" smtClean="0"/>
              <a:t>need </a:t>
            </a:r>
            <a:r>
              <a:rPr lang="en-US" dirty="0"/>
              <a:t>higher bandwidth discussions with leading website </a:t>
            </a:r>
            <a:r>
              <a:rPr lang="en-US" dirty="0" smtClean="0"/>
              <a:t>developers and language experts.</a:t>
            </a:r>
            <a:r>
              <a:rPr lang="en-US" dirty="0"/>
              <a:t>  </a:t>
            </a:r>
            <a:endParaRPr lang="en-US" dirty="0" smtClean="0"/>
          </a:p>
          <a:p>
            <a:pPr marL="0" indent="0"/>
            <a:r>
              <a:rPr lang="en-US" i="1" dirty="0" smtClean="0"/>
              <a:t>These conversations </a:t>
            </a:r>
            <a:r>
              <a:rPr lang="en-US" i="1" dirty="0"/>
              <a:t>can inform </a:t>
            </a:r>
            <a:r>
              <a:rPr lang="en-US" i="1" dirty="0" smtClean="0"/>
              <a:t>us what </a:t>
            </a:r>
            <a:r>
              <a:rPr lang="en-US" i="1" dirty="0"/>
              <a:t>today's major barriers are so we can conceive of new tools and </a:t>
            </a:r>
            <a:r>
              <a:rPr lang="en-US" i="1" dirty="0" smtClean="0"/>
              <a:t>language enablement.</a:t>
            </a: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15400" y="169135"/>
            <a:ext cx="906441" cy="861119"/>
          </a:xfrm>
          <a:prstGeom prst="rect">
            <a:avLst/>
          </a:prstGeom>
        </p:spPr>
      </p:pic>
    </p:spTree>
    <p:extLst>
      <p:ext uri="{BB962C8B-B14F-4D97-AF65-F5344CB8AC3E}">
        <p14:creationId xmlns:p14="http://schemas.microsoft.com/office/powerpoint/2010/main" val="398607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33500"/>
            <a:ext cx="9258300" cy="4605338"/>
          </a:xfrm>
        </p:spPr>
        <p:txBody>
          <a:bodyPr/>
          <a:lstStyle/>
          <a:p>
            <a:pPr marL="0" indent="0"/>
            <a:r>
              <a:rPr lang="en-US" sz="2400" i="1" dirty="0"/>
              <a:t>We welcome global participation in Publishing@W3C activities from any organization interested in joining the conversation about the future of publishing.</a:t>
            </a:r>
          </a:p>
          <a:p>
            <a:pPr marL="0" indent="0"/>
            <a:r>
              <a:rPr lang="en-US" sz="2400" i="1" dirty="0"/>
              <a:t>The Publishing Business Group fosters ongoing participation by members of the publishing industry and overall publishing ecosystem in the development of the Web for publishing, and serves as a conduit for feedback between the publishing ecosystem and W3C. </a:t>
            </a:r>
            <a:endParaRPr lang="en-US" sz="2400" i="1" dirty="0" smtClean="0"/>
          </a:p>
          <a:p>
            <a:pPr marL="0" indent="0"/>
            <a:r>
              <a:rPr lang="en-US" sz="2400" i="1" dirty="0" smtClean="0"/>
              <a:t>The </a:t>
            </a:r>
            <a:r>
              <a:rPr lang="en-US" sz="2400" i="1" dirty="0"/>
              <a:t>mission of the Publishing Working Group is to enable all publications—with all their specificities and traditions—to become first-class entities on the Web. </a:t>
            </a:r>
          </a:p>
          <a:p>
            <a:pPr marL="0" indent="0"/>
            <a:endParaRPr lang="en-US" i="1" dirty="0"/>
          </a:p>
        </p:txBody>
      </p:sp>
      <p:pic>
        <p:nvPicPr>
          <p:cNvPr id="1026" name="Picture 2" descr="`Publishing@W3C` text in two colour and with a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58496"/>
            <a:ext cx="8978900" cy="127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3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196597"/>
            <a:ext cx="9363075" cy="1614487"/>
          </a:xfrm>
        </p:spPr>
        <p:txBody>
          <a:bodyPr/>
          <a:lstStyle/>
          <a:p>
            <a:r>
              <a:rPr lang="en-GB" sz="4000" dirty="0" smtClean="0"/>
              <a:t>What is the I18N Current Landscape?</a:t>
            </a:r>
            <a:endParaRPr lang="en-GB" sz="4000" dirty="0"/>
          </a:p>
        </p:txBody>
      </p:sp>
      <p:sp>
        <p:nvSpPr>
          <p:cNvPr id="3" name="Content Placeholder 2"/>
          <p:cNvSpPr>
            <a:spLocks noGrp="1"/>
          </p:cNvSpPr>
          <p:nvPr>
            <p:ph idx="1"/>
          </p:nvPr>
        </p:nvSpPr>
        <p:spPr>
          <a:xfrm>
            <a:off x="304800" y="1333500"/>
            <a:ext cx="9258300" cy="4605338"/>
          </a:xfrm>
        </p:spPr>
        <p:txBody>
          <a:bodyPr/>
          <a:lstStyle/>
          <a:p>
            <a:pPr marL="274320" indent="-342900">
              <a:spcBef>
                <a:spcPts val="600"/>
              </a:spcBef>
              <a:buFont typeface="Arial" panose="020B0604020202020204" pitchFamily="34" charset="0"/>
              <a:buChar char="•"/>
            </a:pPr>
            <a:r>
              <a:rPr lang="en-US" sz="2400" dirty="0" err="1"/>
              <a:t>Ethnologue</a:t>
            </a:r>
            <a:r>
              <a:rPr lang="en-US" sz="2400" dirty="0"/>
              <a:t> reports </a:t>
            </a:r>
            <a:r>
              <a:rPr lang="en-US" sz="2400" dirty="0">
                <a:hlinkClick r:id="rId3"/>
              </a:rPr>
              <a:t>7,100 languages currently spoken</a:t>
            </a:r>
            <a:endParaRPr lang="en-US" sz="2400" dirty="0"/>
          </a:p>
          <a:p>
            <a:pPr marL="274320" indent="-342900">
              <a:spcBef>
                <a:spcPts val="600"/>
              </a:spcBef>
              <a:buFont typeface="Arial" panose="020B0604020202020204" pitchFamily="34" charset="0"/>
              <a:buChar char="•"/>
            </a:pPr>
            <a:r>
              <a:rPr lang="en-US" sz="2400" dirty="0"/>
              <a:t>Wikipedia reports </a:t>
            </a:r>
            <a:r>
              <a:rPr lang="en-US" sz="2400" dirty="0">
                <a:hlinkClick r:id="rId4"/>
              </a:rPr>
              <a:t>100 languages represent 85% of the world population</a:t>
            </a:r>
            <a:endParaRPr lang="en-US" sz="2400" dirty="0"/>
          </a:p>
          <a:p>
            <a:pPr marL="274320" indent="-342900">
              <a:spcBef>
                <a:spcPts val="600"/>
              </a:spcBef>
              <a:buFont typeface="Arial" panose="020B0604020202020204" pitchFamily="34" charset="0"/>
              <a:buChar char="•"/>
            </a:pPr>
            <a:r>
              <a:rPr lang="en-US" sz="2400" dirty="0"/>
              <a:t>90+ languages are each spoken by 10+ million people</a:t>
            </a:r>
          </a:p>
          <a:p>
            <a:r>
              <a:rPr lang="en-US" dirty="0" smtClean="0"/>
              <a:t>       </a:t>
            </a:r>
          </a:p>
          <a:p>
            <a:r>
              <a:rPr lang="en-US" sz="1400" dirty="0"/>
              <a:t>	</a:t>
            </a:r>
            <a:r>
              <a:rPr lang="en-US" sz="1400" dirty="0" smtClean="0"/>
              <a:t>	</a:t>
            </a:r>
          </a:p>
          <a:p>
            <a:endParaRPr lang="en-US" sz="1400" dirty="0"/>
          </a:p>
          <a:p>
            <a:endParaRPr lang="en-US" sz="1400" dirty="0" smtClean="0"/>
          </a:p>
          <a:p>
            <a:endParaRPr lang="en-US" sz="1400" dirty="0" smtClean="0"/>
          </a:p>
          <a:p>
            <a:r>
              <a:rPr lang="en-US" sz="1400" dirty="0"/>
              <a:t/>
            </a:r>
            <a:br>
              <a:rPr lang="en-US" sz="1400" dirty="0"/>
            </a:br>
            <a:r>
              <a:rPr lang="en-US" sz="1400" dirty="0" smtClean="0"/>
              <a:t>Simons</a:t>
            </a:r>
            <a:r>
              <a:rPr lang="en-US" sz="1400" dirty="0"/>
              <a:t>, Gary F. and Charles D. </a:t>
            </a:r>
            <a:r>
              <a:rPr lang="en-US" sz="1400" dirty="0" err="1"/>
              <a:t>Fennig</a:t>
            </a:r>
            <a:r>
              <a:rPr lang="en-US" sz="1400" dirty="0"/>
              <a:t> (eds.). 2017. </a:t>
            </a:r>
            <a:r>
              <a:rPr lang="en-US" sz="1400" dirty="0" err="1"/>
              <a:t>Ethnologue</a:t>
            </a:r>
            <a:r>
              <a:rPr lang="en-US" sz="1400" dirty="0"/>
              <a:t>: Languages of the World, Twentieth </a:t>
            </a:r>
            <a:r>
              <a:rPr lang="en-US" sz="1400" dirty="0" smtClean="0"/>
              <a:t>edition</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037" y="3124200"/>
            <a:ext cx="6019800" cy="3457714"/>
          </a:xfrm>
          <a:prstGeom prst="rect">
            <a:avLst/>
          </a:prstGeom>
        </p:spPr>
      </p:pic>
      <p:sp>
        <p:nvSpPr>
          <p:cNvPr id="5" name="Oval 4"/>
          <p:cNvSpPr/>
          <p:nvPr/>
        </p:nvSpPr>
        <p:spPr bwMode="auto">
          <a:xfrm>
            <a:off x="1676400" y="4419600"/>
            <a:ext cx="1223963" cy="6858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Gill Sans Light" charset="0"/>
              <a:cs typeface="Arial Unicode MS" charset="0"/>
            </a:endParaRPr>
          </a:p>
        </p:txBody>
      </p:sp>
      <p:sp>
        <p:nvSpPr>
          <p:cNvPr id="8" name="Oval 7"/>
          <p:cNvSpPr/>
          <p:nvPr/>
        </p:nvSpPr>
        <p:spPr bwMode="auto">
          <a:xfrm>
            <a:off x="4660899" y="4419600"/>
            <a:ext cx="1223963" cy="6858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Gill Sans Light" charset="0"/>
              <a:cs typeface="Arial Unicode MS"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15400" y="169135"/>
            <a:ext cx="906441" cy="861119"/>
          </a:xfrm>
          <a:prstGeom prst="rect">
            <a:avLst/>
          </a:prstGeom>
        </p:spPr>
      </p:pic>
    </p:spTree>
    <p:extLst>
      <p:ext uri="{BB962C8B-B14F-4D97-AF65-F5344CB8AC3E}">
        <p14:creationId xmlns:p14="http://schemas.microsoft.com/office/powerpoint/2010/main" val="339741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196597"/>
            <a:ext cx="9363075" cy="1614487"/>
          </a:xfrm>
        </p:spPr>
        <p:txBody>
          <a:bodyPr/>
          <a:lstStyle/>
          <a:p>
            <a:r>
              <a:rPr lang="en-GB" sz="4000" dirty="0" smtClean="0"/>
              <a:t>What does that look like in India?</a:t>
            </a:r>
            <a:endParaRPr lang="en-GB" sz="4000" dirty="0"/>
          </a:p>
        </p:txBody>
      </p:sp>
      <p:sp>
        <p:nvSpPr>
          <p:cNvPr id="3" name="Content Placeholder 2"/>
          <p:cNvSpPr>
            <a:spLocks noGrp="1"/>
          </p:cNvSpPr>
          <p:nvPr>
            <p:ph idx="1"/>
          </p:nvPr>
        </p:nvSpPr>
        <p:spPr>
          <a:xfrm>
            <a:off x="304800" y="1333500"/>
            <a:ext cx="9258300" cy="4605338"/>
          </a:xfrm>
        </p:spPr>
        <p:txBody>
          <a:bodyPr/>
          <a:lstStyle/>
          <a:p>
            <a:pPr marL="274320" indent="-342900">
              <a:spcBef>
                <a:spcPts val="600"/>
              </a:spcBef>
              <a:buFont typeface="Arial" panose="020B0604020202020204" pitchFamily="34" charset="0"/>
              <a:buChar char="•"/>
            </a:pPr>
            <a:r>
              <a:rPr lang="en-US" sz="2400" dirty="0" err="1"/>
              <a:t>Ethnologue</a:t>
            </a:r>
            <a:r>
              <a:rPr lang="en-US" sz="2400" dirty="0"/>
              <a:t> reports 454 languages currently </a:t>
            </a:r>
            <a:r>
              <a:rPr lang="en-US" sz="2400" dirty="0" smtClean="0"/>
              <a:t>spoken in India</a:t>
            </a:r>
            <a:endParaRPr lang="en-US" sz="2400" dirty="0"/>
          </a:p>
          <a:p>
            <a:pPr marL="274320" indent="-342900">
              <a:spcBef>
                <a:spcPts val="600"/>
              </a:spcBef>
              <a:buFont typeface="Arial" panose="020B0604020202020204" pitchFamily="34" charset="0"/>
              <a:buChar char="•"/>
            </a:pPr>
            <a:r>
              <a:rPr lang="en-US" sz="2400" dirty="0"/>
              <a:t>Wikipedia reports The 2001 census recorded 29 individual languages as having more than 1 million native speakers (0.1% of total population).</a:t>
            </a:r>
          </a:p>
        </p:txBody>
      </p:sp>
      <p:graphicFrame>
        <p:nvGraphicFramePr>
          <p:cNvPr id="6" name="Table 5"/>
          <p:cNvGraphicFramePr>
            <a:graphicFrameLocks noGrp="1"/>
          </p:cNvGraphicFramePr>
          <p:nvPr>
            <p:extLst>
              <p:ext uri="{D42A27DB-BD31-4B8C-83A1-F6EECF244321}">
                <p14:modId xmlns:p14="http://schemas.microsoft.com/office/powerpoint/2010/main" val="1049069502"/>
              </p:ext>
            </p:extLst>
          </p:nvPr>
        </p:nvGraphicFramePr>
        <p:xfrm>
          <a:off x="1207977" y="2979582"/>
          <a:ext cx="7707420" cy="3726023"/>
        </p:xfrm>
        <a:graphic>
          <a:graphicData uri="http://schemas.openxmlformats.org/drawingml/2006/table">
            <a:tbl>
              <a:tblPr/>
              <a:tblGrid>
                <a:gridCol w="1101060"/>
                <a:gridCol w="1101060"/>
                <a:gridCol w="1101060"/>
                <a:gridCol w="1101060"/>
                <a:gridCol w="1101060"/>
                <a:gridCol w="1101060"/>
                <a:gridCol w="1101060"/>
              </a:tblGrid>
              <a:tr h="187990">
                <a:tc gridSpan="7">
                  <a:txBody>
                    <a:bodyPr/>
                    <a:lstStyle/>
                    <a:p>
                      <a:r>
                        <a:rPr lang="en-US" sz="800" dirty="0"/>
                        <a:t>First, Second, and Third languages by number of speakers in India (2001 Census)</a:t>
                      </a:r>
                    </a:p>
                  </a:txBody>
                  <a:tcPr marL="41131" marR="41131" marT="20565" marB="20565" anchor="ctr">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1088">
                <a:tc>
                  <a:txBody>
                    <a:bodyPr/>
                    <a:lstStyle/>
                    <a:p>
                      <a:pPr algn="ctr"/>
                      <a:r>
                        <a:rPr lang="en-US" sz="800" b="1" dirty="0">
                          <a:effectLst/>
                        </a:rPr>
                        <a:t>Language</a:t>
                      </a:r>
                      <a:endParaRPr lang="en-US" sz="800" dirty="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First language</a:t>
                      </a:r>
                      <a:br>
                        <a:rPr lang="en-US" sz="800" b="1">
                          <a:effectLst/>
                        </a:rPr>
                      </a:br>
                      <a:r>
                        <a:rPr lang="en-US" sz="800" b="1">
                          <a:effectLst/>
                        </a:rPr>
                        <a:t>speakers</a:t>
                      </a:r>
                      <a:r>
                        <a:rPr lang="en-US" sz="800" b="0" i="0" u="none" strike="noStrike" baseline="30000">
                          <a:solidFill>
                            <a:srgbClr val="0B0080"/>
                          </a:solidFill>
                          <a:effectLst/>
                          <a:hlinkClick r:id="rId3"/>
                        </a:rPr>
                        <a:t>[9]</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First language</a:t>
                      </a:r>
                      <a:br>
                        <a:rPr lang="en-US" sz="800" b="1">
                          <a:effectLst/>
                        </a:rPr>
                      </a:br>
                      <a:r>
                        <a:rPr lang="en-US" sz="800" b="1">
                          <a:effectLst/>
                        </a:rPr>
                        <a:t>speakers</a:t>
                      </a:r>
                      <a:r>
                        <a:rPr lang="en-US" sz="800">
                          <a:effectLst/>
                        </a:rPr>
                        <a:t> as a percentageof total population</a:t>
                      </a:r>
                      <a:r>
                        <a:rPr lang="en-US" sz="800" b="0" i="0" u="none" strike="noStrike" baseline="30000">
                          <a:solidFill>
                            <a:srgbClr val="0B0080"/>
                          </a:solidFill>
                          <a:effectLst/>
                          <a:hlinkClick r:id="rId5"/>
                        </a:rPr>
                        <a:t>[11]</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Second language</a:t>
                      </a:r>
                      <a:br>
                        <a:rPr lang="en-US" sz="800" b="1">
                          <a:effectLst/>
                        </a:rPr>
                      </a:br>
                      <a:r>
                        <a:rPr lang="en-US" sz="800" b="1">
                          <a:effectLst/>
                        </a:rPr>
                        <a:t>speakers</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Third language</a:t>
                      </a:r>
                      <a:br>
                        <a:rPr lang="en-US" sz="800" b="1">
                          <a:effectLst/>
                        </a:rPr>
                      </a:br>
                      <a:r>
                        <a:rPr lang="en-US" sz="800" b="1">
                          <a:effectLst/>
                        </a:rPr>
                        <a:t>speakers</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Total speakers</a:t>
                      </a:r>
                      <a:r>
                        <a:rPr lang="en-US" sz="800" b="0" i="0" u="none" strike="noStrike" baseline="30000">
                          <a:solidFill>
                            <a:srgbClr val="0B0080"/>
                          </a:solidFill>
                          <a:effectLst/>
                          <a:hlinkClick r:id="rId6"/>
                        </a:rPr>
                        <a:t>[12]</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a:effectLst/>
                        </a:rPr>
                        <a:t>Total speakers as apercentage of total</a:t>
                      </a:r>
                    </a:p>
                    <a:p>
                      <a:pPr algn="ctr"/>
                      <a:r>
                        <a:rPr lang="en-US" sz="800">
                          <a:effectLst/>
                        </a:rPr>
                        <a:t>population</a:t>
                      </a:r>
                      <a:r>
                        <a:rPr lang="en-US" sz="800" b="0" i="0" u="none" strike="noStrike" baseline="30000">
                          <a:solidFill>
                            <a:srgbClr val="0B0080"/>
                          </a:solidFill>
                          <a:effectLst/>
                          <a:hlinkClick r:id="rId5"/>
                        </a:rPr>
                        <a:t>[11]</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r>
              <a:tr h="229905">
                <a:tc>
                  <a:txBody>
                    <a:bodyPr/>
                    <a:lstStyle/>
                    <a:p>
                      <a:r>
                        <a:rPr lang="en-US" sz="800" u="none" strike="noStrike">
                          <a:solidFill>
                            <a:srgbClr val="0B0080"/>
                          </a:solidFill>
                          <a:effectLst/>
                          <a:hlinkClick r:id="rId7" tooltip="Hindi"/>
                        </a:rPr>
                        <a:t>Hindi</a:t>
                      </a:r>
                      <a:r>
                        <a:rPr lang="en-US" sz="800" b="0" i="0" u="none" strike="noStrike" baseline="30000">
                          <a:solidFill>
                            <a:srgbClr val="0B0080"/>
                          </a:solidFill>
                          <a:effectLst/>
                          <a:hlinkClick r:id="rId8"/>
                        </a:rPr>
                        <a:t>[b]</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422,048,642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41.03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98,207,180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31,160,696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551,416,518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53.60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9" tooltip="Bengali language"/>
                        </a:rPr>
                        <a:t>Bengali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83,369,769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8.10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6,637,222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1,108,088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91,115,079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8.86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0" tooltip="Telugu language"/>
                        </a:rPr>
                        <a:t>Telugu</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74,002,856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7.19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9,723,626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1,266,019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84,992,501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1" tooltip="Marathi language"/>
                        </a:rPr>
                        <a:t>Marathi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71,936,894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6.99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9,546,414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2,701,498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84,184,806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2" tooltip="Tamil language"/>
                        </a:rPr>
                        <a:t>Tamil</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60,793,814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5.91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4,992,253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956,335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66,742,402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3" tooltip="Urdu"/>
                        </a:rPr>
                        <a:t>Urdu</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51,536,111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6,535,489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1,007,912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59,079,512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5.74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4" tooltip="Kannada"/>
                        </a:rPr>
                        <a:t>Kannada</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37,924,011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3.69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11,455,287</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1,396,428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50,775,726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5" tooltip="Gujarati language"/>
                        </a:rPr>
                        <a:t>Gujarati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46,091,617</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4.48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3,476,355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703,989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50,271,961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6" tooltip="Odia language"/>
                        </a:rPr>
                        <a:t>Odia</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33,017,446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3,272,151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319,525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36,609,122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3.56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7" tooltip="Malayalam"/>
                        </a:rPr>
                        <a:t>Malayalam</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33,066,392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499,188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195,885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33,761,465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8" tooltip="English language"/>
                        </a:rPr>
                        <a:t>English</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226,449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0.02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86,125,221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38,993,066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125,344,736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187990">
                <a:tc>
                  <a:txBody>
                    <a:bodyPr/>
                    <a:lstStyle/>
                    <a:p>
                      <a:r>
                        <a:rPr lang="en-US" sz="800" u="none" strike="noStrike">
                          <a:solidFill>
                            <a:srgbClr val="0B0080"/>
                          </a:solidFill>
                          <a:effectLst/>
                          <a:hlinkClick r:id="rId19" tooltip="Sanskrit"/>
                        </a:rPr>
                        <a:t>Sanskrit</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14,135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&lt;0.01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1,234,931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3,742,223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4,991,289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0.49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bl>
          </a:graphicData>
        </a:graphic>
      </p:graphicFrame>
      <p:pic>
        <p:nvPicPr>
          <p:cNvPr id="8" name="Picture 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989717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コンテンツ プレースホルダ 2"/>
          <p:cNvSpPr>
            <a:spLocks noGrp="1"/>
          </p:cNvSpPr>
          <p:nvPr/>
        </p:nvSpPr>
        <p:spPr bwMode="auto">
          <a:xfrm>
            <a:off x="228600" y="1274763"/>
            <a:ext cx="9299179"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marL="342900" indent="-342900">
              <a:buFont typeface="Arial" panose="020B0604020202020204" pitchFamily="34" charset="0"/>
              <a:buChar char="•"/>
            </a:pPr>
            <a:r>
              <a:rPr lang="en-US" dirty="0"/>
              <a:t>W3C intends to marshal the resources of </a:t>
            </a:r>
            <a:r>
              <a:rPr lang="en-US" dirty="0" err="1" smtClean="0"/>
              <a:t>organisations</a:t>
            </a:r>
            <a:r>
              <a:rPr lang="en-US" dirty="0" smtClean="0"/>
              <a:t> </a:t>
            </a:r>
            <a:r>
              <a:rPr lang="en-US" dirty="0"/>
              <a:t>that care about these problems to strengthen </a:t>
            </a:r>
            <a:r>
              <a:rPr lang="en-US" dirty="0" err="1" smtClean="0"/>
              <a:t>internationalisation</a:t>
            </a:r>
            <a:r>
              <a:rPr lang="en-US" dirty="0" smtClean="0"/>
              <a:t> </a:t>
            </a:r>
            <a:r>
              <a:rPr lang="en-US" dirty="0"/>
              <a:t>support on the </a:t>
            </a:r>
            <a:r>
              <a:rPr lang="en-US" dirty="0" smtClean="0"/>
              <a:t>web</a:t>
            </a:r>
          </a:p>
          <a:p>
            <a:endParaRPr lang="en-US" dirty="0" smtClean="0"/>
          </a:p>
          <a:p>
            <a:endParaRPr lang="en-US" dirty="0"/>
          </a:p>
          <a:p>
            <a:endParaRPr lang="en-US" dirty="0" smtClean="0"/>
          </a:p>
          <a:p>
            <a:r>
              <a:rPr lang="en-US" dirty="0" smtClean="0"/>
              <a:t/>
            </a:r>
            <a:br>
              <a:rPr lang="en-US" dirty="0" smtClean="0"/>
            </a:br>
            <a:r>
              <a:rPr lang="en-US" dirty="0" smtClean="0"/>
              <a:t>				</a:t>
            </a:r>
            <a:r>
              <a:rPr lang="en-US" sz="1600" dirty="0" smtClean="0"/>
              <a:t>Photo </a:t>
            </a:r>
            <a:r>
              <a:rPr lang="en-US" sz="1600" dirty="0"/>
              <a:t>by </a:t>
            </a:r>
            <a:r>
              <a:rPr lang="en-US" sz="1600" dirty="0">
                <a:hlinkClick r:id="rId2"/>
              </a:rPr>
              <a:t>Climate </a:t>
            </a:r>
            <a:r>
              <a:rPr lang="en-US" sz="1600" dirty="0" err="1">
                <a:hlinkClick r:id="rId2"/>
              </a:rPr>
              <a:t>KIC</a:t>
            </a:r>
            <a:r>
              <a:rPr lang="en-US" sz="1600" dirty="0"/>
              <a:t> on </a:t>
            </a:r>
            <a:r>
              <a:rPr lang="en-US" sz="1600" dirty="0" err="1" smtClean="0">
                <a:hlinkClick r:id="rId3"/>
              </a:rPr>
              <a:t>Unsplash</a:t>
            </a:r>
            <a:r>
              <a:rPr lang="en-US" sz="1600" dirty="0" smtClean="0"/>
              <a:t>		Shutterstock </a:t>
            </a:r>
            <a:r>
              <a:rPr lang="en-US" sz="1600" dirty="0"/>
              <a:t>Image ID: 72752062</a:t>
            </a:r>
            <a:endParaRPr lang="en-US" sz="1600" dirty="0" smtClean="0"/>
          </a:p>
          <a:p>
            <a:endParaRPr lang="en-US" sz="1600" dirty="0"/>
          </a:p>
          <a:p>
            <a:pPr marL="342900" indent="-342900">
              <a:buFont typeface="Arial" panose="020B0604020202020204" pitchFamily="34" charset="0"/>
              <a:buChar char="•"/>
            </a:pPr>
            <a:r>
              <a:rPr lang="en-US" dirty="0"/>
              <a:t>Set 3-10 year stretch goals of progress</a:t>
            </a:r>
          </a:p>
          <a:p>
            <a:pPr lvl="1"/>
            <a:r>
              <a:rPr lang="en-US" dirty="0"/>
              <a:t>Measureable progress on language support, author support, developer support</a:t>
            </a:r>
          </a:p>
          <a:p>
            <a:pPr lvl="1"/>
            <a:r>
              <a:rPr lang="en-US" dirty="0"/>
              <a:t>Goals set independently so that we can move faster in areas where we get greater </a:t>
            </a:r>
            <a:r>
              <a:rPr lang="en-US" dirty="0" smtClean="0"/>
              <a:t>support</a:t>
            </a:r>
            <a:br>
              <a:rPr lang="en-US" dirty="0" smtClean="0"/>
            </a:br>
            <a:endParaRPr lang="en-US" dirty="0"/>
          </a:p>
        </p:txBody>
      </p:sp>
      <p:sp>
        <p:nvSpPr>
          <p:cNvPr id="6"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What is this Project About?</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1"/>
          <p:cNvPicPr>
            <a:picLocks noChangeAspect="1"/>
          </p:cNvPicPr>
          <p:nvPr/>
        </p:nvPicPr>
        <p:blipFill>
          <a:blip r:embed="rId4"/>
          <a:stretch>
            <a:fillRect/>
          </a:stretch>
        </p:blipFill>
        <p:spPr>
          <a:xfrm>
            <a:off x="2438400" y="2184400"/>
            <a:ext cx="2438400" cy="1625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082800"/>
            <a:ext cx="2438400" cy="1828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76234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r>
              <a:rPr lang="en-US" altLang="ja-JP" sz="2800" dirty="0" smtClean="0">
                <a:solidFill>
                  <a:srgbClr val="000000"/>
                </a:solidFill>
                <a:latin typeface="Calibri" panose="020F0502020204030204" pitchFamily="34" charset="0"/>
                <a:cs typeface="Calibri" panose="020F0502020204030204" pitchFamily="34" charset="0"/>
              </a:rPr>
              <a:t>Definition of How Well the Web Currently Supports a Particular Language</a:t>
            </a:r>
          </a:p>
          <a:p>
            <a:pPr marL="457200" indent="-457200" eaLnBrk="1" hangingPunct="1">
              <a:spcBef>
                <a:spcPct val="20000"/>
              </a:spcBef>
              <a:buFont typeface="Arial" panose="020B0604020202020204" pitchFamily="34" charset="0"/>
              <a:buChar char="•"/>
            </a:pPr>
            <a:r>
              <a:rPr lang="en-US" altLang="ja-JP" sz="2800" dirty="0" smtClean="0">
                <a:solidFill>
                  <a:srgbClr val="000000"/>
                </a:solidFill>
                <a:latin typeface="Calibri" panose="020F0502020204030204" pitchFamily="34" charset="0"/>
              </a:rPr>
              <a:t>We have 27 Criteria that we are Measuring</a:t>
            </a:r>
          </a:p>
          <a:p>
            <a:pPr marL="457200" indent="-457200" eaLnBrk="1" hangingPunct="1">
              <a:spcBef>
                <a:spcPct val="20000"/>
              </a:spcBef>
              <a:buFont typeface="Arial" panose="020B0604020202020204" pitchFamily="34" charset="0"/>
              <a:buChar char="•"/>
            </a:pPr>
            <a:r>
              <a:rPr lang="en-US" altLang="ja-JP" sz="2800" dirty="0" smtClean="0">
                <a:solidFill>
                  <a:srgbClr val="000000"/>
                </a:solidFill>
                <a:latin typeface="Calibri" panose="020F0502020204030204" pitchFamily="34" charset="0"/>
              </a:rPr>
              <a:t>For the top 72 Languages (initial targets), of which 16 are Indic, we will measure these elements and give the language one of four categorizations:</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Advanced – Web Support of high-quality rendering</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Basic – Web Supports commonly required features</a:t>
            </a:r>
          </a:p>
          <a:p>
            <a:pPr marL="1200150" lvl="1" indent="-457200" eaLnBrk="1" hangingPunct="1">
              <a:spcBef>
                <a:spcPct val="20000"/>
              </a:spcBef>
              <a:buFont typeface="Arial" panose="020B0604020202020204" pitchFamily="34" charset="0"/>
              <a:buChar char="•"/>
            </a:pPr>
            <a:r>
              <a:rPr lang="en-US" altLang="ja-JP" dirty="0" smtClean="0">
                <a:solidFill>
                  <a:srgbClr val="000000"/>
                </a:solidFill>
                <a:latin typeface="Calibri" panose="020F0502020204030204" pitchFamily="34" charset="0"/>
              </a:rPr>
              <a:t>Minimal – Web readable but missing basic features for the community</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Broken – fundamental requirement prevents Web Usage</a:t>
            </a:r>
          </a:p>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Where are We Starting From?</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10673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184705" y="21796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Where do Indic Languages Stand?</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48" y="1905000"/>
            <a:ext cx="9324975" cy="2971800"/>
          </a:xfrm>
          <a:prstGeom prst="rect">
            <a:avLst/>
          </a:prstGeom>
        </p:spPr>
      </p:pic>
    </p:spTree>
    <p:extLst>
      <p:ext uri="{BB962C8B-B14F-4D97-AF65-F5344CB8AC3E}">
        <p14:creationId xmlns:p14="http://schemas.microsoft.com/office/powerpoint/2010/main" val="415442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Theme">
      <a:majorFont>
        <a:latin typeface="Gill Sans"/>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Gill Sans Light"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Gill Sans Light"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16346</TotalTime>
  <Words>841</Words>
  <Application>Microsoft Office PowerPoint</Application>
  <PresentationFormat>A4 Paper (210x297 mm)</PresentationFormat>
  <Paragraphs>198</Paragraphs>
  <Slides>20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 Unicode MS</vt:lpstr>
      <vt:lpstr>Avenir Next Condensed</vt:lpstr>
      <vt:lpstr>Gill Sans</vt:lpstr>
      <vt:lpstr>Gill Sans Light</vt:lpstr>
      <vt:lpstr>inherit</vt:lpstr>
      <vt:lpstr>ＭＳ Ｐゴシック</vt:lpstr>
      <vt:lpstr>ヒラギノ角ゴ ProN W3</vt:lpstr>
      <vt:lpstr>Arial</vt:lpstr>
      <vt:lpstr>Calibri</vt:lpstr>
      <vt:lpstr>Times New Roman</vt:lpstr>
      <vt:lpstr>Office Theme</vt:lpstr>
      <vt:lpstr>Introduction to W3C India Internationalisation Programme  November  2017  </vt:lpstr>
      <vt:lpstr>W3C India Internationisation (i18n) Programme</vt:lpstr>
      <vt:lpstr>W3C and Internationalisation</vt:lpstr>
      <vt:lpstr>PowerPoint Presentation</vt:lpstr>
      <vt:lpstr>What is the I18N Current Landscape?</vt:lpstr>
      <vt:lpstr>What does that look like in India?</vt:lpstr>
      <vt:lpstr>What is this Project About?</vt:lpstr>
      <vt:lpstr>Where are We Starting From?</vt:lpstr>
      <vt:lpstr>Where do Indic Languages Stand?</vt:lpstr>
      <vt:lpstr>Where do Indic Languages Stand?</vt:lpstr>
      <vt:lpstr>PowerPoint Presentation</vt:lpstr>
      <vt:lpstr>PowerPoint Presentation</vt:lpstr>
      <vt:lpstr>PowerPoint Presentation</vt:lpstr>
      <vt:lpstr>Areas for Potential New Work</vt:lpstr>
      <vt:lpstr>What Does Success Look like?</vt:lpstr>
      <vt:lpstr>Our Team for This Program</vt:lpstr>
      <vt:lpstr>I18N Program Sponsorship Levels</vt:lpstr>
      <vt:lpstr>PowerPoint Presentation</vt:lpstr>
      <vt:lpstr>Will You Support Us in this Effort?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WEB PLATFORM</dc:title>
  <dc:creator>alan</dc:creator>
  <cp:lastModifiedBy>JAlanBird</cp:lastModifiedBy>
  <cp:revision>297</cp:revision>
  <cp:lastPrinted>2017-10-13T07:40:00Z</cp:lastPrinted>
  <dcterms:created xsi:type="dcterms:W3CDTF">1601-01-01T00:00:00Z</dcterms:created>
  <dcterms:modified xsi:type="dcterms:W3CDTF">2017-11-24T11:41:27Z</dcterms:modified>
</cp:coreProperties>
</file>