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81" r:id="rId3"/>
    <p:sldId id="490" r:id="rId4"/>
    <p:sldId id="487" r:id="rId5"/>
    <p:sldId id="485" r:id="rId6"/>
    <p:sldId id="489" r:id="rId7"/>
    <p:sldId id="483" r:id="rId8"/>
    <p:sldId id="475" r:id="rId9"/>
    <p:sldId id="491" r:id="rId10"/>
    <p:sldId id="478" r:id="rId11"/>
    <p:sldId id="482" r:id="rId12"/>
    <p:sldId id="492" r:id="rId13"/>
    <p:sldId id="486" r:id="rId14"/>
  </p:sldIdLst>
  <p:sldSz cx="9906000" cy="6858000" type="A4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chemeClr val="bg1"/>
        </a:solidFill>
        <a:latin typeface="Gill Sans Light" charset="0"/>
        <a:ea typeface="ヒラギノ角ゴ ProN W3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chemeClr val="bg1"/>
        </a:solidFill>
        <a:latin typeface="Gill Sans Light" charset="0"/>
        <a:ea typeface="ヒラギノ角ゴ ProN W3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chemeClr val="bg1"/>
        </a:solidFill>
        <a:latin typeface="Gill Sans Light" charset="0"/>
        <a:ea typeface="ヒラギノ角ゴ ProN W3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chemeClr val="bg1"/>
        </a:solidFill>
        <a:latin typeface="Gill Sans Light" charset="0"/>
        <a:ea typeface="ヒラギノ角ゴ ProN W3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chemeClr val="bg1"/>
        </a:solidFill>
        <a:latin typeface="Gill Sans Light" charset="0"/>
        <a:ea typeface="ヒラギノ角ゴ ProN W3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Gill Sans Light" charset="0"/>
        <a:ea typeface="ヒラギノ角ゴ ProN W3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Gill Sans Light" charset="0"/>
        <a:ea typeface="ヒラギノ角ゴ ProN W3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Gill Sans Light" charset="0"/>
        <a:ea typeface="ヒラギノ角ゴ ProN W3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Gill Sans Light" charset="0"/>
        <a:ea typeface="ヒラギノ角ゴ ProN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9">
          <p15:clr>
            <a:srgbClr val="A4A3A4"/>
          </p15:clr>
        </p15:guide>
        <p15:guide id="2" pos="21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FCBC"/>
    <a:srgbClr val="7C0500"/>
    <a:srgbClr val="34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3" autoAdjust="0"/>
    <p:restoredTop sz="88289" autoAdjust="0"/>
  </p:normalViewPr>
  <p:slideViewPr>
    <p:cSldViewPr>
      <p:cViewPr varScale="1">
        <p:scale>
          <a:sx n="69" d="100"/>
          <a:sy n="69" d="100"/>
        </p:scale>
        <p:origin x="1589" y="38"/>
      </p:cViewPr>
      <p:guideLst>
        <p:guide orient="horz" pos="1519"/>
        <p:guide pos="2194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588"/>
    </p:cViewPr>
  </p:sorterViewPr>
  <p:notesViewPr>
    <p:cSldViewPr>
      <p:cViewPr varScale="1">
        <p:scale>
          <a:sx n="55" d="100"/>
          <a:sy n="55" d="100"/>
        </p:scale>
        <p:origin x="3307" y="43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Starting Point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Advanced</c:v>
                </c:pt>
                <c:pt idx="1">
                  <c:v>Basic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6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A3F0E-8A1E-47CD-AEDC-7F4F8BC8C8E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89C3E0A-DD66-4AA5-8513-9114A1544A99}">
      <dgm:prSet phldrT="[Text]"/>
      <dgm:spPr/>
      <dgm:t>
        <a:bodyPr/>
        <a:lstStyle/>
        <a:p>
          <a:r>
            <a:rPr lang="en-US" dirty="0" smtClean="0"/>
            <a:t>  </a:t>
          </a:r>
          <a:endParaRPr lang="en-US" dirty="0"/>
        </a:p>
      </dgm:t>
    </dgm:pt>
    <dgm:pt modelId="{BD0D5AA6-5E62-42F1-8EF3-B00C7CD2E37C}" type="sibTrans" cxnId="{9AC53D63-0A25-4CE3-8978-6B36F2B9BC24}">
      <dgm:prSet/>
      <dgm:spPr/>
      <dgm:t>
        <a:bodyPr/>
        <a:lstStyle/>
        <a:p>
          <a:endParaRPr lang="en-US"/>
        </a:p>
      </dgm:t>
    </dgm:pt>
    <dgm:pt modelId="{3D18C816-F82E-41DA-9D28-4D29E56A9645}" type="parTrans" cxnId="{9AC53D63-0A25-4CE3-8978-6B36F2B9BC24}">
      <dgm:prSet/>
      <dgm:spPr/>
      <dgm:t>
        <a:bodyPr/>
        <a:lstStyle/>
        <a:p>
          <a:endParaRPr lang="en-US"/>
        </a:p>
      </dgm:t>
    </dgm:pt>
    <dgm:pt modelId="{B6D20E77-3C39-43BA-A262-B5320AC3F584}">
      <dgm:prSet phldrT="[Text]"/>
      <dgm:spPr/>
      <dgm:t>
        <a:bodyPr/>
        <a:lstStyle/>
        <a:p>
          <a:r>
            <a:rPr lang="en-US" dirty="0" smtClean="0"/>
            <a:t>  </a:t>
          </a:r>
        </a:p>
        <a:p>
          <a:endParaRPr lang="en-US" dirty="0"/>
        </a:p>
      </dgm:t>
    </dgm:pt>
    <dgm:pt modelId="{6056C6AC-84FD-4996-985B-09968C7DD053}" type="sibTrans" cxnId="{8047E68A-189C-4DBD-9DA5-75DDD4AAFDC6}">
      <dgm:prSet/>
      <dgm:spPr/>
      <dgm:t>
        <a:bodyPr/>
        <a:lstStyle/>
        <a:p>
          <a:endParaRPr lang="en-US"/>
        </a:p>
      </dgm:t>
    </dgm:pt>
    <dgm:pt modelId="{56603787-7D6D-444A-8A9E-2BCCBECAC899}" type="parTrans" cxnId="{8047E68A-189C-4DBD-9DA5-75DDD4AAFDC6}">
      <dgm:prSet/>
      <dgm:spPr/>
      <dgm:t>
        <a:bodyPr/>
        <a:lstStyle/>
        <a:p>
          <a:endParaRPr lang="en-US"/>
        </a:p>
      </dgm:t>
    </dgm:pt>
    <dgm:pt modelId="{A8FBF3ED-7FF9-4129-9E15-DDBBC86A5773}">
      <dgm:prSet phldrT="[Text]"/>
      <dgm:spPr/>
      <dgm:t>
        <a:bodyPr/>
        <a:lstStyle/>
        <a:p>
          <a:r>
            <a:rPr lang="en-US" dirty="0" smtClean="0"/>
            <a:t>  </a:t>
          </a:r>
        </a:p>
        <a:p>
          <a:endParaRPr lang="en-US" dirty="0"/>
        </a:p>
      </dgm:t>
    </dgm:pt>
    <dgm:pt modelId="{5390B7EE-3E65-4B58-870F-92446369235F}" type="sibTrans" cxnId="{0F995F03-EAA9-4894-BECA-30E605F385E2}">
      <dgm:prSet/>
      <dgm:spPr/>
      <dgm:t>
        <a:bodyPr/>
        <a:lstStyle/>
        <a:p>
          <a:endParaRPr lang="en-US"/>
        </a:p>
      </dgm:t>
    </dgm:pt>
    <dgm:pt modelId="{7FFC5884-7913-4576-8665-622F74207E2E}" type="parTrans" cxnId="{0F995F03-EAA9-4894-BECA-30E605F385E2}">
      <dgm:prSet/>
      <dgm:spPr/>
      <dgm:t>
        <a:bodyPr/>
        <a:lstStyle/>
        <a:p>
          <a:endParaRPr lang="en-US"/>
        </a:p>
      </dgm:t>
    </dgm:pt>
    <dgm:pt modelId="{EE256BB6-D0E5-448A-AAF9-C979A55A1D1A}" type="pres">
      <dgm:prSet presAssocID="{2B6A3F0E-8A1E-47CD-AEDC-7F4F8BC8C8E8}" presName="arrowDiagram" presStyleCnt="0">
        <dgm:presLayoutVars>
          <dgm:chMax val="5"/>
          <dgm:dir/>
          <dgm:resizeHandles val="exact"/>
        </dgm:presLayoutVars>
      </dgm:prSet>
      <dgm:spPr/>
    </dgm:pt>
    <dgm:pt modelId="{6F41113F-0344-4C87-A712-6E4222D5C684}" type="pres">
      <dgm:prSet presAssocID="{2B6A3F0E-8A1E-47CD-AEDC-7F4F8BC8C8E8}" presName="arrow" presStyleLbl="bgShp" presStyleIdx="0" presStyleCnt="1"/>
      <dgm:spPr>
        <a:solidFill>
          <a:srgbClr val="F1FCBC"/>
        </a:solidFill>
      </dgm:spPr>
    </dgm:pt>
    <dgm:pt modelId="{C8210A89-5408-4CDC-AAD5-9B0D756071AB}" type="pres">
      <dgm:prSet presAssocID="{2B6A3F0E-8A1E-47CD-AEDC-7F4F8BC8C8E8}" presName="arrowDiagram3" presStyleCnt="0"/>
      <dgm:spPr/>
    </dgm:pt>
    <dgm:pt modelId="{D77C2904-0179-4D46-AA15-E63EB4CC9370}" type="pres">
      <dgm:prSet presAssocID="{589C3E0A-DD66-4AA5-8513-9114A1544A99}" presName="bullet3a" presStyleLbl="node1" presStyleIdx="0" presStyleCnt="3"/>
      <dgm:spPr/>
    </dgm:pt>
    <dgm:pt modelId="{59635E2C-C5F2-4376-B6C7-5E6A95B682AF}" type="pres">
      <dgm:prSet presAssocID="{589C3E0A-DD66-4AA5-8513-9114A1544A99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95FFE-99BB-404C-8739-2BD2537BFC52}" type="pres">
      <dgm:prSet presAssocID="{B6D20E77-3C39-43BA-A262-B5320AC3F584}" presName="bullet3b" presStyleLbl="node1" presStyleIdx="1" presStyleCnt="3"/>
      <dgm:spPr/>
    </dgm:pt>
    <dgm:pt modelId="{5B9273C5-C0CD-404D-9708-2DA2D44126C6}" type="pres">
      <dgm:prSet presAssocID="{B6D20E77-3C39-43BA-A262-B5320AC3F584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04BC6-ACD6-4823-84AC-5F9AC3716BB1}" type="pres">
      <dgm:prSet presAssocID="{A8FBF3ED-7FF9-4129-9E15-DDBBC86A5773}" presName="bullet3c" presStyleLbl="node1" presStyleIdx="2" presStyleCnt="3"/>
      <dgm:spPr/>
    </dgm:pt>
    <dgm:pt modelId="{B147A349-3BF2-4857-A925-DF2330470FF4}" type="pres">
      <dgm:prSet presAssocID="{A8FBF3ED-7FF9-4129-9E15-DDBBC86A5773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A8B1CA-A49D-4DE3-A174-464560982AB1}" type="presOf" srcId="{A8FBF3ED-7FF9-4129-9E15-DDBBC86A5773}" destId="{B147A349-3BF2-4857-A925-DF2330470FF4}" srcOrd="0" destOrd="0" presId="urn:microsoft.com/office/officeart/2005/8/layout/arrow2"/>
    <dgm:cxn modelId="{8FA2CF8C-CC0F-4C9A-B0CD-4D149C012582}" type="presOf" srcId="{2B6A3F0E-8A1E-47CD-AEDC-7F4F8BC8C8E8}" destId="{EE256BB6-D0E5-448A-AAF9-C979A55A1D1A}" srcOrd="0" destOrd="0" presId="urn:microsoft.com/office/officeart/2005/8/layout/arrow2"/>
    <dgm:cxn modelId="{371E9D32-68B4-4CCE-8C7B-45340742F977}" type="presOf" srcId="{589C3E0A-DD66-4AA5-8513-9114A1544A99}" destId="{59635E2C-C5F2-4376-B6C7-5E6A95B682AF}" srcOrd="0" destOrd="0" presId="urn:microsoft.com/office/officeart/2005/8/layout/arrow2"/>
    <dgm:cxn modelId="{8047E68A-189C-4DBD-9DA5-75DDD4AAFDC6}" srcId="{2B6A3F0E-8A1E-47CD-AEDC-7F4F8BC8C8E8}" destId="{B6D20E77-3C39-43BA-A262-B5320AC3F584}" srcOrd="1" destOrd="0" parTransId="{56603787-7D6D-444A-8A9E-2BCCBECAC899}" sibTransId="{6056C6AC-84FD-4996-985B-09968C7DD053}"/>
    <dgm:cxn modelId="{F86E0F80-BB75-4B55-8775-1178F54D059D}" type="presOf" srcId="{B6D20E77-3C39-43BA-A262-B5320AC3F584}" destId="{5B9273C5-C0CD-404D-9708-2DA2D44126C6}" srcOrd="0" destOrd="0" presId="urn:microsoft.com/office/officeart/2005/8/layout/arrow2"/>
    <dgm:cxn modelId="{9AC53D63-0A25-4CE3-8978-6B36F2B9BC24}" srcId="{2B6A3F0E-8A1E-47CD-AEDC-7F4F8BC8C8E8}" destId="{589C3E0A-DD66-4AA5-8513-9114A1544A99}" srcOrd="0" destOrd="0" parTransId="{3D18C816-F82E-41DA-9D28-4D29E56A9645}" sibTransId="{BD0D5AA6-5E62-42F1-8EF3-B00C7CD2E37C}"/>
    <dgm:cxn modelId="{0F995F03-EAA9-4894-BECA-30E605F385E2}" srcId="{2B6A3F0E-8A1E-47CD-AEDC-7F4F8BC8C8E8}" destId="{A8FBF3ED-7FF9-4129-9E15-DDBBC86A5773}" srcOrd="2" destOrd="0" parTransId="{7FFC5884-7913-4576-8665-622F74207E2E}" sibTransId="{5390B7EE-3E65-4B58-870F-92446369235F}"/>
    <dgm:cxn modelId="{66599067-364B-4673-A760-3E56F25E190D}" type="presParOf" srcId="{EE256BB6-D0E5-448A-AAF9-C979A55A1D1A}" destId="{6F41113F-0344-4C87-A712-6E4222D5C684}" srcOrd="0" destOrd="0" presId="urn:microsoft.com/office/officeart/2005/8/layout/arrow2"/>
    <dgm:cxn modelId="{8C4BCAD0-F6CE-42FE-956E-3E478608CB49}" type="presParOf" srcId="{EE256BB6-D0E5-448A-AAF9-C979A55A1D1A}" destId="{C8210A89-5408-4CDC-AAD5-9B0D756071AB}" srcOrd="1" destOrd="0" presId="urn:microsoft.com/office/officeart/2005/8/layout/arrow2"/>
    <dgm:cxn modelId="{E43C1FD5-5371-4F54-8DC5-BA9A5343E7BB}" type="presParOf" srcId="{C8210A89-5408-4CDC-AAD5-9B0D756071AB}" destId="{D77C2904-0179-4D46-AA15-E63EB4CC9370}" srcOrd="0" destOrd="0" presId="urn:microsoft.com/office/officeart/2005/8/layout/arrow2"/>
    <dgm:cxn modelId="{0758DEAD-CD1B-4898-AA10-9CADDD6E255C}" type="presParOf" srcId="{C8210A89-5408-4CDC-AAD5-9B0D756071AB}" destId="{59635E2C-C5F2-4376-B6C7-5E6A95B682AF}" srcOrd="1" destOrd="0" presId="urn:microsoft.com/office/officeart/2005/8/layout/arrow2"/>
    <dgm:cxn modelId="{EA784FED-4109-48CD-901F-21EEAF764554}" type="presParOf" srcId="{C8210A89-5408-4CDC-AAD5-9B0D756071AB}" destId="{B2295FFE-99BB-404C-8739-2BD2537BFC52}" srcOrd="2" destOrd="0" presId="urn:microsoft.com/office/officeart/2005/8/layout/arrow2"/>
    <dgm:cxn modelId="{DE481B2E-D4F3-4750-B9F5-48C2A6D51427}" type="presParOf" srcId="{C8210A89-5408-4CDC-AAD5-9B0D756071AB}" destId="{5B9273C5-C0CD-404D-9708-2DA2D44126C6}" srcOrd="3" destOrd="0" presId="urn:microsoft.com/office/officeart/2005/8/layout/arrow2"/>
    <dgm:cxn modelId="{EC42870F-9351-4AAB-94AF-7AAEB6D41AD7}" type="presParOf" srcId="{C8210A89-5408-4CDC-AAD5-9B0D756071AB}" destId="{B1304BC6-ACD6-4823-84AC-5F9AC3716BB1}" srcOrd="4" destOrd="0" presId="urn:microsoft.com/office/officeart/2005/8/layout/arrow2"/>
    <dgm:cxn modelId="{3141476B-3E7A-4BD4-A994-E2C8302EA2B7}" type="presParOf" srcId="{C8210A89-5408-4CDC-AAD5-9B0D756071AB}" destId="{B147A349-3BF2-4857-A925-DF2330470FF4}" srcOrd="5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1113F-0344-4C87-A712-6E4222D5C684}">
      <dsp:nvSpPr>
        <dsp:cNvPr id="0" name=""/>
        <dsp:cNvSpPr/>
      </dsp:nvSpPr>
      <dsp:spPr>
        <a:xfrm>
          <a:off x="0" y="137583"/>
          <a:ext cx="6604000" cy="4127500"/>
        </a:xfrm>
        <a:prstGeom prst="swooshArrow">
          <a:avLst>
            <a:gd name="adj1" fmla="val 25000"/>
            <a:gd name="adj2" fmla="val 25000"/>
          </a:avLst>
        </a:prstGeom>
        <a:solidFill>
          <a:srgbClr val="F1FCB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C2904-0179-4D46-AA15-E63EB4CC9370}">
      <dsp:nvSpPr>
        <dsp:cNvPr id="0" name=""/>
        <dsp:cNvSpPr/>
      </dsp:nvSpPr>
      <dsp:spPr>
        <a:xfrm>
          <a:off x="838708" y="2986384"/>
          <a:ext cx="171704" cy="171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35E2C-C5F2-4376-B6C7-5E6A95B682AF}">
      <dsp:nvSpPr>
        <dsp:cNvPr id="0" name=""/>
        <dsp:cNvSpPr/>
      </dsp:nvSpPr>
      <dsp:spPr>
        <a:xfrm>
          <a:off x="924560" y="3072235"/>
          <a:ext cx="1538732" cy="1192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82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 </a:t>
          </a:r>
          <a:endParaRPr lang="en-US" sz="6500" kern="1200" dirty="0"/>
        </a:p>
      </dsp:txBody>
      <dsp:txXfrm>
        <a:off x="924560" y="3072235"/>
        <a:ext cx="1538732" cy="1192847"/>
      </dsp:txXfrm>
    </dsp:sp>
    <dsp:sp modelId="{B2295FFE-99BB-404C-8739-2BD2537BFC52}">
      <dsp:nvSpPr>
        <dsp:cNvPr id="0" name=""/>
        <dsp:cNvSpPr/>
      </dsp:nvSpPr>
      <dsp:spPr>
        <a:xfrm>
          <a:off x="2354326" y="1864529"/>
          <a:ext cx="310388" cy="3103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273C5-C0CD-404D-9708-2DA2D44126C6}">
      <dsp:nvSpPr>
        <dsp:cNvPr id="0" name=""/>
        <dsp:cNvSpPr/>
      </dsp:nvSpPr>
      <dsp:spPr>
        <a:xfrm>
          <a:off x="2509520" y="2019723"/>
          <a:ext cx="1584960" cy="224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468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 </a:t>
          </a:r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509520" y="2019723"/>
        <a:ext cx="1584960" cy="2245360"/>
      </dsp:txXfrm>
    </dsp:sp>
    <dsp:sp modelId="{B1304BC6-ACD6-4823-84AC-5F9AC3716BB1}">
      <dsp:nvSpPr>
        <dsp:cNvPr id="0" name=""/>
        <dsp:cNvSpPr/>
      </dsp:nvSpPr>
      <dsp:spPr>
        <a:xfrm>
          <a:off x="4177030" y="1181840"/>
          <a:ext cx="429260" cy="429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7A349-3BF2-4857-A925-DF2330470FF4}">
      <dsp:nvSpPr>
        <dsp:cNvPr id="0" name=""/>
        <dsp:cNvSpPr/>
      </dsp:nvSpPr>
      <dsp:spPr>
        <a:xfrm>
          <a:off x="4391660" y="1396470"/>
          <a:ext cx="1584960" cy="2868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456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 </a:t>
          </a:r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391660" y="1396470"/>
        <a:ext cx="1584960" cy="2868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defTabSz="448812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2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defTabSz="448812">
              <a:defRPr sz="1200">
                <a:ea typeface="+mn-ea"/>
              </a:defRPr>
            </a:lvl1pPr>
          </a:lstStyle>
          <a:p>
            <a:pPr>
              <a:defRPr/>
            </a:pPr>
            <a:fld id="{82FA4C64-25F5-470E-A13A-95C6CF2C55B1}" type="datetime1">
              <a:rPr lang="fr-FR"/>
              <a:pPr>
                <a:defRPr/>
              </a:pPr>
              <a:t>18/11/2017</a:t>
            </a:fld>
            <a:endParaRPr lang="en-US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273"/>
            <a:ext cx="2945862" cy="4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defTabSz="448812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273"/>
            <a:ext cx="2945862" cy="4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defTabSz="448812">
              <a:defRPr sz="1200">
                <a:ea typeface="+mn-ea"/>
              </a:defRPr>
            </a:lvl1pPr>
          </a:lstStyle>
          <a:p>
            <a:pPr>
              <a:defRPr/>
            </a:pPr>
            <a:fld id="{CA3F92A1-09E9-49CE-99A9-115F15497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50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556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65" y="4716947"/>
            <a:ext cx="5437227" cy="446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55235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hnologue.com/guides/how-many-language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List_of_languages_by_number_of_native_speakers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hnologue.com/guides/how-many-language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List_of_languages_by_number_of_native_speakers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hnologue.com/guides/how-many-language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List_of_languages_by_number_of_native_speakers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hnologue.com/guides/how-many-language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List_of_languages_by_number_of_native_speaker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hnologue.com/guides/how-many-language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List_of_languages_by_number_of_native_speakers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55650"/>
            <a:ext cx="537527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64" y="4716947"/>
            <a:ext cx="5438748" cy="44674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29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Ethnologue reports </a:t>
            </a:r>
            <a:r>
              <a:rPr lang="en-US" sz="1200" dirty="0" smtClean="0">
                <a:hlinkClick r:id="rId3"/>
              </a:rPr>
              <a:t>7,100 languages currently spoken</a:t>
            </a:r>
            <a:endParaRPr lang="en-US" sz="1200" dirty="0" smtClean="0"/>
          </a:p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Wikipedia reports </a:t>
            </a:r>
            <a:r>
              <a:rPr lang="en-US" sz="1200" dirty="0" smtClean="0">
                <a:hlinkClick r:id="rId4"/>
              </a:rPr>
              <a:t>100 languages represent 85% of the world population</a:t>
            </a:r>
            <a:endParaRPr lang="en-US" sz="1200" dirty="0" smtClean="0"/>
          </a:p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90+ languages are each spoken by 10+ million people</a:t>
            </a:r>
          </a:p>
        </p:txBody>
      </p:sp>
    </p:spTree>
    <p:extLst>
      <p:ext uri="{BB962C8B-B14F-4D97-AF65-F5344CB8AC3E}">
        <p14:creationId xmlns:p14="http://schemas.microsoft.com/office/powerpoint/2010/main" val="135339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Ethnologue reports </a:t>
            </a:r>
            <a:r>
              <a:rPr lang="en-US" sz="1200" dirty="0" smtClean="0">
                <a:hlinkClick r:id="rId3"/>
              </a:rPr>
              <a:t>7,100 languages currently spoken</a:t>
            </a:r>
            <a:endParaRPr lang="en-US" sz="1200" dirty="0" smtClean="0"/>
          </a:p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Wikipedia reports </a:t>
            </a:r>
            <a:r>
              <a:rPr lang="en-US" sz="1200" dirty="0" smtClean="0">
                <a:hlinkClick r:id="rId4"/>
              </a:rPr>
              <a:t>100 languages represent 85% of the world population</a:t>
            </a:r>
            <a:endParaRPr lang="en-US" sz="1200" dirty="0" smtClean="0"/>
          </a:p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90+ languages are each spoken by 10+ million people</a:t>
            </a:r>
          </a:p>
        </p:txBody>
      </p:sp>
    </p:spTree>
    <p:extLst>
      <p:ext uri="{BB962C8B-B14F-4D97-AF65-F5344CB8AC3E}">
        <p14:creationId xmlns:p14="http://schemas.microsoft.com/office/powerpoint/2010/main" val="387015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Ethnologue reports </a:t>
            </a:r>
            <a:r>
              <a:rPr lang="en-US" sz="1200" dirty="0" smtClean="0">
                <a:hlinkClick r:id="rId3"/>
              </a:rPr>
              <a:t>7,100 languages currently spoken</a:t>
            </a:r>
            <a:endParaRPr lang="en-US" sz="1200" dirty="0" smtClean="0"/>
          </a:p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Wikipedia reports </a:t>
            </a:r>
            <a:r>
              <a:rPr lang="en-US" sz="1200" dirty="0" smtClean="0">
                <a:hlinkClick r:id="rId4"/>
              </a:rPr>
              <a:t>100 languages represent 85% of the world population</a:t>
            </a:r>
            <a:endParaRPr lang="en-US" sz="1200" dirty="0" smtClean="0"/>
          </a:p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90+ languages are each spoken by 10+ million people</a:t>
            </a:r>
          </a:p>
        </p:txBody>
      </p:sp>
    </p:spTree>
    <p:extLst>
      <p:ext uri="{BB962C8B-B14F-4D97-AF65-F5344CB8AC3E}">
        <p14:creationId xmlns:p14="http://schemas.microsoft.com/office/powerpoint/2010/main" val="1993122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Ethnologue reports </a:t>
            </a:r>
            <a:r>
              <a:rPr lang="en-US" sz="1200" dirty="0" smtClean="0">
                <a:hlinkClick r:id="rId3"/>
              </a:rPr>
              <a:t>7,100 languages currently spoken</a:t>
            </a:r>
            <a:endParaRPr lang="en-US" sz="1200" dirty="0" smtClean="0"/>
          </a:p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Wikipedia reports </a:t>
            </a:r>
            <a:r>
              <a:rPr lang="en-US" sz="1200" dirty="0" smtClean="0">
                <a:hlinkClick r:id="rId4"/>
              </a:rPr>
              <a:t>100 languages represent 85% of the world population</a:t>
            </a:r>
            <a:endParaRPr lang="en-US" sz="1200" dirty="0" smtClean="0"/>
          </a:p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90+ languages are each spoken by 10+ million people</a:t>
            </a:r>
          </a:p>
        </p:txBody>
      </p:sp>
    </p:spTree>
    <p:extLst>
      <p:ext uri="{BB962C8B-B14F-4D97-AF65-F5344CB8AC3E}">
        <p14:creationId xmlns:p14="http://schemas.microsoft.com/office/powerpoint/2010/main" val="3032929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Ethnologue reports </a:t>
            </a:r>
            <a:r>
              <a:rPr lang="en-US" sz="1200" dirty="0" smtClean="0">
                <a:hlinkClick r:id="rId3"/>
              </a:rPr>
              <a:t>7,100 languages currently spoken</a:t>
            </a:r>
            <a:endParaRPr lang="en-US" sz="1200" dirty="0" smtClean="0"/>
          </a:p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Wikipedia reports </a:t>
            </a:r>
            <a:r>
              <a:rPr lang="en-US" sz="1200" dirty="0" smtClean="0">
                <a:hlinkClick r:id="rId4"/>
              </a:rPr>
              <a:t>100 languages represent 85% of the world population</a:t>
            </a:r>
            <a:endParaRPr lang="en-US" sz="1200" dirty="0" smtClean="0"/>
          </a:p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90+ languages are each spoken by 10+ million people</a:t>
            </a:r>
          </a:p>
        </p:txBody>
      </p:sp>
    </p:spTree>
    <p:extLst>
      <p:ext uri="{BB962C8B-B14F-4D97-AF65-F5344CB8AC3E}">
        <p14:creationId xmlns:p14="http://schemas.microsoft.com/office/powerpoint/2010/main" val="2965473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1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5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5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941388"/>
            <a:ext cx="3071813" cy="7775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941388"/>
            <a:ext cx="9067800" cy="7775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5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5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79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73738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2282825"/>
            <a:ext cx="5775325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9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80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8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78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914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664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661988"/>
            <a:ext cx="9363075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395" tIns="37395" rIns="37395" bIns="373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4963"/>
            <a:ext cx="89154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 userDrawn="1"/>
        </p:nvSpPr>
        <p:spPr bwMode="auto">
          <a:xfrm>
            <a:off x="8382000" y="6477000"/>
            <a:ext cx="152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30200">
              <a:defRPr sz="1200">
                <a:solidFill>
                  <a:schemeClr val="bg1"/>
                </a:solidFill>
                <a:latin typeface="Gill Sans Light" charset="0"/>
              </a:defRPr>
            </a:lvl1pPr>
            <a:lvl2pPr defTabSz="330200">
              <a:defRPr sz="1200">
                <a:solidFill>
                  <a:schemeClr val="bg1"/>
                </a:solidFill>
                <a:latin typeface="Gill Sans Light" charset="0"/>
              </a:defRPr>
            </a:lvl2pPr>
            <a:lvl3pPr defTabSz="330200">
              <a:defRPr sz="1200">
                <a:solidFill>
                  <a:schemeClr val="bg1"/>
                </a:solidFill>
                <a:latin typeface="Gill Sans Light" charset="0"/>
              </a:defRPr>
            </a:lvl3pPr>
            <a:lvl4pPr defTabSz="330200">
              <a:defRPr sz="1200">
                <a:solidFill>
                  <a:schemeClr val="bg1"/>
                </a:solidFill>
                <a:latin typeface="Gill Sans Light" charset="0"/>
              </a:defRPr>
            </a:lvl4pPr>
            <a:lvl5pPr defTabSz="330200">
              <a:defRPr sz="1200">
                <a:solidFill>
                  <a:schemeClr val="bg1"/>
                </a:solidFill>
                <a:latin typeface="Gill Sans Light" charset="0"/>
              </a:defRPr>
            </a:lvl5pPr>
            <a:lvl6pPr marL="2514600" indent="-228600" defTabSz="330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chemeClr val="bg1"/>
                </a:solidFill>
                <a:latin typeface="Gill Sans Light" charset="0"/>
              </a:defRPr>
            </a:lvl6pPr>
            <a:lvl7pPr marL="2971800" indent="-228600" defTabSz="330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chemeClr val="bg1"/>
                </a:solidFill>
                <a:latin typeface="Gill Sans Light" charset="0"/>
              </a:defRPr>
            </a:lvl7pPr>
            <a:lvl8pPr marL="3429000" indent="-228600" defTabSz="330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chemeClr val="bg1"/>
                </a:solidFill>
                <a:latin typeface="Gill Sans Light" charset="0"/>
              </a:defRPr>
            </a:lvl8pPr>
            <a:lvl9pPr marL="3886200" indent="-228600" defTabSz="330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chemeClr val="bg1"/>
                </a:solidFill>
                <a:latin typeface="Gill Sans Light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D02EAE16-F3B0-4C99-9152-965724C95D86}" type="slidenum">
              <a:rPr lang="fr-FR" sz="900" smtClean="0">
                <a:solidFill>
                  <a:schemeClr val="tx1"/>
                </a:solidFill>
                <a:ea typeface="+mn-ea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fr-FR" sz="900" smtClean="0">
              <a:solidFill>
                <a:schemeClr val="tx1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330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300">
          <a:solidFill>
            <a:srgbClr val="7E0705"/>
          </a:solidFill>
          <a:latin typeface="+mj-lt"/>
          <a:ea typeface="+mj-ea"/>
          <a:cs typeface="+mj-cs"/>
        </a:defRPr>
      </a:lvl1pPr>
      <a:lvl2pPr algn="ctr" defTabSz="330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300">
          <a:solidFill>
            <a:srgbClr val="7E0705"/>
          </a:solidFill>
          <a:latin typeface="Gill Sans" charset="0"/>
          <a:ea typeface="ヒラギノ角ゴ ProN W3" charset="0"/>
          <a:cs typeface="ヒラギノ角ゴ ProN W3" charset="0"/>
        </a:defRPr>
      </a:lvl2pPr>
      <a:lvl3pPr algn="ctr" defTabSz="330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300">
          <a:solidFill>
            <a:srgbClr val="7E0705"/>
          </a:solidFill>
          <a:latin typeface="Gill Sans" charset="0"/>
          <a:ea typeface="ヒラギノ角ゴ ProN W3" charset="0"/>
          <a:cs typeface="ヒラギノ角ゴ ProN W3" charset="0"/>
        </a:defRPr>
      </a:lvl3pPr>
      <a:lvl4pPr algn="ctr" defTabSz="330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300">
          <a:solidFill>
            <a:srgbClr val="7E0705"/>
          </a:solidFill>
          <a:latin typeface="Gill Sans" charset="0"/>
          <a:ea typeface="ヒラギノ角ゴ ProN W3" charset="0"/>
          <a:cs typeface="ヒラギノ角ゴ ProN W3" charset="0"/>
        </a:defRPr>
      </a:lvl4pPr>
      <a:lvl5pPr algn="ctr" defTabSz="330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300">
          <a:solidFill>
            <a:srgbClr val="7E0705"/>
          </a:solidFill>
          <a:latin typeface="Gill Sans" charset="0"/>
          <a:ea typeface="ヒラギノ角ゴ ProN W3" charset="0"/>
          <a:cs typeface="ヒラギノ角ゴ ProN W3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7E0705"/>
          </a:solidFill>
          <a:latin typeface="Gill Sans" charset="0"/>
          <a:ea typeface="ヒラギノ角ゴ ProN W3" charset="0"/>
          <a:cs typeface="ヒラギノ角ゴ ProN W3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7E0705"/>
          </a:solidFill>
          <a:latin typeface="Gill Sans" charset="0"/>
          <a:ea typeface="ヒラギノ角ゴ ProN W3" charset="0"/>
          <a:cs typeface="ヒラギノ角ゴ ProN W3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7E0705"/>
          </a:solidFill>
          <a:latin typeface="Gill Sans" charset="0"/>
          <a:ea typeface="ヒラギノ角ゴ ProN W3" charset="0"/>
          <a:cs typeface="ヒラギノ角ゴ ProN W3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7E0705"/>
          </a:solidFill>
          <a:latin typeface="Gill Sans" charset="0"/>
          <a:ea typeface="ヒラギノ角ゴ ProN W3" charset="0"/>
          <a:cs typeface="ヒラギノ角ゴ ProN W3" charset="0"/>
        </a:defRPr>
      </a:lvl9pPr>
    </p:titleStyle>
    <p:bodyStyle>
      <a:lvl1pPr marL="252413" indent="-252413" algn="l" defTabSz="330200" rtl="0" eaLnBrk="0" fontAlgn="base" hangingPunct="0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414141"/>
          </a:solidFill>
          <a:latin typeface="+mn-lt"/>
          <a:ea typeface="+mn-ea"/>
          <a:cs typeface="+mn-cs"/>
        </a:defRPr>
      </a:lvl1pPr>
      <a:lvl2pPr marL="547688" indent="-211138" algn="l" defTabSz="330200" rtl="0" eaLnBrk="0" fontAlgn="base" hangingPunct="0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414141"/>
          </a:solidFill>
          <a:latin typeface="+mn-lt"/>
          <a:ea typeface="+mn-ea"/>
          <a:cs typeface="+mn-cs"/>
        </a:defRPr>
      </a:lvl2pPr>
      <a:lvl3pPr marL="841375" indent="-168275" algn="l" defTabSz="330200" rtl="0" eaLnBrk="0" fontAlgn="base" hangingPunct="0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414141"/>
          </a:solidFill>
          <a:latin typeface="+mn-lt"/>
          <a:ea typeface="+mn-ea"/>
          <a:cs typeface="+mn-cs"/>
        </a:defRPr>
      </a:lvl3pPr>
      <a:lvl4pPr marL="1179513" indent="-168275" algn="l" defTabSz="330200" rtl="0" eaLnBrk="0" fontAlgn="base" hangingPunct="0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414141"/>
          </a:solidFill>
          <a:latin typeface="+mn-lt"/>
          <a:ea typeface="+mn-ea"/>
          <a:cs typeface="+mn-cs"/>
        </a:defRPr>
      </a:lvl4pPr>
      <a:lvl5pPr marL="1516063" indent="-168275" algn="l" defTabSz="330200" rtl="0" eaLnBrk="0" fontAlgn="base" hangingPunct="0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414141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414141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414141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414141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41414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hnologue.com/guides/how-many-languag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hyperlink" Target="https://en.wikipedia.org/wiki/List_of_languages_by_number_of_native_speaker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indi" TargetMode="External"/><Relationship Id="rId13" Type="http://schemas.openxmlformats.org/officeDocument/2006/relationships/hyperlink" Target="https://en.wikipedia.org/wiki/Tamil_language" TargetMode="External"/><Relationship Id="rId18" Type="http://schemas.openxmlformats.org/officeDocument/2006/relationships/hyperlink" Target="https://en.wikipedia.org/wiki/Malayalam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en.wikipedia.org/wiki/List_of_languages_by_number_of_native_speakers_in_India#cite_note-timesofindia-13" TargetMode="External"/><Relationship Id="rId12" Type="http://schemas.openxmlformats.org/officeDocument/2006/relationships/hyperlink" Target="https://en.wikipedia.org/wiki/Marathi_language" TargetMode="External"/><Relationship Id="rId17" Type="http://schemas.openxmlformats.org/officeDocument/2006/relationships/hyperlink" Target="https://en.wikipedia.org/wiki/Odia_language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en.wikipedia.org/wiki/Gujarati_language" TargetMode="External"/><Relationship Id="rId20" Type="http://schemas.openxmlformats.org/officeDocument/2006/relationships/hyperlink" Target="https://en.wikipedia.org/wiki/Sanskr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st_of_languages_by_number_of_native_speakers_in_India#cite_note-pop-12" TargetMode="External"/><Relationship Id="rId11" Type="http://schemas.openxmlformats.org/officeDocument/2006/relationships/hyperlink" Target="https://en.wikipedia.org/wiki/Telugu_language" TargetMode="External"/><Relationship Id="rId5" Type="http://schemas.openxmlformats.org/officeDocument/2006/relationships/hyperlink" Target="https://en.wikipedia.org/wiki/List_of_languages_by_number_of_native_speakers_in_India#cite_note-thehindu-11" TargetMode="External"/><Relationship Id="rId15" Type="http://schemas.openxmlformats.org/officeDocument/2006/relationships/hyperlink" Target="https://en.wikipedia.org/wiki/Kannada" TargetMode="External"/><Relationship Id="rId10" Type="http://schemas.openxmlformats.org/officeDocument/2006/relationships/hyperlink" Target="https://en.wikipedia.org/wiki/Bengali_language" TargetMode="External"/><Relationship Id="rId19" Type="http://schemas.openxmlformats.org/officeDocument/2006/relationships/hyperlink" Target="https://en.wikipedia.org/wiki/English_language" TargetMode="External"/><Relationship Id="rId4" Type="http://schemas.openxmlformats.org/officeDocument/2006/relationships/hyperlink" Target="https://en.wikipedia.org/wiki/List_of_languages_by_number_of_native_speakers_in_India#cite_note-1971-2001-10" TargetMode="External"/><Relationship Id="rId9" Type="http://schemas.openxmlformats.org/officeDocument/2006/relationships/hyperlink" Target="https://en.wikipedia.org/wiki/List_of_languages_by_number_of_native_speakers_in_India#cite_note-14" TargetMode="External"/><Relationship Id="rId14" Type="http://schemas.openxmlformats.org/officeDocument/2006/relationships/hyperlink" Target="https://en.wikipedia.org/wiki/Urd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?utm_source=unsplash&amp;utm_medium=referral&amp;utm_content=creditCopyText" TargetMode="External"/><Relationship Id="rId2" Type="http://schemas.openxmlformats.org/officeDocument/2006/relationships/hyperlink" Target="https://unsplash.com/photos/tCNjNF6FfGk?utm_source=unsplash&amp;utm_medium=referral&amp;utm_content=creditCopyTex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 flipV="1">
            <a:off x="1600200" y="2438400"/>
            <a:ext cx="6781800" cy="17463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24400"/>
            <a:ext cx="9636125" cy="1330325"/>
          </a:xfrm>
        </p:spPr>
        <p:txBody>
          <a:bodyPr lIns="46677" tIns="46677" rIns="46677" bIns="46677"/>
          <a:lstStyle/>
          <a:p>
            <a:pPr eaLnBrk="1" hangingPunct="1">
              <a:buClrTx/>
              <a:buFontTx/>
              <a:buNone/>
              <a:tabLst>
                <a:tab pos="0" algn="l"/>
                <a:tab pos="673100" algn="l"/>
                <a:tab pos="1347788" algn="l"/>
                <a:tab pos="2020888" algn="l"/>
                <a:tab pos="2693988" algn="l"/>
                <a:tab pos="3368675" algn="l"/>
                <a:tab pos="4041775" algn="l"/>
                <a:tab pos="4714875" algn="l"/>
                <a:tab pos="5389563" algn="l"/>
                <a:tab pos="6062663" algn="l"/>
                <a:tab pos="6735763" algn="l"/>
                <a:tab pos="7410450" algn="l"/>
                <a:tab pos="7466013" algn="l"/>
                <a:tab pos="7999413" algn="l"/>
                <a:tab pos="8532813" algn="l"/>
              </a:tabLst>
            </a:pPr>
            <a:r>
              <a:rPr lang="fr-FR" altLang="en-US" i="1" dirty="0" smtClean="0"/>
              <a:t>Introduction to W3C </a:t>
            </a:r>
            <a:r>
              <a:rPr lang="fr-FR" altLang="en-US" i="1" dirty="0" err="1" smtClean="0"/>
              <a:t>India</a:t>
            </a:r>
            <a:r>
              <a:rPr lang="fr-FR" altLang="en-US" i="1" dirty="0" smtClean="0"/>
              <a:t> Internationalisation Programme</a:t>
            </a:r>
            <a:r>
              <a:rPr lang="fr-FR" altLang="en-US" i="1" dirty="0" smtClean="0"/>
              <a:t/>
            </a:r>
            <a:br>
              <a:rPr lang="fr-FR" altLang="en-US" i="1" dirty="0" smtClean="0"/>
            </a:br>
            <a:r>
              <a:rPr lang="fr-FR" altLang="en-US" i="1" dirty="0"/>
              <a:t/>
            </a:r>
            <a:br>
              <a:rPr lang="fr-FR" altLang="en-US" i="1" dirty="0"/>
            </a:br>
            <a:r>
              <a:rPr lang="fr-FR" altLang="en-US" sz="2800" i="1" dirty="0" err="1" smtClean="0"/>
              <a:t>November</a:t>
            </a:r>
            <a:r>
              <a:rPr lang="fr-FR" altLang="en-US" sz="2800" i="1" dirty="0" smtClean="0"/>
              <a:t>  2017</a:t>
            </a:r>
            <a:r>
              <a:rPr lang="fr-FR" altLang="en-US" sz="7200" i="1" dirty="0"/>
              <a:t/>
            </a:r>
            <a:br>
              <a:rPr lang="fr-FR" altLang="en-US" sz="7200" i="1" dirty="0"/>
            </a:br>
            <a:r>
              <a:rPr lang="fr-FR" altLang="en-US" i="1" dirty="0" smtClean="0"/>
              <a:t/>
            </a:r>
            <a:br>
              <a:rPr lang="fr-FR" altLang="en-US" i="1" dirty="0" smtClean="0"/>
            </a:br>
            <a:endParaRPr lang="en-US" altLang="en-US" dirty="0" smtClean="0"/>
          </a:p>
        </p:txBody>
      </p:sp>
      <p:pic>
        <p:nvPicPr>
          <p:cNvPr id="2052" name="Picture 7" descr="W3C Logo" title="W3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14400"/>
            <a:ext cx="293211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8763000" y="6629400"/>
            <a:ext cx="1143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30200">
              <a:defRPr sz="900">
                <a:solidFill>
                  <a:schemeClr val="bg1"/>
                </a:solidFill>
                <a:latin typeface="Gill Sans Light" charset="0"/>
                <a:ea typeface="ヒラギノ角ゴ ProN W3" charset="-128"/>
              </a:defRPr>
            </a:lvl1pPr>
            <a:lvl2pPr defTabSz="330200">
              <a:defRPr sz="900">
                <a:solidFill>
                  <a:schemeClr val="bg1"/>
                </a:solidFill>
                <a:latin typeface="Gill Sans Light" charset="0"/>
                <a:ea typeface="ヒラギノ角ゴ ProN W3" charset="-128"/>
              </a:defRPr>
            </a:lvl2pPr>
            <a:lvl3pPr defTabSz="330200">
              <a:defRPr sz="900">
                <a:solidFill>
                  <a:schemeClr val="bg1"/>
                </a:solidFill>
                <a:latin typeface="Gill Sans Light" charset="0"/>
                <a:ea typeface="ヒラギノ角ゴ ProN W3" charset="-128"/>
              </a:defRPr>
            </a:lvl3pPr>
            <a:lvl4pPr defTabSz="330200">
              <a:defRPr sz="900">
                <a:solidFill>
                  <a:schemeClr val="bg1"/>
                </a:solidFill>
                <a:latin typeface="Gill Sans Light" charset="0"/>
                <a:ea typeface="ヒラギノ角ゴ ProN W3" charset="-128"/>
              </a:defRPr>
            </a:lvl4pPr>
            <a:lvl5pPr defTabSz="330200">
              <a:defRPr sz="900">
                <a:solidFill>
                  <a:schemeClr val="bg1"/>
                </a:solidFill>
                <a:latin typeface="Gill Sans Light" charset="0"/>
                <a:ea typeface="ヒラギノ角ゴ ProN W3" charset="-128"/>
              </a:defRPr>
            </a:lvl5pPr>
            <a:lvl6pPr marL="2514600" indent="-228600" defTabSz="330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900">
                <a:solidFill>
                  <a:schemeClr val="bg1"/>
                </a:solidFill>
                <a:latin typeface="Gill Sans Light" charset="0"/>
                <a:ea typeface="ヒラギノ角ゴ ProN W3" charset="-128"/>
              </a:defRPr>
            </a:lvl6pPr>
            <a:lvl7pPr marL="2971800" indent="-228600" defTabSz="330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900">
                <a:solidFill>
                  <a:schemeClr val="bg1"/>
                </a:solidFill>
                <a:latin typeface="Gill Sans Light" charset="0"/>
                <a:ea typeface="ヒラギノ角ゴ ProN W3" charset="-128"/>
              </a:defRPr>
            </a:lvl7pPr>
            <a:lvl8pPr marL="3429000" indent="-228600" defTabSz="330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900">
                <a:solidFill>
                  <a:schemeClr val="bg1"/>
                </a:solidFill>
                <a:latin typeface="Gill Sans Light" charset="0"/>
                <a:ea typeface="ヒラギノ角ゴ ProN W3" charset="-128"/>
              </a:defRPr>
            </a:lvl8pPr>
            <a:lvl9pPr marL="3886200" indent="-228600" defTabSz="330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900">
                <a:solidFill>
                  <a:schemeClr val="bg1"/>
                </a:solidFill>
                <a:latin typeface="Gill Sans Light" charset="0"/>
                <a:ea typeface="ヒラギノ角ゴ ProN W3" charset="-128"/>
              </a:defRPr>
            </a:lvl9pPr>
          </a:lstStyle>
          <a:p>
            <a:pPr>
              <a:spcBef>
                <a:spcPct val="50000"/>
              </a:spcBef>
            </a:pPr>
            <a:fld id="{F05D35BC-B661-4373-A829-0520BD4210EF}" type="slidenum">
              <a:rPr lang="fr-FR" altLang="en-US"/>
              <a:pPr>
                <a:spcBef>
                  <a:spcPct val="50000"/>
                </a:spcBef>
              </a:pPr>
              <a:t>1</a:t>
            </a:fld>
            <a:endParaRPr lang="fr-F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コンテンツ プレースホルダ 2"/>
          <p:cNvSpPr>
            <a:spLocks noGrp="1"/>
          </p:cNvSpPr>
          <p:nvPr/>
        </p:nvSpPr>
        <p:spPr bwMode="auto">
          <a:xfrm>
            <a:off x="525448" y="1376492"/>
            <a:ext cx="9133549" cy="561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085850" lvl="1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ja-JP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ja-JP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1" indent="0" eaLnBrk="1" hangingPunct="1">
              <a:spcBef>
                <a:spcPct val="20000"/>
              </a:spcBef>
            </a:pPr>
            <a:endParaRPr lang="en-US" altLang="ja-JP" b="1" dirty="0">
              <a:solidFill>
                <a:srgbClr val="000000"/>
              </a:solidFill>
              <a:latin typeface="Calibri" pitchFamily="34" charset="0"/>
            </a:endParaRPr>
          </a:p>
          <a:p>
            <a:pPr marL="1085850" lvl="1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ja-JP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7016" y="152400"/>
            <a:ext cx="9364663" cy="860425"/>
          </a:xfrm>
        </p:spPr>
        <p:txBody>
          <a:bodyPr lIns="46677" tIns="46677" rIns="46677" bIns="46677"/>
          <a:lstStyle/>
          <a:p>
            <a:pPr eaLnBrk="1" hangingPunct="1">
              <a:buClrTx/>
              <a:buFontTx/>
              <a:buNone/>
              <a:tabLst>
                <a:tab pos="0" algn="l"/>
                <a:tab pos="673100" algn="l"/>
                <a:tab pos="1347788" algn="l"/>
                <a:tab pos="2020888" algn="l"/>
                <a:tab pos="2693988" algn="l"/>
                <a:tab pos="3368675" algn="l"/>
                <a:tab pos="4041775" algn="l"/>
                <a:tab pos="4714875" algn="l"/>
                <a:tab pos="5389563" algn="l"/>
                <a:tab pos="6062663" algn="l"/>
                <a:tab pos="6735763" algn="l"/>
                <a:tab pos="7410450" algn="l"/>
                <a:tab pos="7466013" algn="l"/>
                <a:tab pos="7999413" algn="l"/>
                <a:tab pos="8532813" algn="l"/>
              </a:tabLst>
            </a:pPr>
            <a:r>
              <a:rPr lang="en-CA" altLang="en-US" sz="4400" dirty="0" smtClean="0">
                <a:solidFill>
                  <a:srgbClr val="7B0500"/>
                </a:solidFill>
              </a:rPr>
              <a:t>What Does Success Look like?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990600" y="1143000"/>
            <a:ext cx="7937500" cy="1588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98361699"/>
              </p:ext>
            </p:extLst>
          </p:nvPr>
        </p:nvGraphicFramePr>
        <p:xfrm>
          <a:off x="1651000" y="122766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277016" y="1676400"/>
            <a:ext cx="868283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inherit"/>
              </a:rPr>
              <a:t>Completed Gap Analysis on top 10 Languages to Verify They meet Advanced 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33333"/>
              </a:solidFill>
              <a:latin typeface="inheri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inherit"/>
              </a:rPr>
              <a:t>Move 6 Indic languages from </a:t>
            </a:r>
            <a:r>
              <a:rPr lang="en-US" sz="2400" dirty="0">
                <a:solidFill>
                  <a:srgbClr val="333333"/>
                </a:solidFill>
                <a:latin typeface="inherit"/>
              </a:rPr>
              <a:t>Basic to Advanced </a:t>
            </a:r>
            <a:r>
              <a:rPr lang="en-US" sz="2400" dirty="0" smtClean="0">
                <a:solidFill>
                  <a:srgbClr val="333333"/>
                </a:solidFill>
                <a:latin typeface="inherit"/>
              </a:rPr>
              <a:t>in 3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33333"/>
              </a:solidFill>
              <a:latin typeface="inheri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inherit"/>
              </a:rPr>
              <a:t>Have 5 </a:t>
            </a:r>
            <a:r>
              <a:rPr lang="en-US" sz="2400" dirty="0" err="1" smtClean="0">
                <a:solidFill>
                  <a:srgbClr val="333333"/>
                </a:solidFill>
                <a:latin typeface="inherit"/>
              </a:rPr>
              <a:t>organisations</a:t>
            </a:r>
            <a:r>
              <a:rPr lang="en-US" sz="2400" dirty="0" smtClean="0">
                <a:solidFill>
                  <a:srgbClr val="333333"/>
                </a:solidFill>
                <a:latin typeface="inherit"/>
              </a:rPr>
              <a:t> join the                                                community as active W3C Members in CY 2018 </a:t>
            </a:r>
            <a:endParaRPr lang="en-US" sz="2400" dirty="0" smtClean="0">
              <a:solidFill>
                <a:srgbClr val="333333"/>
              </a:solidFill>
              <a:latin typeface="inherit"/>
            </a:endParaRPr>
          </a:p>
          <a:p>
            <a:endParaRPr lang="en-US" sz="2400" dirty="0">
              <a:solidFill>
                <a:srgbClr val="333333"/>
              </a:solidFill>
              <a:latin typeface="inheri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inherit"/>
              </a:rPr>
              <a:t>These objectives </a:t>
            </a:r>
            <a:r>
              <a:rPr lang="en-US" sz="2400" dirty="0" smtClean="0">
                <a:solidFill>
                  <a:srgbClr val="333333"/>
                </a:solidFill>
                <a:latin typeface="inherit"/>
              </a:rPr>
              <a:t>require significant W3C Staff increase and</a:t>
            </a:r>
            <a:r>
              <a:rPr lang="en-US" sz="2400" dirty="0">
                <a:solidFill>
                  <a:srgbClr val="333333"/>
                </a:solidFill>
                <a:latin typeface="inherit"/>
              </a:rPr>
              <a:t/>
            </a:r>
            <a:br>
              <a:rPr lang="en-US" sz="2400" dirty="0">
                <a:solidFill>
                  <a:srgbClr val="333333"/>
                </a:solidFill>
                <a:latin typeface="inherit"/>
              </a:rPr>
            </a:br>
            <a:r>
              <a:rPr lang="en-US" sz="2800" b="1" i="1" u="sng" dirty="0">
                <a:solidFill>
                  <a:srgbClr val="333333"/>
                </a:solidFill>
                <a:latin typeface="inherit"/>
              </a:rPr>
              <a:t>plus much increased participation from </a:t>
            </a:r>
            <a:r>
              <a:rPr lang="en-US" sz="2800" b="1" i="1" u="sng" dirty="0" smtClean="0">
                <a:solidFill>
                  <a:srgbClr val="333333"/>
                </a:solidFill>
                <a:latin typeface="inherit"/>
              </a:rPr>
              <a:t>the Indian Language community</a:t>
            </a:r>
            <a:endParaRPr lang="en-US" sz="2800" b="1" i="0" u="sng" dirty="0">
              <a:solidFill>
                <a:srgbClr val="333333"/>
              </a:solidFill>
              <a:effectLst/>
              <a:latin typeface="inheri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1832" y="3428999"/>
            <a:ext cx="3962743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1479" y="1524000"/>
            <a:ext cx="9220200" cy="6019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Alolita</a:t>
            </a:r>
            <a:r>
              <a:rPr lang="en-US" dirty="0" smtClean="0"/>
              <a:t> Sharma – Overall Program Chair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Abhijit Dutta – Co-Chair for </a:t>
            </a:r>
            <a:r>
              <a:rPr lang="en-US" smtClean="0"/>
              <a:t>In-Country Activities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C-DAC Pune – W3C India Office led my Mahesh Kulkarni, Country Manager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Richard Ishida – W3C </a:t>
            </a:r>
            <a:r>
              <a:rPr lang="en-US" dirty="0" err="1" smtClean="0"/>
              <a:t>Internationalisation</a:t>
            </a:r>
            <a:r>
              <a:rPr lang="en-US" dirty="0" smtClean="0"/>
              <a:t> Leader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Bill McCoy – W3C Publishing Champion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J. Alan Bird – W3C Global Business Development </a:t>
            </a:r>
            <a:r>
              <a:rPr lang="en-US" dirty="0" err="1" smtClean="0"/>
              <a:t>Ldr</a:t>
            </a:r>
            <a:endParaRPr lang="en-US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9247" y="149773"/>
            <a:ext cx="9364663" cy="860425"/>
          </a:xfrm>
        </p:spPr>
        <p:txBody>
          <a:bodyPr lIns="46677" tIns="46677" rIns="46677" bIns="46677"/>
          <a:lstStyle/>
          <a:p>
            <a:pPr eaLnBrk="1" hangingPunct="1">
              <a:buClrTx/>
              <a:buFontTx/>
              <a:buNone/>
              <a:tabLst>
                <a:tab pos="0" algn="l"/>
                <a:tab pos="673100" algn="l"/>
                <a:tab pos="1347788" algn="l"/>
                <a:tab pos="2020888" algn="l"/>
                <a:tab pos="2693988" algn="l"/>
                <a:tab pos="3368675" algn="l"/>
                <a:tab pos="4041775" algn="l"/>
                <a:tab pos="4714875" algn="l"/>
                <a:tab pos="5389563" algn="l"/>
                <a:tab pos="6062663" algn="l"/>
                <a:tab pos="6735763" algn="l"/>
                <a:tab pos="7410450" algn="l"/>
                <a:tab pos="7466013" algn="l"/>
                <a:tab pos="7999413" algn="l"/>
                <a:tab pos="8532813" algn="l"/>
              </a:tabLst>
            </a:pPr>
            <a:r>
              <a:rPr lang="en-CA" altLang="en-US" sz="4000" dirty="0" smtClean="0">
                <a:solidFill>
                  <a:srgbClr val="7B0500"/>
                </a:solidFill>
              </a:rPr>
              <a:t>Our Team for Thi</a:t>
            </a:r>
            <a:r>
              <a:rPr lang="en-CA" altLang="en-US" sz="4000" dirty="0" smtClean="0">
                <a:solidFill>
                  <a:srgbClr val="7B0500"/>
                </a:solidFill>
              </a:rPr>
              <a:t>s Program</a:t>
            </a:r>
            <a:endParaRPr lang="en-CA" altLang="en-US" sz="4000" dirty="0" smtClean="0">
              <a:solidFill>
                <a:srgbClr val="7B0500"/>
              </a:solidFill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990600" y="1143000"/>
            <a:ext cx="7937500" cy="1588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1479" y="1524000"/>
            <a:ext cx="9220200" cy="6019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Platinum</a:t>
            </a:r>
            <a:r>
              <a:rPr lang="en-US" dirty="0"/>
              <a:t> sponsorship is a commitment of $100 K per year.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Gold</a:t>
            </a:r>
            <a:r>
              <a:rPr lang="en-US" dirty="0" smtClean="0"/>
              <a:t> </a:t>
            </a:r>
            <a:r>
              <a:rPr lang="en-US" dirty="0"/>
              <a:t>sponsorship is a commitment of $50 K per year.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Silver</a:t>
            </a:r>
            <a:r>
              <a:rPr lang="en-US" dirty="0" smtClean="0"/>
              <a:t> </a:t>
            </a:r>
            <a:r>
              <a:rPr lang="en-US" dirty="0"/>
              <a:t>sponsorship is a commitment of $25K per year. 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Bronze</a:t>
            </a:r>
            <a:r>
              <a:rPr lang="en-US" dirty="0" smtClean="0"/>
              <a:t> </a:t>
            </a:r>
            <a:r>
              <a:rPr lang="en-US" dirty="0"/>
              <a:t>sponsorship is a commitment of $10K per year. 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Each Level has unique benefits from participation on the Leadership Board and earmarking of funds to website </a:t>
            </a:r>
            <a:r>
              <a:rPr lang="en-US" dirty="0" smtClean="0"/>
              <a:t>branding</a:t>
            </a:r>
            <a:endParaRPr lang="en-US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9247" y="149773"/>
            <a:ext cx="9364663" cy="860425"/>
          </a:xfrm>
        </p:spPr>
        <p:txBody>
          <a:bodyPr lIns="46677" tIns="46677" rIns="46677" bIns="46677"/>
          <a:lstStyle/>
          <a:p>
            <a:pPr eaLnBrk="1" hangingPunct="1">
              <a:buClrTx/>
              <a:buFontTx/>
              <a:buNone/>
              <a:tabLst>
                <a:tab pos="0" algn="l"/>
                <a:tab pos="673100" algn="l"/>
                <a:tab pos="1347788" algn="l"/>
                <a:tab pos="2020888" algn="l"/>
                <a:tab pos="2693988" algn="l"/>
                <a:tab pos="3368675" algn="l"/>
                <a:tab pos="4041775" algn="l"/>
                <a:tab pos="4714875" algn="l"/>
                <a:tab pos="5389563" algn="l"/>
                <a:tab pos="6062663" algn="l"/>
                <a:tab pos="6735763" algn="l"/>
                <a:tab pos="7410450" algn="l"/>
                <a:tab pos="7466013" algn="l"/>
                <a:tab pos="7999413" algn="l"/>
                <a:tab pos="8532813" algn="l"/>
              </a:tabLst>
            </a:pPr>
            <a:r>
              <a:rPr lang="en-CA" altLang="en-US" sz="4000" dirty="0" smtClean="0">
                <a:solidFill>
                  <a:srgbClr val="7B0500"/>
                </a:solidFill>
              </a:rPr>
              <a:t>I18N Program Sponsorship </a:t>
            </a:r>
            <a:r>
              <a:rPr lang="en-CA" altLang="en-US" sz="4000" dirty="0" smtClean="0">
                <a:solidFill>
                  <a:srgbClr val="7B0500"/>
                </a:solidFill>
              </a:rPr>
              <a:t>Levels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990600" y="1143000"/>
            <a:ext cx="7937500" cy="1588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76200"/>
            <a:ext cx="854075" cy="8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7016" y="152400"/>
            <a:ext cx="9364663" cy="860425"/>
          </a:xfrm>
        </p:spPr>
        <p:txBody>
          <a:bodyPr lIns="46677" tIns="46677" rIns="46677" bIns="46677"/>
          <a:lstStyle/>
          <a:p>
            <a:pPr eaLnBrk="1" hangingPunct="1">
              <a:buClrTx/>
              <a:buFontTx/>
              <a:buNone/>
              <a:tabLst>
                <a:tab pos="0" algn="l"/>
                <a:tab pos="673100" algn="l"/>
                <a:tab pos="1347788" algn="l"/>
                <a:tab pos="2020888" algn="l"/>
                <a:tab pos="2693988" algn="l"/>
                <a:tab pos="3368675" algn="l"/>
                <a:tab pos="4041775" algn="l"/>
                <a:tab pos="4714875" algn="l"/>
                <a:tab pos="5389563" algn="l"/>
                <a:tab pos="6062663" algn="l"/>
                <a:tab pos="6735763" algn="l"/>
                <a:tab pos="7410450" algn="l"/>
                <a:tab pos="7466013" algn="l"/>
                <a:tab pos="7999413" algn="l"/>
                <a:tab pos="8532813" algn="l"/>
              </a:tabLst>
            </a:pPr>
            <a:r>
              <a:rPr lang="en-CA" altLang="en-US" sz="4000" dirty="0" smtClean="0">
                <a:solidFill>
                  <a:srgbClr val="7B0500"/>
                </a:solidFill>
              </a:rPr>
              <a:t>Will You Support Us in this Effort?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990600" y="1143000"/>
            <a:ext cx="7937500" cy="1588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 rot="20106205">
            <a:off x="-121852" y="3783903"/>
            <a:ext cx="10162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 FOR YOUR TIME!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22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9363075" cy="1614487"/>
          </a:xfrm>
        </p:spPr>
        <p:txBody>
          <a:bodyPr/>
          <a:lstStyle/>
          <a:p>
            <a:r>
              <a:rPr lang="en-GB" sz="4000" dirty="0" smtClean="0"/>
              <a:t>W3C </a:t>
            </a:r>
            <a:r>
              <a:rPr lang="en-GB" sz="4000" dirty="0" smtClean="0"/>
              <a:t>India </a:t>
            </a:r>
            <a:r>
              <a:rPr lang="en-GB" sz="4000" dirty="0" err="1" smtClean="0"/>
              <a:t>Internationisation</a:t>
            </a:r>
            <a:r>
              <a:rPr lang="en-GB" sz="4000" dirty="0" smtClean="0"/>
              <a:t> Programme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37010"/>
            <a:ext cx="9409519" cy="44756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W3C has launched an aggressive </a:t>
            </a:r>
            <a:r>
              <a:rPr lang="en-US" dirty="0" err="1" smtClean="0"/>
              <a:t>Internationalisation</a:t>
            </a:r>
            <a:r>
              <a:rPr lang="en-US" dirty="0" smtClean="0"/>
              <a:t> Program designed to identify and obtain the resources to significantly enhance and improve support for non-Latin languages on the Web.</a:t>
            </a:r>
          </a:p>
          <a:p>
            <a:pPr marL="1046162" lvl="2" indent="-457200">
              <a:buFont typeface="Arial" panose="020B0604020202020204" pitchFamily="34" charset="0"/>
              <a:buChar char="•"/>
            </a:pPr>
            <a:r>
              <a:rPr lang="en-US" i="1" dirty="0" smtClean="0"/>
              <a:t>Support for the major Indic Languages is a part of this program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 smtClean="0"/>
              <a:t>The merger of </a:t>
            </a:r>
            <a:r>
              <a:rPr lang="en-US" i="1" dirty="0" err="1" smtClean="0"/>
              <a:t>IDPF</a:t>
            </a:r>
            <a:r>
              <a:rPr lang="en-US" i="1" dirty="0" smtClean="0"/>
              <a:t> with W3C has resulted in a set of activities called                                             </a:t>
            </a:r>
          </a:p>
          <a:p>
            <a:pPr marL="1046162" lvl="2" indent="-457200">
              <a:buFont typeface="Arial" panose="020B0604020202020204" pitchFamily="34" charset="0"/>
              <a:buChar char="•"/>
            </a:pPr>
            <a:r>
              <a:rPr lang="en-US" i="1" dirty="0" smtClean="0"/>
              <a:t>The Indian Publishing community needs to bring their unique requirements to that conversation. </a:t>
            </a:r>
            <a:endParaRPr lang="en-US" i="1" dirty="0"/>
          </a:p>
        </p:txBody>
      </p:sp>
      <p:pic>
        <p:nvPicPr>
          <p:cNvPr id="2050" name="Picture 2" descr="`Publishing@W3C` text in two colour and with a shad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53000"/>
            <a:ext cx="3962400" cy="5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6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9363075" cy="1614487"/>
          </a:xfrm>
        </p:spPr>
        <p:txBody>
          <a:bodyPr/>
          <a:lstStyle/>
          <a:p>
            <a:r>
              <a:rPr lang="en-GB" sz="4800" dirty="0" smtClean="0"/>
              <a:t>W3C and Internationalisation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33500"/>
            <a:ext cx="9258300" cy="4605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W3C's </a:t>
            </a:r>
            <a:r>
              <a:rPr lang="en-US" dirty="0" smtClean="0"/>
              <a:t>mission is </a:t>
            </a:r>
            <a:r>
              <a:rPr lang="en-US" dirty="0"/>
              <a:t>a Web for All, regardless of </a:t>
            </a:r>
            <a:r>
              <a:rPr lang="en-US" dirty="0" smtClean="0"/>
              <a:t>language,  </a:t>
            </a:r>
            <a:r>
              <a:rPr lang="en-US" dirty="0"/>
              <a:t>script or </a:t>
            </a:r>
            <a:r>
              <a:rPr lang="en-US" dirty="0" smtClean="0"/>
              <a:t>culture</a:t>
            </a:r>
            <a:r>
              <a:rPr lang="en-US" sz="1400" dirty="0" smtClean="0"/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W3C has provided tools </a:t>
            </a:r>
            <a:r>
              <a:rPr lang="en-US" dirty="0" smtClean="0"/>
              <a:t>to help with I18N for </a:t>
            </a:r>
            <a:r>
              <a:rPr lang="en-US" dirty="0"/>
              <a:t>many years. 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However</a:t>
            </a:r>
            <a:r>
              <a:rPr lang="en-US" dirty="0"/>
              <a:t>, we </a:t>
            </a:r>
            <a:r>
              <a:rPr lang="en-US" dirty="0" smtClean="0"/>
              <a:t>need </a:t>
            </a:r>
            <a:r>
              <a:rPr lang="en-US" dirty="0"/>
              <a:t>higher bandwidth discussions with leading website </a:t>
            </a:r>
            <a:r>
              <a:rPr lang="en-US" dirty="0" smtClean="0"/>
              <a:t>developers and language experts.</a:t>
            </a:r>
            <a:r>
              <a:rPr lang="en-US" dirty="0"/>
              <a:t>  </a:t>
            </a:r>
            <a:endParaRPr lang="en-US" dirty="0" smtClean="0"/>
          </a:p>
          <a:p>
            <a:pPr marL="0" indent="0"/>
            <a:r>
              <a:rPr lang="en-US" i="1" dirty="0" smtClean="0"/>
              <a:t>These conversations </a:t>
            </a:r>
            <a:r>
              <a:rPr lang="en-US" i="1" dirty="0"/>
              <a:t>can inform </a:t>
            </a:r>
            <a:r>
              <a:rPr lang="en-US" i="1" dirty="0" smtClean="0"/>
              <a:t>us what </a:t>
            </a:r>
            <a:r>
              <a:rPr lang="en-US" i="1" dirty="0"/>
              <a:t>today's major barriers are so we can conceive of new tools and </a:t>
            </a:r>
            <a:r>
              <a:rPr lang="en-US" i="1" dirty="0" smtClean="0"/>
              <a:t>language enablement.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76200"/>
            <a:ext cx="854075" cy="8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33500"/>
            <a:ext cx="9258300" cy="4605338"/>
          </a:xfrm>
        </p:spPr>
        <p:txBody>
          <a:bodyPr/>
          <a:lstStyle/>
          <a:p>
            <a:pPr marL="0" indent="0"/>
            <a:r>
              <a:rPr lang="en-US" sz="2400" i="1" dirty="0"/>
              <a:t>We welcome global participation in Publishing@W3C activities from any organization interested in joining the conversation about the future of publishing.</a:t>
            </a:r>
          </a:p>
          <a:p>
            <a:pPr marL="0" indent="0"/>
            <a:r>
              <a:rPr lang="en-US" sz="2400" i="1" dirty="0"/>
              <a:t>The Publishing Business Group fosters ongoing participation by members of the publishing industry and overall publishing ecosystem in the development of the Web for publishing, and serves as a conduit for feedback between the publishing ecosystem and W3C. </a:t>
            </a:r>
            <a:endParaRPr lang="en-US" sz="2400" i="1" dirty="0" smtClean="0"/>
          </a:p>
          <a:p>
            <a:pPr marL="0" indent="0"/>
            <a:r>
              <a:rPr lang="en-US" sz="2400" i="1" dirty="0" smtClean="0"/>
              <a:t>The </a:t>
            </a:r>
            <a:r>
              <a:rPr lang="en-US" sz="2400" i="1" dirty="0"/>
              <a:t>mission of the Publishing Working Group is to enable all publications—with all their specificities and traditions—to become first-class entities on the Web. </a:t>
            </a:r>
            <a:endParaRPr lang="en-US" sz="2400" i="1" dirty="0"/>
          </a:p>
          <a:p>
            <a:pPr marL="0" indent="0"/>
            <a:endParaRPr lang="en-US" i="1" dirty="0"/>
          </a:p>
        </p:txBody>
      </p:sp>
      <p:pic>
        <p:nvPicPr>
          <p:cNvPr id="1026" name="Picture 2" descr="`Publishing@W3C` text in two colour and with a sha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58496"/>
            <a:ext cx="8978900" cy="12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0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638" y="-196597"/>
            <a:ext cx="9363075" cy="1614487"/>
          </a:xfrm>
        </p:spPr>
        <p:txBody>
          <a:bodyPr/>
          <a:lstStyle/>
          <a:p>
            <a:r>
              <a:rPr lang="en-GB" sz="4000" dirty="0" smtClean="0"/>
              <a:t>What is the </a:t>
            </a:r>
            <a:r>
              <a:rPr lang="en-GB" sz="4000" dirty="0" smtClean="0"/>
              <a:t>I18N Current </a:t>
            </a:r>
            <a:r>
              <a:rPr lang="en-GB" sz="4000" dirty="0" smtClean="0"/>
              <a:t>Landscape?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33500"/>
            <a:ext cx="9258300" cy="4605338"/>
          </a:xfrm>
        </p:spPr>
        <p:txBody>
          <a:bodyPr/>
          <a:lstStyle/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Ethnologue</a:t>
            </a:r>
            <a:r>
              <a:rPr lang="en-US" sz="2400" dirty="0"/>
              <a:t> reports </a:t>
            </a:r>
            <a:r>
              <a:rPr lang="en-US" sz="2400" dirty="0">
                <a:hlinkClick r:id="rId3"/>
              </a:rPr>
              <a:t>7,100 languages currently spoken</a:t>
            </a:r>
            <a:endParaRPr lang="en-US" sz="2400" dirty="0"/>
          </a:p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Wikipedia reports </a:t>
            </a:r>
            <a:r>
              <a:rPr lang="en-US" sz="2400" dirty="0">
                <a:hlinkClick r:id="rId4"/>
              </a:rPr>
              <a:t>100 languages represent 85% of the world population</a:t>
            </a:r>
            <a:endParaRPr lang="en-US" sz="2400" dirty="0"/>
          </a:p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90+ languages are each spoken by 10+ million people</a:t>
            </a:r>
          </a:p>
          <a:p>
            <a:r>
              <a:rPr lang="en-US" dirty="0" smtClean="0"/>
              <a:t>       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	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Simons</a:t>
            </a:r>
            <a:r>
              <a:rPr lang="en-US" sz="1400" dirty="0"/>
              <a:t>, Gary F. and Charles D. </a:t>
            </a:r>
            <a:r>
              <a:rPr lang="en-US" sz="1400" dirty="0" err="1"/>
              <a:t>Fennig</a:t>
            </a:r>
            <a:r>
              <a:rPr lang="en-US" sz="1400" dirty="0"/>
              <a:t> (eds.). 2017. </a:t>
            </a:r>
            <a:r>
              <a:rPr lang="en-US" sz="1400" dirty="0" err="1"/>
              <a:t>Ethnologue</a:t>
            </a:r>
            <a:r>
              <a:rPr lang="en-US" sz="1400" dirty="0"/>
              <a:t>: Languages of the World, Twentieth </a:t>
            </a:r>
            <a:r>
              <a:rPr lang="en-US" sz="1400" dirty="0" smtClean="0"/>
              <a:t>edition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37" y="3124200"/>
            <a:ext cx="6019800" cy="3457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400" y="76200"/>
            <a:ext cx="854075" cy="8011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676400" y="4419600"/>
            <a:ext cx="1223963" cy="685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 Light" charset="0"/>
              <a:cs typeface="Arial Unicode M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660899" y="4419600"/>
            <a:ext cx="1223963" cy="685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 Light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638" y="-196597"/>
            <a:ext cx="9363075" cy="1614487"/>
          </a:xfrm>
        </p:spPr>
        <p:txBody>
          <a:bodyPr/>
          <a:lstStyle/>
          <a:p>
            <a:r>
              <a:rPr lang="en-GB" sz="4000" dirty="0" smtClean="0"/>
              <a:t>What </a:t>
            </a:r>
            <a:r>
              <a:rPr lang="en-GB" sz="4000" dirty="0" smtClean="0"/>
              <a:t>does that look like in India?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33500"/>
            <a:ext cx="9258300" cy="4605338"/>
          </a:xfrm>
        </p:spPr>
        <p:txBody>
          <a:bodyPr/>
          <a:lstStyle/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Ethnologue</a:t>
            </a:r>
            <a:r>
              <a:rPr lang="en-US" sz="2400" dirty="0"/>
              <a:t> reports </a:t>
            </a:r>
            <a:r>
              <a:rPr lang="en-US" sz="2400" dirty="0"/>
              <a:t>454 languages currently </a:t>
            </a:r>
            <a:r>
              <a:rPr lang="en-US" sz="2400" dirty="0" smtClean="0"/>
              <a:t>spoken in India</a:t>
            </a:r>
            <a:endParaRPr lang="en-US" sz="2400" dirty="0"/>
          </a:p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Wikipedia reports </a:t>
            </a:r>
            <a:r>
              <a:rPr lang="en-US" sz="2400" dirty="0"/>
              <a:t>The 2001 census recorded 29 individual languages as having more than 1 million native speakers (0.1% of total population).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76200"/>
            <a:ext cx="854075" cy="80119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069502"/>
              </p:ext>
            </p:extLst>
          </p:nvPr>
        </p:nvGraphicFramePr>
        <p:xfrm>
          <a:off x="1207977" y="2979582"/>
          <a:ext cx="7707420" cy="3726023"/>
        </p:xfrm>
        <a:graphic>
          <a:graphicData uri="http://schemas.openxmlformats.org/drawingml/2006/table">
            <a:tbl>
              <a:tblPr/>
              <a:tblGrid>
                <a:gridCol w="1101060"/>
                <a:gridCol w="1101060"/>
                <a:gridCol w="1101060"/>
                <a:gridCol w="1101060"/>
                <a:gridCol w="1101060"/>
                <a:gridCol w="1101060"/>
                <a:gridCol w="1101060"/>
              </a:tblGrid>
              <a:tr h="187990">
                <a:tc gridSpan="7">
                  <a:txBody>
                    <a:bodyPr/>
                    <a:lstStyle/>
                    <a:p>
                      <a:r>
                        <a:rPr lang="en-US" sz="800" dirty="0"/>
                        <a:t>First, Second, and Third languages by number of speakers in India (2001 Census)</a:t>
                      </a:r>
                    </a:p>
                  </a:txBody>
                  <a:tcPr marL="41131" marR="41131" marT="20565" marB="20565" anchor="ctr"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1088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effectLst/>
                        </a:rPr>
                        <a:t>Language</a:t>
                      </a:r>
                      <a:endParaRPr lang="en-US" sz="800" dirty="0">
                        <a:effectLst/>
                      </a:endParaRPr>
                    </a:p>
                  </a:txBody>
                  <a:tcPr marL="41131" marR="71979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effectLst/>
                        </a:rPr>
                        <a:t>First language</a:t>
                      </a:r>
                      <a:br>
                        <a:rPr lang="en-US" sz="800" b="1">
                          <a:effectLst/>
                        </a:rPr>
                      </a:br>
                      <a:r>
                        <a:rPr lang="en-US" sz="800" b="1">
                          <a:effectLst/>
                        </a:rPr>
                        <a:t>speakers</a:t>
                      </a:r>
                      <a:r>
                        <a:rPr lang="en-US" sz="8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4"/>
                        </a:rPr>
                        <a:t>[9]</a:t>
                      </a:r>
                      <a:r>
                        <a:rPr lang="en-US" sz="8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5"/>
                        </a:rPr>
                        <a:t>[10]</a:t>
                      </a:r>
                      <a:endParaRPr lang="en-US" sz="800">
                        <a:effectLst/>
                      </a:endParaRPr>
                    </a:p>
                  </a:txBody>
                  <a:tcPr marL="41131" marR="71979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effectLst/>
                        </a:rPr>
                        <a:t>First language</a:t>
                      </a:r>
                      <a:br>
                        <a:rPr lang="en-US" sz="800" b="1">
                          <a:effectLst/>
                        </a:rPr>
                      </a:br>
                      <a:r>
                        <a:rPr lang="en-US" sz="800" b="1">
                          <a:effectLst/>
                        </a:rPr>
                        <a:t>speakers</a:t>
                      </a:r>
                      <a:r>
                        <a:rPr lang="en-US" sz="800">
                          <a:effectLst/>
                        </a:rPr>
                        <a:t> as a percentageof total population</a:t>
                      </a:r>
                      <a:r>
                        <a:rPr lang="en-US" sz="8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6"/>
                        </a:rPr>
                        <a:t>[11]</a:t>
                      </a:r>
                      <a:endParaRPr lang="en-US" sz="800">
                        <a:effectLst/>
                      </a:endParaRPr>
                    </a:p>
                  </a:txBody>
                  <a:tcPr marL="41131" marR="71979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effectLst/>
                        </a:rPr>
                        <a:t>Second language</a:t>
                      </a:r>
                      <a:br>
                        <a:rPr lang="en-US" sz="800" b="1">
                          <a:effectLst/>
                        </a:rPr>
                      </a:br>
                      <a:r>
                        <a:rPr lang="en-US" sz="800" b="1">
                          <a:effectLst/>
                        </a:rPr>
                        <a:t>speakers</a:t>
                      </a:r>
                      <a:r>
                        <a:rPr lang="en-US" sz="8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5"/>
                        </a:rPr>
                        <a:t>[10]</a:t>
                      </a:r>
                      <a:endParaRPr lang="en-US" sz="800">
                        <a:effectLst/>
                      </a:endParaRPr>
                    </a:p>
                  </a:txBody>
                  <a:tcPr marL="41131" marR="71979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effectLst/>
                        </a:rPr>
                        <a:t>Third language</a:t>
                      </a:r>
                      <a:br>
                        <a:rPr lang="en-US" sz="800" b="1">
                          <a:effectLst/>
                        </a:rPr>
                      </a:br>
                      <a:r>
                        <a:rPr lang="en-US" sz="800" b="1">
                          <a:effectLst/>
                        </a:rPr>
                        <a:t>speakers</a:t>
                      </a:r>
                      <a:r>
                        <a:rPr lang="en-US" sz="8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5"/>
                        </a:rPr>
                        <a:t>[10]</a:t>
                      </a:r>
                      <a:endParaRPr lang="en-US" sz="800">
                        <a:effectLst/>
                      </a:endParaRPr>
                    </a:p>
                  </a:txBody>
                  <a:tcPr marL="41131" marR="71979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effectLst/>
                        </a:rPr>
                        <a:t>Total speakers</a:t>
                      </a:r>
                      <a:r>
                        <a:rPr lang="en-US" sz="8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7"/>
                        </a:rPr>
                        <a:t>[12]</a:t>
                      </a:r>
                      <a:r>
                        <a:rPr lang="en-US" sz="8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5"/>
                        </a:rPr>
                        <a:t>[10]</a:t>
                      </a:r>
                      <a:endParaRPr lang="en-US" sz="800">
                        <a:effectLst/>
                      </a:endParaRPr>
                    </a:p>
                  </a:txBody>
                  <a:tcPr marL="41131" marR="71979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Total speakers as apercentage of total</a:t>
                      </a:r>
                    </a:p>
                    <a:p>
                      <a:pPr algn="ctr"/>
                      <a:r>
                        <a:rPr lang="en-US" sz="800">
                          <a:effectLst/>
                        </a:rPr>
                        <a:t>population</a:t>
                      </a:r>
                      <a:r>
                        <a:rPr lang="en-US" sz="8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6"/>
                        </a:rPr>
                        <a:t>[11]</a:t>
                      </a:r>
                      <a:endParaRPr lang="en-US" sz="800">
                        <a:effectLst/>
                      </a:endParaRPr>
                    </a:p>
                  </a:txBody>
                  <a:tcPr marL="41131" marR="71979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229905">
                <a:tc>
                  <a:txBody>
                    <a:bodyPr/>
                    <a:lstStyle/>
                    <a:p>
                      <a:r>
                        <a:rPr lang="en-US" sz="800" u="none" strike="noStrike">
                          <a:solidFill>
                            <a:srgbClr val="0B0080"/>
                          </a:solidFill>
                          <a:effectLst/>
                          <a:hlinkClick r:id="rId8" tooltip="Hindi"/>
                        </a:rPr>
                        <a:t>Hindi</a:t>
                      </a:r>
                      <a:r>
                        <a:rPr lang="en-US" sz="8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9"/>
                        </a:rPr>
                        <a:t>[b]</a:t>
                      </a:r>
                      <a:endParaRPr lang="en-US" sz="800">
                        <a:effectLst/>
                      </a:endParaRP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422,048,642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41.03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98,207,180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31,160,696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551,416,518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53.60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29905">
                <a:tc>
                  <a:txBody>
                    <a:bodyPr/>
                    <a:lstStyle/>
                    <a:p>
                      <a:r>
                        <a:rPr lang="en-US" sz="800" u="none" strike="noStrike">
                          <a:solidFill>
                            <a:srgbClr val="0B0080"/>
                          </a:solidFill>
                          <a:effectLst/>
                          <a:hlinkClick r:id="rId10" tooltip="Bengali language"/>
                        </a:rPr>
                        <a:t>Bengali</a:t>
                      </a:r>
                      <a:endParaRPr lang="en-US" sz="800">
                        <a:effectLst/>
                      </a:endParaRP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83,369,769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8.10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6,637,222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effectLst/>
                        </a:rPr>
                        <a:t>1,108,088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91,115,079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8.86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29905">
                <a:tc>
                  <a:txBody>
                    <a:bodyPr/>
                    <a:lstStyle/>
                    <a:p>
                      <a:r>
                        <a:rPr lang="en-US" sz="800" u="none" strike="noStrike">
                          <a:solidFill>
                            <a:srgbClr val="0B0080"/>
                          </a:solidFill>
                          <a:effectLst/>
                          <a:hlinkClick r:id="rId11" tooltip="Telugu language"/>
                        </a:rPr>
                        <a:t>Telugu</a:t>
                      </a:r>
                      <a:endParaRPr lang="en-US" sz="800">
                        <a:effectLst/>
                      </a:endParaRP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74,002,856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7.19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9,723,626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effectLst/>
                        </a:rPr>
                        <a:t>1,266,019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84,992,501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8.26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29905">
                <a:tc>
                  <a:txBody>
                    <a:bodyPr/>
                    <a:lstStyle/>
                    <a:p>
                      <a:r>
                        <a:rPr lang="en-US" sz="800" u="none" strike="noStrike">
                          <a:solidFill>
                            <a:srgbClr val="0B0080"/>
                          </a:solidFill>
                          <a:effectLst/>
                          <a:hlinkClick r:id="rId12" tooltip="Marathi language"/>
                        </a:rPr>
                        <a:t>Marathi</a:t>
                      </a:r>
                      <a:endParaRPr lang="en-US" sz="800">
                        <a:effectLst/>
                      </a:endParaRP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71,936,894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6.99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9,546,414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effectLst/>
                        </a:rPr>
                        <a:t>2,701,498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84,184,806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8.18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29905">
                <a:tc>
                  <a:txBody>
                    <a:bodyPr/>
                    <a:lstStyle/>
                    <a:p>
                      <a:r>
                        <a:rPr lang="en-US" sz="800" u="none" strike="noStrike">
                          <a:solidFill>
                            <a:srgbClr val="0B0080"/>
                          </a:solidFill>
                          <a:effectLst/>
                          <a:hlinkClick r:id="rId13" tooltip="Tamil language"/>
                        </a:rPr>
                        <a:t>Tamil</a:t>
                      </a:r>
                      <a:endParaRPr lang="en-US" sz="800">
                        <a:effectLst/>
                      </a:endParaRP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60,793,814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5.91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4,992,253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effectLst/>
                        </a:rPr>
                        <a:t>956,335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66,742,402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6.49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29905">
                <a:tc>
                  <a:txBody>
                    <a:bodyPr/>
                    <a:lstStyle/>
                    <a:p>
                      <a:r>
                        <a:rPr lang="en-US" sz="800" u="none" strike="noStrike">
                          <a:solidFill>
                            <a:srgbClr val="0B0080"/>
                          </a:solidFill>
                          <a:effectLst/>
                          <a:hlinkClick r:id="rId14" tooltip="Urdu"/>
                        </a:rPr>
                        <a:t>Urdu</a:t>
                      </a:r>
                      <a:endParaRPr lang="en-US" sz="800">
                        <a:effectLst/>
                      </a:endParaRP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51,536,111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5.01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6,535,489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1,007,912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59,079,512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5.74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29905">
                <a:tc>
                  <a:txBody>
                    <a:bodyPr/>
                    <a:lstStyle/>
                    <a:p>
                      <a:r>
                        <a:rPr lang="en-US" sz="800" u="none" strike="noStrike">
                          <a:solidFill>
                            <a:srgbClr val="0B0080"/>
                          </a:solidFill>
                          <a:effectLst/>
                          <a:hlinkClick r:id="rId15" tooltip="Kannada"/>
                        </a:rPr>
                        <a:t>Kannada</a:t>
                      </a:r>
                      <a:endParaRPr lang="en-US" sz="800">
                        <a:effectLst/>
                      </a:endParaRP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37,924,011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3.69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11,455,287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1,396,428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50,775,726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4.94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29905">
                <a:tc>
                  <a:txBody>
                    <a:bodyPr/>
                    <a:lstStyle/>
                    <a:p>
                      <a:r>
                        <a:rPr lang="en-US" sz="800" u="none" strike="noStrike">
                          <a:solidFill>
                            <a:srgbClr val="0B0080"/>
                          </a:solidFill>
                          <a:effectLst/>
                          <a:hlinkClick r:id="rId16" tooltip="Gujarati language"/>
                        </a:rPr>
                        <a:t>Gujarati</a:t>
                      </a:r>
                      <a:endParaRPr lang="en-US" sz="800">
                        <a:effectLst/>
                      </a:endParaRP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46,091,617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4.48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3,476,355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703,989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50,271,961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4.89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29905">
                <a:tc>
                  <a:txBody>
                    <a:bodyPr/>
                    <a:lstStyle/>
                    <a:p>
                      <a:r>
                        <a:rPr lang="en-US" sz="800" u="none" strike="noStrike">
                          <a:solidFill>
                            <a:srgbClr val="0B0080"/>
                          </a:solidFill>
                          <a:effectLst/>
                          <a:hlinkClick r:id="rId17" tooltip="Odia language"/>
                        </a:rPr>
                        <a:t>Odia</a:t>
                      </a:r>
                      <a:endParaRPr lang="en-US" sz="800">
                        <a:effectLst/>
                      </a:endParaRP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33,017,446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3.21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3,272,151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319,525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36,609,122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3.56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29905">
                <a:tc>
                  <a:txBody>
                    <a:bodyPr/>
                    <a:lstStyle/>
                    <a:p>
                      <a:r>
                        <a:rPr lang="en-US" sz="800" u="none" strike="noStrike">
                          <a:solidFill>
                            <a:srgbClr val="0B0080"/>
                          </a:solidFill>
                          <a:effectLst/>
                          <a:hlinkClick r:id="rId18" tooltip="Malayalam"/>
                        </a:rPr>
                        <a:t>Malayalam</a:t>
                      </a:r>
                      <a:endParaRPr lang="en-US" sz="800">
                        <a:effectLst/>
                      </a:endParaRP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33,066,392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3.21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499,188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195,885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33,761,465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3.28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29905">
                <a:tc>
                  <a:txBody>
                    <a:bodyPr/>
                    <a:lstStyle/>
                    <a:p>
                      <a:r>
                        <a:rPr lang="en-US" sz="800" u="none" strike="noStrike">
                          <a:solidFill>
                            <a:srgbClr val="0B0080"/>
                          </a:solidFill>
                          <a:effectLst/>
                          <a:hlinkClick r:id="rId19" tooltip="English language"/>
                        </a:rPr>
                        <a:t>English</a:t>
                      </a:r>
                      <a:endParaRPr lang="en-US" sz="800">
                        <a:effectLst/>
                      </a:endParaRP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226,449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0.02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86,125,221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38,993,066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125,344,736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12.18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87990">
                <a:tc>
                  <a:txBody>
                    <a:bodyPr/>
                    <a:lstStyle/>
                    <a:p>
                      <a:r>
                        <a:rPr lang="en-US" sz="800" u="none" strike="noStrike">
                          <a:solidFill>
                            <a:srgbClr val="0B0080"/>
                          </a:solidFill>
                          <a:effectLst/>
                          <a:hlinkClick r:id="rId20" tooltip="Sanskrit"/>
                        </a:rPr>
                        <a:t>Sanskrit</a:t>
                      </a:r>
                      <a:endParaRPr lang="en-US" sz="800">
                        <a:effectLst/>
                      </a:endParaRP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14,135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&lt;0.01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1,234,931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3,742,223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4,991,289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effectLst/>
                        </a:rPr>
                        <a:t>0.49</a:t>
                      </a:r>
                    </a:p>
                  </a:txBody>
                  <a:tcPr marL="41131" marR="41131" marT="20565" marB="2056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7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コンテンツ プレースホルダ 2"/>
          <p:cNvSpPr>
            <a:spLocks noGrp="1"/>
          </p:cNvSpPr>
          <p:nvPr/>
        </p:nvSpPr>
        <p:spPr bwMode="auto">
          <a:xfrm>
            <a:off x="228600" y="1274763"/>
            <a:ext cx="9299179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W3C intends to marshal the resources of </a:t>
            </a:r>
            <a:r>
              <a:rPr lang="en-US" dirty="0" err="1" smtClean="0"/>
              <a:t>organisations</a:t>
            </a:r>
            <a:r>
              <a:rPr lang="en-US" dirty="0" smtClean="0"/>
              <a:t> </a:t>
            </a:r>
            <a:r>
              <a:rPr lang="en-US" dirty="0"/>
              <a:t>that care about these problems to strengthen </a:t>
            </a:r>
            <a:r>
              <a:rPr lang="en-US" dirty="0" err="1" smtClean="0"/>
              <a:t>internationalisation</a:t>
            </a:r>
            <a:r>
              <a:rPr lang="en-US" dirty="0" smtClean="0"/>
              <a:t> </a:t>
            </a:r>
            <a:r>
              <a:rPr lang="en-US" dirty="0"/>
              <a:t>support on the </a:t>
            </a:r>
            <a:r>
              <a:rPr lang="en-US" dirty="0" smtClean="0"/>
              <a:t>web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en-US" sz="1600" dirty="0" smtClean="0"/>
              <a:t>Photo </a:t>
            </a:r>
            <a:r>
              <a:rPr lang="en-US" sz="1600" dirty="0"/>
              <a:t>by </a:t>
            </a:r>
            <a:r>
              <a:rPr lang="en-US" sz="1600" dirty="0">
                <a:hlinkClick r:id="rId2"/>
              </a:rPr>
              <a:t>Climate </a:t>
            </a:r>
            <a:r>
              <a:rPr lang="en-US" sz="1600" dirty="0" err="1">
                <a:hlinkClick r:id="rId2"/>
              </a:rPr>
              <a:t>KIC</a:t>
            </a:r>
            <a:r>
              <a:rPr lang="en-US" sz="1600" dirty="0"/>
              <a:t> on </a:t>
            </a:r>
            <a:r>
              <a:rPr lang="en-US" sz="1600" dirty="0" err="1" smtClean="0">
                <a:hlinkClick r:id="rId3"/>
              </a:rPr>
              <a:t>Unsplash</a:t>
            </a:r>
            <a:r>
              <a:rPr lang="en-US" sz="1600" dirty="0" smtClean="0"/>
              <a:t>		Shutterstock </a:t>
            </a:r>
            <a:r>
              <a:rPr lang="en-US" sz="1600" dirty="0"/>
              <a:t>Image ID: 72752062</a:t>
            </a:r>
            <a:endParaRPr lang="en-US" sz="1600" dirty="0" smtClean="0"/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Set 3-10 year stretch goals of progress</a:t>
            </a:r>
          </a:p>
          <a:p>
            <a:pPr lvl="1"/>
            <a:r>
              <a:rPr lang="en-US" dirty="0"/>
              <a:t>Measureable progress on language support, author support, developer support</a:t>
            </a:r>
          </a:p>
          <a:p>
            <a:pPr lvl="1"/>
            <a:r>
              <a:rPr lang="en-US" dirty="0"/>
              <a:t>Goals set independently so that we can move faster in areas where we get greater </a:t>
            </a:r>
            <a:r>
              <a:rPr lang="en-US" dirty="0" smtClean="0"/>
              <a:t>support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7016" y="152400"/>
            <a:ext cx="9364663" cy="860425"/>
          </a:xfrm>
        </p:spPr>
        <p:txBody>
          <a:bodyPr lIns="46677" tIns="46677" rIns="46677" bIns="46677"/>
          <a:lstStyle/>
          <a:p>
            <a:pPr eaLnBrk="1" hangingPunct="1">
              <a:buClrTx/>
              <a:buFontTx/>
              <a:buNone/>
              <a:tabLst>
                <a:tab pos="0" algn="l"/>
                <a:tab pos="673100" algn="l"/>
                <a:tab pos="1347788" algn="l"/>
                <a:tab pos="2020888" algn="l"/>
                <a:tab pos="2693988" algn="l"/>
                <a:tab pos="3368675" algn="l"/>
                <a:tab pos="4041775" algn="l"/>
                <a:tab pos="4714875" algn="l"/>
                <a:tab pos="5389563" algn="l"/>
                <a:tab pos="6062663" algn="l"/>
                <a:tab pos="6735763" algn="l"/>
                <a:tab pos="7410450" algn="l"/>
                <a:tab pos="7466013" algn="l"/>
                <a:tab pos="7999413" algn="l"/>
                <a:tab pos="8532813" algn="l"/>
              </a:tabLst>
            </a:pPr>
            <a:r>
              <a:rPr lang="en-CA" altLang="en-US" sz="4400" dirty="0" smtClean="0">
                <a:solidFill>
                  <a:srgbClr val="7B0500"/>
                </a:solidFill>
              </a:rPr>
              <a:t>What is this Project About?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990600" y="1143000"/>
            <a:ext cx="7937500" cy="1588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0" y="76200"/>
            <a:ext cx="854075" cy="8011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2184400"/>
            <a:ext cx="2438400" cy="162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828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コンテンツ プレースホルダ 2"/>
          <p:cNvSpPr>
            <a:spLocks noGrp="1"/>
          </p:cNvSpPr>
          <p:nvPr/>
        </p:nvSpPr>
        <p:spPr bwMode="auto">
          <a:xfrm>
            <a:off x="300263" y="1371600"/>
            <a:ext cx="913354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ja-JP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 of How Well the Web Currently Supports a Particular Language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We have 27 Criteria that we are Measuring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 the top 72 Languages (initial targets</a:t>
            </a:r>
            <a:r>
              <a:rPr lang="en-US" altLang="ja-JP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), of which 16 are Indic, we </a:t>
            </a:r>
            <a:r>
              <a:rPr lang="en-US" altLang="ja-JP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will measure these elements and give the language one of four categorizations:</a:t>
            </a:r>
          </a:p>
          <a:p>
            <a:pPr marL="1200150" lvl="1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Advanced – Web Support of high-quality rendering</a:t>
            </a:r>
          </a:p>
          <a:p>
            <a:pPr marL="1200150" lvl="1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Basic – Web Supports commonly required features</a:t>
            </a:r>
          </a:p>
          <a:p>
            <a:pPr marL="1200150" lvl="1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  <a:latin typeface="Calibri" panose="020F0502020204030204" pitchFamily="34" charset="0"/>
              </a:rPr>
              <a:t>Minimal – Web readable but missing basic features for the community</a:t>
            </a:r>
          </a:p>
          <a:p>
            <a:pPr marL="1200150" lvl="1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Broken – fundamental requirement prevents Web Usage</a:t>
            </a:r>
          </a:p>
          <a:p>
            <a:pPr eaLnBrk="1" hangingPunct="1">
              <a:spcBef>
                <a:spcPct val="20000"/>
              </a:spcBef>
            </a:pPr>
            <a:endParaRPr lang="en-US" altLang="ja-JP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1" indent="0" eaLnBrk="1" hangingPunct="1">
              <a:spcBef>
                <a:spcPct val="20000"/>
              </a:spcBef>
            </a:pPr>
            <a:endParaRPr lang="en-US" altLang="ja-JP" b="1" dirty="0">
              <a:solidFill>
                <a:srgbClr val="000000"/>
              </a:solidFill>
              <a:latin typeface="Calibri" pitchFamily="34" charset="0"/>
            </a:endParaRPr>
          </a:p>
          <a:p>
            <a:pPr marL="1085850" lvl="1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ja-JP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7016" y="152400"/>
            <a:ext cx="9364663" cy="860425"/>
          </a:xfrm>
        </p:spPr>
        <p:txBody>
          <a:bodyPr lIns="46677" tIns="46677" rIns="46677" bIns="46677"/>
          <a:lstStyle/>
          <a:p>
            <a:pPr eaLnBrk="1" hangingPunct="1">
              <a:buClrTx/>
              <a:buFontTx/>
              <a:buNone/>
              <a:tabLst>
                <a:tab pos="0" algn="l"/>
                <a:tab pos="673100" algn="l"/>
                <a:tab pos="1347788" algn="l"/>
                <a:tab pos="2020888" algn="l"/>
                <a:tab pos="2693988" algn="l"/>
                <a:tab pos="3368675" algn="l"/>
                <a:tab pos="4041775" algn="l"/>
                <a:tab pos="4714875" algn="l"/>
                <a:tab pos="5389563" algn="l"/>
                <a:tab pos="6062663" algn="l"/>
                <a:tab pos="6735763" algn="l"/>
                <a:tab pos="7410450" algn="l"/>
                <a:tab pos="7466013" algn="l"/>
                <a:tab pos="7999413" algn="l"/>
                <a:tab pos="8532813" algn="l"/>
              </a:tabLst>
            </a:pPr>
            <a:r>
              <a:rPr lang="en-CA" altLang="en-US" sz="4400" dirty="0" smtClean="0">
                <a:solidFill>
                  <a:srgbClr val="7B0500"/>
                </a:solidFill>
              </a:rPr>
              <a:t>Where are We Starting From?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990600" y="1143000"/>
            <a:ext cx="7937500" cy="1588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76200"/>
            <a:ext cx="854075" cy="8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コンテンツ プレースホルダ 2"/>
          <p:cNvSpPr>
            <a:spLocks noGrp="1"/>
          </p:cNvSpPr>
          <p:nvPr/>
        </p:nvSpPr>
        <p:spPr bwMode="auto">
          <a:xfrm>
            <a:off x="300263" y="1371600"/>
            <a:ext cx="913354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ja-JP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1" indent="0" eaLnBrk="1" hangingPunct="1">
              <a:spcBef>
                <a:spcPct val="20000"/>
              </a:spcBef>
            </a:pPr>
            <a:endParaRPr lang="en-US" altLang="ja-JP" b="1" dirty="0">
              <a:solidFill>
                <a:srgbClr val="000000"/>
              </a:solidFill>
              <a:latin typeface="Calibri" pitchFamily="34" charset="0"/>
            </a:endParaRPr>
          </a:p>
          <a:p>
            <a:pPr marL="1085850" lvl="1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ja-JP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4705" y="217963"/>
            <a:ext cx="9364663" cy="860425"/>
          </a:xfrm>
        </p:spPr>
        <p:txBody>
          <a:bodyPr lIns="46677" tIns="46677" rIns="46677" bIns="46677"/>
          <a:lstStyle/>
          <a:p>
            <a:pPr eaLnBrk="1" hangingPunct="1">
              <a:buClrTx/>
              <a:buFontTx/>
              <a:buNone/>
              <a:tabLst>
                <a:tab pos="0" algn="l"/>
                <a:tab pos="673100" algn="l"/>
                <a:tab pos="1347788" algn="l"/>
                <a:tab pos="2020888" algn="l"/>
                <a:tab pos="2693988" algn="l"/>
                <a:tab pos="3368675" algn="l"/>
                <a:tab pos="4041775" algn="l"/>
                <a:tab pos="4714875" algn="l"/>
                <a:tab pos="5389563" algn="l"/>
                <a:tab pos="6062663" algn="l"/>
                <a:tab pos="6735763" algn="l"/>
                <a:tab pos="7410450" algn="l"/>
                <a:tab pos="7466013" algn="l"/>
                <a:tab pos="7999413" algn="l"/>
                <a:tab pos="8532813" algn="l"/>
              </a:tabLst>
            </a:pPr>
            <a:r>
              <a:rPr lang="en-CA" altLang="en-US" sz="4000" dirty="0" smtClean="0">
                <a:solidFill>
                  <a:srgbClr val="7B0500"/>
                </a:solidFill>
              </a:rPr>
              <a:t>Where do Indic Languages Stand</a:t>
            </a:r>
            <a:r>
              <a:rPr lang="en-CA" altLang="en-US" sz="4000" dirty="0" smtClean="0">
                <a:solidFill>
                  <a:srgbClr val="7B0500"/>
                </a:solidFill>
              </a:rPr>
              <a:t>?</a:t>
            </a:r>
            <a:endParaRPr lang="en-CA" altLang="en-US" sz="4000" dirty="0" smtClean="0">
              <a:solidFill>
                <a:srgbClr val="7B0500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990600" y="1143000"/>
            <a:ext cx="7937500" cy="1588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56407139"/>
              </p:ext>
            </p:extLst>
          </p:nvPr>
        </p:nvGraphicFramePr>
        <p:xfrm>
          <a:off x="1219200" y="1456266"/>
          <a:ext cx="7645400" cy="517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0" y="76200"/>
            <a:ext cx="854075" cy="8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 Theme">
      <a:majorFont>
        <a:latin typeface="Gill Sans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15795</TotalTime>
  <Words>613</Words>
  <Application>Microsoft Office PowerPoint</Application>
  <PresentationFormat>A4 Paper (210x297 mm)</PresentationFormat>
  <Paragraphs>189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 Unicode MS</vt:lpstr>
      <vt:lpstr>Gill Sans</vt:lpstr>
      <vt:lpstr>Gill Sans Light</vt:lpstr>
      <vt:lpstr>inherit</vt:lpstr>
      <vt:lpstr>ＭＳ Ｐゴシック</vt:lpstr>
      <vt:lpstr>ヒラギノ角ゴ ProN W3</vt:lpstr>
      <vt:lpstr>Arial</vt:lpstr>
      <vt:lpstr>Calibri</vt:lpstr>
      <vt:lpstr>Times New Roman</vt:lpstr>
      <vt:lpstr>Office Theme</vt:lpstr>
      <vt:lpstr>Introduction to W3C India Internationalisation Programme  November  2017  </vt:lpstr>
      <vt:lpstr>W3C India Internationisation Programme</vt:lpstr>
      <vt:lpstr>W3C and Internationalisation</vt:lpstr>
      <vt:lpstr>PowerPoint Presentation</vt:lpstr>
      <vt:lpstr>What is the I18N Current Landscape?</vt:lpstr>
      <vt:lpstr>What does that look like in India?</vt:lpstr>
      <vt:lpstr>What is this Project About?</vt:lpstr>
      <vt:lpstr>Where are We Starting From?</vt:lpstr>
      <vt:lpstr>Where do Indic Languages Stand?</vt:lpstr>
      <vt:lpstr>What Does Success Look like?</vt:lpstr>
      <vt:lpstr>Our Team for This Program</vt:lpstr>
      <vt:lpstr>I18N Program Sponsorship Levels</vt:lpstr>
      <vt:lpstr>Will You Support Us in this Effort?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WEB PLATFORM</dc:title>
  <dc:creator>alan</dc:creator>
  <cp:lastModifiedBy>JAlanBird</cp:lastModifiedBy>
  <cp:revision>290</cp:revision>
  <cp:lastPrinted>2017-10-13T07:40:00Z</cp:lastPrinted>
  <dcterms:created xsi:type="dcterms:W3CDTF">1601-01-01T00:00:00Z</dcterms:created>
  <dcterms:modified xsi:type="dcterms:W3CDTF">2017-11-19T02:41:06Z</dcterms:modified>
</cp:coreProperties>
</file>