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55" r:id="rId4"/>
  </p:sldMasterIdLst>
  <p:notesMasterIdLst>
    <p:notesMasterId r:id="rId24"/>
  </p:notesMasterIdLst>
  <p:handoutMasterIdLst>
    <p:handoutMasterId r:id="rId25"/>
  </p:handoutMasterIdLst>
  <p:sldIdLst>
    <p:sldId id="332" r:id="rId5"/>
    <p:sldId id="405" r:id="rId6"/>
    <p:sldId id="421" r:id="rId7"/>
    <p:sldId id="422" r:id="rId8"/>
    <p:sldId id="420" r:id="rId9"/>
    <p:sldId id="418" r:id="rId10"/>
    <p:sldId id="404" r:id="rId11"/>
    <p:sldId id="417" r:id="rId12"/>
    <p:sldId id="416" r:id="rId13"/>
    <p:sldId id="361" r:id="rId14"/>
    <p:sldId id="364" r:id="rId15"/>
    <p:sldId id="362" r:id="rId16"/>
    <p:sldId id="360" r:id="rId17"/>
    <p:sldId id="409" r:id="rId18"/>
    <p:sldId id="410" r:id="rId19"/>
    <p:sldId id="415" r:id="rId20"/>
    <p:sldId id="419" r:id="rId21"/>
    <p:sldId id="414" r:id="rId22"/>
    <p:sldId id="381" r:id="rId23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59" autoAdjust="0"/>
    <p:restoredTop sz="95501" autoAdjust="0"/>
  </p:normalViewPr>
  <p:slideViewPr>
    <p:cSldViewPr snapToGrid="0">
      <p:cViewPr>
        <p:scale>
          <a:sx n="85" d="100"/>
          <a:sy n="85" d="100"/>
        </p:scale>
        <p:origin x="1218" y="162"/>
      </p:cViewPr>
      <p:guideLst>
        <p:guide orient="horz" pos="912"/>
        <p:guide pos="2880"/>
      </p:guideLst>
    </p:cSldViewPr>
  </p:slideViewPr>
  <p:outlineViewPr>
    <p:cViewPr>
      <p:scale>
        <a:sx n="33" d="100"/>
        <a:sy n="33" d="100"/>
      </p:scale>
      <p:origin x="0" y="-5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9F25BF2E-5530-CC44-8231-C3F7480DFCD6}" type="datetimeFigureOut">
              <a:rPr lang="en-US" smtClean="0"/>
              <a:pPr/>
              <a:t>4/8/2014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7A729FF2-9447-CA45-B42C-24B7EF3DC7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00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D2731397-A273-F840-A9F7-DACC3BA84FA3}" type="datetimeFigureOut">
              <a:rPr lang="en-US" smtClean="0"/>
              <a:pPr/>
              <a:t>4/8/2014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618CBF69-181F-7D47-A943-347BFFE03A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5718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SafeFrame</a:t>
            </a:r>
            <a:r>
              <a:rPr lang="en-US" baseline="0" dirty="0" smtClean="0"/>
              <a:t> communication is built using the fragment identifier or the window.name property “hacks” on older browser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CBF69-181F-7D47-A943-347BFFE03A1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588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SafeFrame</a:t>
            </a:r>
            <a:r>
              <a:rPr lang="en-US" baseline="0" dirty="0" smtClean="0"/>
              <a:t> communication is built using the fragment identifier or the window.name property “hacks” on older browser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CBF69-181F-7D47-A943-347BFFE03A1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588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Disallow certain plugins - Restrict via “</a:t>
            </a:r>
            <a:r>
              <a:rPr lang="en-US" i="1" dirty="0" smtClean="0"/>
              <a:t>object-type”</a:t>
            </a:r>
          </a:p>
          <a:p>
            <a:r>
              <a:rPr lang="en-US" i="0" dirty="0" smtClean="0"/>
              <a:t>Disallow certain image types</a:t>
            </a:r>
            <a:r>
              <a:rPr lang="en-US" i="0" baseline="0" dirty="0" smtClean="0"/>
              <a:t> - </a:t>
            </a:r>
            <a:r>
              <a:rPr lang="en-US" i="0" dirty="0" smtClean="0"/>
              <a:t>Restrict via</a:t>
            </a:r>
            <a:r>
              <a:rPr lang="en-US" i="1" dirty="0" smtClean="0"/>
              <a:t> “</a:t>
            </a:r>
            <a:r>
              <a:rPr lang="en-US" i="1" dirty="0" err="1" smtClean="0"/>
              <a:t>img</a:t>
            </a:r>
            <a:r>
              <a:rPr lang="en-US" i="1" dirty="0" smtClean="0"/>
              <a:t>-type”</a:t>
            </a:r>
          </a:p>
          <a:p>
            <a:r>
              <a:rPr lang="en-US" i="0" dirty="0" smtClean="0"/>
              <a:t>Disallow certain media type - Restrict</a:t>
            </a:r>
            <a:r>
              <a:rPr lang="en-US" i="0" baseline="0" dirty="0" smtClean="0"/>
              <a:t> via</a:t>
            </a:r>
            <a:r>
              <a:rPr lang="en-US" i="1" baseline="0" dirty="0" smtClean="0"/>
              <a:t> “media-type”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baseline="0" dirty="0" smtClean="0"/>
              <a:t>Disallow parts of </a:t>
            </a:r>
            <a:r>
              <a:rPr lang="en-US" i="1" baseline="0" dirty="0" err="1" smtClean="0"/>
              <a:t>javascript</a:t>
            </a:r>
            <a:r>
              <a:rPr lang="en-US" i="1" baseline="0" dirty="0" smtClean="0"/>
              <a:t> , e.g., </a:t>
            </a:r>
            <a:r>
              <a:rPr lang="en-US" i="0" baseline="0" dirty="0" smtClean="0"/>
              <a:t>Unsafe-</a:t>
            </a:r>
            <a:r>
              <a:rPr lang="en-US" i="0" baseline="0" dirty="0" err="1" smtClean="0"/>
              <a:t>eval</a:t>
            </a:r>
            <a:r>
              <a:rPr lang="en-US" i="0" baseline="0" dirty="0" smtClean="0"/>
              <a:t>, </a:t>
            </a:r>
            <a:r>
              <a:rPr lang="en-US" i="0" baseline="0" dirty="0" err="1" smtClean="0"/>
              <a:t>unsage</a:t>
            </a:r>
            <a:r>
              <a:rPr lang="en-US" i="0" baseline="0" dirty="0" smtClean="0"/>
              <a:t>-inline</a:t>
            </a:r>
            <a:endParaRPr lang="en-US" i="1" baseline="0" dirty="0" smtClean="0"/>
          </a:p>
          <a:p>
            <a:r>
              <a:rPr lang="en-US" i="0" baseline="0" dirty="0" smtClean="0"/>
              <a:t>Restrict certain capabilities on only user action?</a:t>
            </a:r>
          </a:p>
          <a:p>
            <a:r>
              <a:rPr lang="en-US" i="0" baseline="0" dirty="0" smtClean="0"/>
              <a:t>Fonts?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CBF69-181F-7D47-A943-347BFFE03A1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076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Disallow certain plugins - Restrict via “</a:t>
            </a:r>
            <a:r>
              <a:rPr lang="en-US" i="1" dirty="0" smtClean="0"/>
              <a:t>plugin-types”</a:t>
            </a:r>
          </a:p>
          <a:p>
            <a:r>
              <a:rPr lang="en-US" i="0" dirty="0" smtClean="0"/>
              <a:t>Disallow certain image types</a:t>
            </a:r>
            <a:r>
              <a:rPr lang="en-US" i="0" baseline="0" dirty="0" smtClean="0"/>
              <a:t> - </a:t>
            </a:r>
            <a:r>
              <a:rPr lang="en-US" i="0" dirty="0" smtClean="0"/>
              <a:t>Restrict via</a:t>
            </a:r>
            <a:r>
              <a:rPr lang="en-US" i="1" dirty="0" smtClean="0"/>
              <a:t> “</a:t>
            </a:r>
            <a:r>
              <a:rPr lang="en-US" i="1" dirty="0" err="1" smtClean="0"/>
              <a:t>img</a:t>
            </a:r>
            <a:r>
              <a:rPr lang="en-US" i="1" dirty="0" smtClean="0"/>
              <a:t>-types”</a:t>
            </a:r>
          </a:p>
          <a:p>
            <a:r>
              <a:rPr lang="en-US" i="0" dirty="0" smtClean="0"/>
              <a:t>Disallow certain media type - Restrict</a:t>
            </a:r>
            <a:r>
              <a:rPr lang="en-US" i="0" baseline="0" dirty="0" smtClean="0"/>
              <a:t> via</a:t>
            </a:r>
            <a:r>
              <a:rPr lang="en-US" i="1" baseline="0" dirty="0" smtClean="0"/>
              <a:t> “media-types”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baseline="0" dirty="0" smtClean="0"/>
              <a:t>Disallow parts of </a:t>
            </a:r>
            <a:r>
              <a:rPr lang="en-US" i="1" baseline="0" dirty="0" err="1" smtClean="0"/>
              <a:t>javascript</a:t>
            </a:r>
            <a:r>
              <a:rPr lang="en-US" i="1" baseline="0" dirty="0" smtClean="0"/>
              <a:t> , e.g., </a:t>
            </a:r>
            <a:r>
              <a:rPr lang="en-US" i="0" baseline="0" dirty="0" smtClean="0"/>
              <a:t>Unsafe-</a:t>
            </a:r>
            <a:r>
              <a:rPr lang="en-US" i="0" baseline="0" dirty="0" err="1" smtClean="0"/>
              <a:t>eval</a:t>
            </a:r>
            <a:r>
              <a:rPr lang="en-US" i="0" baseline="0" dirty="0" smtClean="0"/>
              <a:t>, unsafe-inline</a:t>
            </a:r>
            <a:endParaRPr lang="en-US" i="1" baseline="0" dirty="0" smtClean="0"/>
          </a:p>
          <a:p>
            <a:r>
              <a:rPr lang="en-US" i="0" baseline="0" dirty="0" smtClean="0"/>
              <a:t>Restrict certain capabilities on only user action?</a:t>
            </a:r>
          </a:p>
          <a:p>
            <a:r>
              <a:rPr lang="en-US" i="0" baseline="0" dirty="0" smtClean="0"/>
              <a:t>Fonts?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CBF69-181F-7D47-A943-347BFFE03A1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642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Disallow certain plugins - Restrict via “</a:t>
            </a:r>
            <a:r>
              <a:rPr lang="en-US" i="1" dirty="0" smtClean="0"/>
              <a:t>plugin-types”</a:t>
            </a:r>
          </a:p>
          <a:p>
            <a:r>
              <a:rPr lang="en-US" i="0" dirty="0" smtClean="0"/>
              <a:t>Disallow certain image types</a:t>
            </a:r>
            <a:r>
              <a:rPr lang="en-US" i="0" baseline="0" dirty="0" smtClean="0"/>
              <a:t> - </a:t>
            </a:r>
            <a:r>
              <a:rPr lang="en-US" i="0" dirty="0" smtClean="0"/>
              <a:t>Restrict via</a:t>
            </a:r>
            <a:r>
              <a:rPr lang="en-US" i="1" dirty="0" smtClean="0"/>
              <a:t> “</a:t>
            </a:r>
            <a:r>
              <a:rPr lang="en-US" i="1" dirty="0" err="1" smtClean="0"/>
              <a:t>img</a:t>
            </a:r>
            <a:r>
              <a:rPr lang="en-US" i="1" dirty="0" smtClean="0"/>
              <a:t>-types”</a:t>
            </a:r>
          </a:p>
          <a:p>
            <a:r>
              <a:rPr lang="en-US" i="0" dirty="0" smtClean="0"/>
              <a:t>Disallow certain media type - Restrict</a:t>
            </a:r>
            <a:r>
              <a:rPr lang="en-US" i="0" baseline="0" dirty="0" smtClean="0"/>
              <a:t> via</a:t>
            </a:r>
            <a:r>
              <a:rPr lang="en-US" i="1" baseline="0" dirty="0" smtClean="0"/>
              <a:t> “media-types”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baseline="0" dirty="0" smtClean="0"/>
              <a:t>Disallow parts of </a:t>
            </a:r>
            <a:r>
              <a:rPr lang="en-US" i="1" baseline="0" dirty="0" err="1" smtClean="0"/>
              <a:t>javascript</a:t>
            </a:r>
            <a:r>
              <a:rPr lang="en-US" i="1" baseline="0" dirty="0" smtClean="0"/>
              <a:t> , e.g., </a:t>
            </a:r>
            <a:r>
              <a:rPr lang="en-US" i="0" baseline="0" dirty="0" smtClean="0"/>
              <a:t>Unsafe-</a:t>
            </a:r>
            <a:r>
              <a:rPr lang="en-US" i="0" baseline="0" dirty="0" err="1" smtClean="0"/>
              <a:t>eval</a:t>
            </a:r>
            <a:r>
              <a:rPr lang="en-US" i="0" baseline="0" dirty="0" smtClean="0"/>
              <a:t>, unsafe-inline</a:t>
            </a:r>
            <a:endParaRPr lang="en-US" i="1" baseline="0" dirty="0" smtClean="0"/>
          </a:p>
          <a:p>
            <a:r>
              <a:rPr lang="en-US" i="0" baseline="0" dirty="0" smtClean="0"/>
              <a:t>Restrict certain capabilities on only user action?</a:t>
            </a:r>
          </a:p>
          <a:p>
            <a:r>
              <a:rPr lang="en-US" i="0" baseline="0" dirty="0" smtClean="0"/>
              <a:t>Fonts?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CBF69-181F-7D47-A943-347BFFE03A1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642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ternal Section Title Slide - HAS NO PAGE NUMB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511494"/>
            <a:ext cx="7772400" cy="707886"/>
          </a:xfrm>
        </p:spPr>
        <p:txBody>
          <a:bodyPr>
            <a:sp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301424"/>
            <a:ext cx="7772400" cy="584776"/>
          </a:xfrm>
        </p:spPr>
        <p:txBody>
          <a:bodyPr wrap="square">
            <a:spAutoFit/>
          </a:bodyPr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FuturaTOTMe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133600"/>
            <a:ext cx="7772400" cy="461665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 b="1" i="0" baseline="0">
                <a:solidFill>
                  <a:schemeClr val="accent4"/>
                </a:solidFill>
                <a:latin typeface="FuturaTOTMed"/>
              </a:defRPr>
            </a:lvl1pPr>
          </a:lstStyle>
          <a:p>
            <a:pPr lvl="0"/>
            <a:r>
              <a:rPr lang="en-US" dirty="0" smtClean="0"/>
              <a:t>Click to Add Super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39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2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4443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Oval 22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608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/Title with 2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4443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1" name="Oval 20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040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2 Line Title with 2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0" name="Oval 19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219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full page numb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4443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Oval 14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56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per/Title with full page numb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4443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0" name="Oval 19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556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Title with full page numb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08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lai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2" name="Oval 21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26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/Title with plai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2" name="Oval 21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4041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plai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idx="12"/>
          </p:nvPr>
        </p:nvSpPr>
        <p:spPr>
          <a:xfrm>
            <a:off x="4648200" y="1447800"/>
            <a:ext cx="4038600" cy="203748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1313" indent="-341313">
              <a:buSzPct val="100000"/>
              <a:buFont typeface="Wingdings" charset="2"/>
              <a:buAutoNum type="arabicPlain"/>
              <a:defRPr/>
            </a:lvl1pPr>
            <a:lvl3pP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7" name="Oval 26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5952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769441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0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153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2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8229600" cy="605294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605294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380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full s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485900" y="1806238"/>
            <a:ext cx="6172200" cy="3908762"/>
          </a:xfrm>
        </p:spPr>
        <p:txBody>
          <a:bodyPr anchor="ctr" anchorCtr="0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 sz="4000" baseline="0">
                <a:solidFill>
                  <a:schemeClr val="accent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Now is the time for all good people to come to the aid of the IAB.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/>
            </a:pPr>
            <a:r>
              <a:rPr lang="en-US" dirty="0" smtClean="0"/>
              <a:t>Now is the time for all good people to come to the aid of the IAB.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0440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/Title with full s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485900" y="1806238"/>
            <a:ext cx="6172200" cy="3908762"/>
          </a:xfrm>
        </p:spPr>
        <p:txBody>
          <a:bodyPr anchor="ctr" anchorCtr="0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 sz="4000" baseline="0">
                <a:solidFill>
                  <a:schemeClr val="accent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Now is the time for all good people to come to the aid of the IAB.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/>
            </a:pPr>
            <a:r>
              <a:rPr lang="en-US" dirty="0" smtClean="0"/>
              <a:t>Now is the time for all good people to come to the aid of the IAB.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5205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with full s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485900" y="1806238"/>
            <a:ext cx="6172200" cy="3908762"/>
          </a:xfrm>
        </p:spPr>
        <p:txBody>
          <a:bodyPr anchor="ctr" anchorCtr="0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 sz="4000" baseline="0">
                <a:solidFill>
                  <a:schemeClr val="accent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Now is the time for all good people to come to the aid of the IAB.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4"/>
              </a:buClr>
              <a:buSzPct val="100000"/>
              <a:buFontTx/>
              <a:buNone/>
              <a:tabLst/>
              <a:defRPr/>
            </a:pPr>
            <a:r>
              <a:rPr lang="en-US" dirty="0" smtClean="0"/>
              <a:t>Now is the time for all good people to come to the aid of the IAB.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441"/>
            <a:ext cx="8229600" cy="1118255"/>
          </a:xfrm>
        </p:spPr>
        <p:txBody>
          <a:bodyPr/>
          <a:lstStyle>
            <a:lvl1pPr>
              <a:lnSpc>
                <a:spcPts val="4000"/>
              </a:lnSpc>
              <a:defRPr sz="4200" baseline="0"/>
            </a:lvl1pPr>
          </a:lstStyle>
          <a:p>
            <a:r>
              <a:rPr lang="en-US" dirty="0" smtClean="0"/>
              <a:t>Click to edit Master title style 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874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with full page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514" y="0"/>
            <a:ext cx="8229600" cy="7694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3514" y="769441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429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per/Title with full page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884"/>
            <a:ext cx="8229600" cy="76944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458124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400050" indent="-400050">
              <a:buClr>
                <a:schemeClr val="accent4"/>
              </a:buClr>
              <a:buSzPct val="100000"/>
              <a:buFont typeface="Wingdings" pitchFamily="2" charset="2"/>
              <a:buChar char="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384610" y="168238"/>
            <a:ext cx="4343400" cy="461665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dirty="0" smtClean="0"/>
              <a:t>Click to edit super title style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Oval 18"/>
          <p:cNvSpPr>
            <a:spLocks noChangeAspect="1"/>
          </p:cNvSpPr>
          <p:nvPr userDrawn="1"/>
        </p:nvSpPr>
        <p:spPr>
          <a:xfrm>
            <a:off x="457200" y="6464153"/>
            <a:ext cx="249936" cy="2499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72" y="6400800"/>
            <a:ext cx="4368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  <a:latin typeface="FuturaTOT" pitchFamily="82" charset="0"/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tx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605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8400"/>
            <a:ext cx="8229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 descr="C:\Users\gregv\Pictures\IAB\iab-logo.jpg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924800" y="6358596"/>
            <a:ext cx="752147" cy="38100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457200" y="152400"/>
            <a:ext cx="8229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42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8" r:id="rId2"/>
    <p:sldLayoutId id="2147483795" r:id="rId3"/>
    <p:sldLayoutId id="2147483760" r:id="rId4"/>
    <p:sldLayoutId id="2147483789" r:id="rId5"/>
    <p:sldLayoutId id="2147483790" r:id="rId6"/>
    <p:sldLayoutId id="2147483791" r:id="rId7"/>
    <p:sldLayoutId id="2147483764" r:id="rId8"/>
    <p:sldLayoutId id="2147483765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6" r:id="rId16"/>
    <p:sldLayoutId id="2147483777" r:id="rId17"/>
    <p:sldLayoutId id="2147483778" r:id="rId1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FuturaTOT"/>
          <a:ea typeface="+mj-ea"/>
          <a:cs typeface="FuturaTO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l"/>
        <a:defRPr sz="3200" b="1" i="0" kern="1200">
          <a:solidFill>
            <a:schemeClr val="tx1"/>
          </a:solidFill>
          <a:latin typeface="FuturaTOT"/>
          <a:ea typeface="+mn-ea"/>
          <a:cs typeface="FuturaTOTMed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/>
        </a:buClr>
        <a:buSzPct val="100000"/>
        <a:buFont typeface="Lucida Grande"/>
        <a:buChar char="●"/>
        <a:defRPr sz="2800" kern="1200">
          <a:solidFill>
            <a:schemeClr val="tx1"/>
          </a:solidFill>
          <a:latin typeface="FuturaTOTMed"/>
          <a:ea typeface="+mn-ea"/>
          <a:cs typeface="FuturaTOTMed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2"/>
        </a:buClr>
        <a:buFont typeface="Lucida Grande"/>
        <a:buChar char="●"/>
        <a:defRPr sz="2400" kern="1200">
          <a:solidFill>
            <a:schemeClr val="tx1"/>
          </a:solidFill>
          <a:latin typeface="FuturaTOTMed"/>
          <a:ea typeface="+mn-ea"/>
          <a:cs typeface="FuturaTOTMed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FuturaTOTMed"/>
          <a:ea typeface="+mn-ea"/>
          <a:cs typeface="FuturaTOTMe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FuturaTOTMed"/>
          <a:ea typeface="+mn-ea"/>
          <a:cs typeface="FuturaTOTMe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ssnider@yahoo-inc.com" TargetMode="External"/><Relationship Id="rId2" Type="http://schemas.openxmlformats.org/officeDocument/2006/relationships/hyperlink" Target="mailto:chris.mejia@iab.ne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1C0n_9DOlwE" TargetMode="External"/><Relationship Id="rId5" Type="http://schemas.openxmlformats.org/officeDocument/2006/relationships/hyperlink" Target="http://www.iab.net/safeframe" TargetMode="External"/><Relationship Id="rId4" Type="http://schemas.openxmlformats.org/officeDocument/2006/relationships/hyperlink" Target="mailto:pgoyal@Microsoft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3761" y="1225262"/>
            <a:ext cx="7772400" cy="1938992"/>
          </a:xfrm>
        </p:spPr>
        <p:txBody>
          <a:bodyPr/>
          <a:lstStyle/>
          <a:p>
            <a:r>
              <a:rPr lang="en-US" dirty="0" smtClean="0"/>
              <a:t>Site and user </a:t>
            </a:r>
            <a:r>
              <a:rPr lang="en-US" dirty="0"/>
              <a:t>s</a:t>
            </a:r>
            <a:r>
              <a:rPr lang="en-US" dirty="0" smtClean="0"/>
              <a:t>ecurity</a:t>
            </a:r>
            <a:br>
              <a:rPr lang="en-US" dirty="0" smtClean="0"/>
            </a:br>
            <a:r>
              <a:rPr lang="en-US" dirty="0" smtClean="0"/>
              <a:t>concerns for real time content serving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3761" y="3613658"/>
            <a:ext cx="7772400" cy="1138773"/>
          </a:xfrm>
        </p:spPr>
        <p:txBody>
          <a:bodyPr/>
          <a:lstStyle/>
          <a:p>
            <a:pPr>
              <a:buClr>
                <a:srgbClr val="DC291E"/>
              </a:buClr>
            </a:pPr>
            <a:r>
              <a:rPr lang="en-US" sz="2000" dirty="0" smtClean="0">
                <a:cs typeface="Arial" charset="0"/>
              </a:rPr>
              <a:t>Chris Mejia, </a:t>
            </a:r>
            <a:r>
              <a:rPr lang="en-US" sz="2000" dirty="0">
                <a:cs typeface="Arial" charset="0"/>
              </a:rPr>
              <a:t>IAB</a:t>
            </a:r>
          </a:p>
          <a:p>
            <a:pPr>
              <a:buClr>
                <a:srgbClr val="DC291E"/>
              </a:buClr>
            </a:pPr>
            <a:r>
              <a:rPr lang="en-US" sz="2000" dirty="0" smtClean="0">
                <a:cs typeface="Arial" charset="0"/>
              </a:rPr>
              <a:t>Sean Snider, Yahoo! </a:t>
            </a:r>
            <a:endParaRPr lang="en-US" sz="2000" dirty="0">
              <a:cs typeface="Arial" charset="0"/>
            </a:endParaRPr>
          </a:p>
          <a:p>
            <a:pPr>
              <a:buClr>
                <a:srgbClr val="DC291E"/>
              </a:buClr>
            </a:pPr>
            <a:r>
              <a:rPr lang="en-US" sz="2000" dirty="0" smtClean="0">
                <a:cs typeface="Arial" charset="0"/>
              </a:rPr>
              <a:t>Prabhakar Goyal, Microsoft</a:t>
            </a:r>
          </a:p>
        </p:txBody>
      </p:sp>
    </p:spTree>
    <p:extLst>
      <p:ext uri="{BB962C8B-B14F-4D97-AF65-F5344CB8AC3E}">
        <p14:creationId xmlns:p14="http://schemas.microsoft.com/office/powerpoint/2010/main" val="340463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Works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759837" y="2009186"/>
            <a:ext cx="3251643" cy="3260395"/>
            <a:chOff x="724756" y="2388092"/>
            <a:chExt cx="2505584" cy="2512328"/>
          </a:xfrm>
        </p:grpSpPr>
        <p:grpSp>
          <p:nvGrpSpPr>
            <p:cNvPr id="6" name="Group 5"/>
            <p:cNvGrpSpPr/>
            <p:nvPr/>
          </p:nvGrpSpPr>
          <p:grpSpPr>
            <a:xfrm>
              <a:off x="724756" y="2388092"/>
              <a:ext cx="2505584" cy="2512328"/>
              <a:chOff x="724756" y="2388092"/>
              <a:chExt cx="2505584" cy="2512328"/>
            </a:xfrm>
          </p:grpSpPr>
          <p:sp>
            <p:nvSpPr>
              <p:cNvPr id="2" name="Rounded Rectangle 1"/>
              <p:cNvSpPr/>
              <p:nvPr/>
            </p:nvSpPr>
            <p:spPr>
              <a:xfrm>
                <a:off x="724756" y="2388092"/>
                <a:ext cx="2505584" cy="2512328"/>
              </a:xfrm>
              <a:prstGeom prst="roundRect">
                <a:avLst>
                  <a:gd name="adj" fmla="val 6910"/>
                </a:avLst>
              </a:prstGeom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783910" y="2756572"/>
                <a:ext cx="2387277" cy="2072359"/>
              </a:xfrm>
              <a:prstGeom prst="roundRect">
                <a:avLst>
                  <a:gd name="adj" fmla="val 6910"/>
                </a:avLst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1331770" y="2388092"/>
                <a:ext cx="1294656" cy="355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FFFFFF"/>
                    </a:solidFill>
                  </a:rPr>
                  <a:t>PubSite.com</a:t>
                </a:r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911121" y="2857428"/>
              <a:ext cx="2125950" cy="4141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350" cmpd="sng">
              <a:solidFill>
                <a:schemeClr val="accent3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911668" y="3389438"/>
              <a:ext cx="1448965" cy="131772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350" cmpd="sng">
              <a:solidFill>
                <a:schemeClr val="accent3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2415852" y="3388882"/>
              <a:ext cx="621219" cy="1338988"/>
              <a:chOff x="2415852" y="3388882"/>
              <a:chExt cx="621219" cy="1338988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2415852" y="3388882"/>
                <a:ext cx="621219" cy="1338988"/>
              </a:xfrm>
              <a:prstGeom prst="roundRect">
                <a:avLst>
                  <a:gd name="adj" fmla="val 691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443892" y="3430509"/>
                <a:ext cx="565138" cy="1255735"/>
              </a:xfrm>
              <a:prstGeom prst="roundRect">
                <a:avLst>
                  <a:gd name="adj" fmla="val 6910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E20000"/>
                    </a:solidFill>
                  </a:rPr>
                  <a:t>SF JavaScript Tag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0880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Works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759837" y="2009186"/>
            <a:ext cx="3251643" cy="3260395"/>
            <a:chOff x="724756" y="2388092"/>
            <a:chExt cx="2505584" cy="2512328"/>
          </a:xfrm>
        </p:grpSpPr>
        <p:grpSp>
          <p:nvGrpSpPr>
            <p:cNvPr id="6" name="Group 5"/>
            <p:cNvGrpSpPr/>
            <p:nvPr/>
          </p:nvGrpSpPr>
          <p:grpSpPr>
            <a:xfrm>
              <a:off x="724756" y="2388092"/>
              <a:ext cx="2505584" cy="2512328"/>
              <a:chOff x="724756" y="2388092"/>
              <a:chExt cx="2505584" cy="2512328"/>
            </a:xfrm>
          </p:grpSpPr>
          <p:sp>
            <p:nvSpPr>
              <p:cNvPr id="2" name="Rounded Rectangle 1"/>
              <p:cNvSpPr/>
              <p:nvPr/>
            </p:nvSpPr>
            <p:spPr>
              <a:xfrm>
                <a:off x="724756" y="2388092"/>
                <a:ext cx="2505584" cy="2512328"/>
              </a:xfrm>
              <a:prstGeom prst="roundRect">
                <a:avLst>
                  <a:gd name="adj" fmla="val 6910"/>
                </a:avLst>
              </a:prstGeom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783910" y="2756572"/>
                <a:ext cx="2387277" cy="2072359"/>
              </a:xfrm>
              <a:prstGeom prst="roundRect">
                <a:avLst>
                  <a:gd name="adj" fmla="val 6910"/>
                </a:avLst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1331770" y="2388092"/>
                <a:ext cx="1294656" cy="355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FFFFFF"/>
                    </a:solidFill>
                  </a:rPr>
                  <a:t>PubSite.com</a:t>
                </a:r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911121" y="2857428"/>
              <a:ext cx="2125950" cy="4141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350" cmpd="sng">
              <a:solidFill>
                <a:schemeClr val="accent3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911668" y="3389438"/>
              <a:ext cx="1448965" cy="131772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350" cmpd="sng">
              <a:solidFill>
                <a:schemeClr val="accent3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2415852" y="3388882"/>
              <a:ext cx="621219" cy="1338988"/>
              <a:chOff x="2415852" y="3388882"/>
              <a:chExt cx="621219" cy="1338988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2415852" y="3388882"/>
                <a:ext cx="621219" cy="1338988"/>
              </a:xfrm>
              <a:prstGeom prst="roundRect">
                <a:avLst>
                  <a:gd name="adj" fmla="val 691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443892" y="3430509"/>
                <a:ext cx="565138" cy="1255735"/>
              </a:xfrm>
              <a:prstGeom prst="roundRect">
                <a:avLst>
                  <a:gd name="adj" fmla="val 6910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E20000"/>
                    </a:solidFill>
                  </a:rPr>
                  <a:t>SF JavaScript Tag</a:t>
                </a:r>
              </a:p>
            </p:txBody>
          </p:sp>
        </p:grpSp>
      </p:grpSp>
      <p:grpSp>
        <p:nvGrpSpPr>
          <p:cNvPr id="32" name="Group 31"/>
          <p:cNvGrpSpPr/>
          <p:nvPr/>
        </p:nvGrpSpPr>
        <p:grpSpPr>
          <a:xfrm>
            <a:off x="4994850" y="1703877"/>
            <a:ext cx="1587014" cy="3600690"/>
            <a:chOff x="2415852" y="3318420"/>
            <a:chExt cx="621219" cy="1409450"/>
          </a:xfrm>
        </p:grpSpPr>
        <p:sp>
          <p:nvSpPr>
            <p:cNvPr id="33" name="Rounded Rectangle 32"/>
            <p:cNvSpPr/>
            <p:nvPr/>
          </p:nvSpPr>
          <p:spPr>
            <a:xfrm>
              <a:off x="2415852" y="3318420"/>
              <a:ext cx="621219" cy="1409450"/>
            </a:xfrm>
            <a:prstGeom prst="roundRect">
              <a:avLst>
                <a:gd name="adj" fmla="val 6910"/>
              </a:avLst>
            </a:prstGeom>
            <a:solidFill>
              <a:srgbClr val="E2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2443892" y="3430509"/>
              <a:ext cx="565138" cy="1268485"/>
            </a:xfrm>
            <a:prstGeom prst="roundRect">
              <a:avLst>
                <a:gd name="adj" fmla="val 691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5052670" y="1683726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SF-iframe.com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5029909" y="1738387"/>
            <a:ext cx="1510541" cy="3532226"/>
          </a:xfrm>
          <a:prstGeom prst="roundRect">
            <a:avLst>
              <a:gd name="adj" fmla="val 6910"/>
            </a:avLst>
          </a:prstGeom>
          <a:noFill/>
          <a:ln w="76200" cmpd="sng">
            <a:solidFill>
              <a:schemeClr val="accent4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3739691" y="1754189"/>
            <a:ext cx="1276967" cy="1578769"/>
          </a:xfrm>
          <a:prstGeom prst="line">
            <a:avLst/>
          </a:prstGeom>
          <a:ln>
            <a:solidFill>
              <a:srgbClr val="E2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3739691" y="5023996"/>
            <a:ext cx="1312049" cy="266637"/>
          </a:xfrm>
          <a:prstGeom prst="line">
            <a:avLst/>
          </a:prstGeom>
          <a:ln>
            <a:solidFill>
              <a:srgbClr val="E2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4246971" y="3172235"/>
            <a:ext cx="856967" cy="877952"/>
            <a:chOff x="6253741" y="3594497"/>
            <a:chExt cx="1821013" cy="1865606"/>
          </a:xfrm>
        </p:grpSpPr>
        <p:sp>
          <p:nvSpPr>
            <p:cNvPr id="22" name="Rounded Rectangle 21"/>
            <p:cNvSpPr/>
            <p:nvPr/>
          </p:nvSpPr>
          <p:spPr>
            <a:xfrm>
              <a:off x="6253741" y="3594497"/>
              <a:ext cx="1821013" cy="186560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 cmpd="sng">
              <a:solidFill>
                <a:srgbClr val="E20000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6407898" y="3657933"/>
              <a:ext cx="1512698" cy="1738734"/>
              <a:chOff x="6428347" y="3594497"/>
              <a:chExt cx="1512698" cy="1738734"/>
            </a:xfrm>
          </p:grpSpPr>
          <p:sp>
            <p:nvSpPr>
              <p:cNvPr id="25" name="Freeform 24"/>
              <p:cNvSpPr/>
              <p:nvPr/>
            </p:nvSpPr>
            <p:spPr>
              <a:xfrm>
                <a:off x="6984742" y="4376928"/>
                <a:ext cx="956303" cy="956303"/>
              </a:xfrm>
              <a:custGeom>
                <a:avLst/>
                <a:gdLst>
                  <a:gd name="connsiteX0" fmla="*/ 678788 w 956303"/>
                  <a:gd name="connsiteY0" fmla="*/ 152471 h 956303"/>
                  <a:gd name="connsiteX1" fmla="*/ 753173 w 956303"/>
                  <a:gd name="connsiteY1" fmla="*/ 90052 h 956303"/>
                  <a:gd name="connsiteX2" fmla="*/ 812598 w 956303"/>
                  <a:gd name="connsiteY2" fmla="*/ 139915 h 956303"/>
                  <a:gd name="connsiteX3" fmla="*/ 764044 w 956303"/>
                  <a:gd name="connsiteY3" fmla="*/ 224009 h 956303"/>
                  <a:gd name="connsiteX4" fmla="*/ 841191 w 956303"/>
                  <a:gd name="connsiteY4" fmla="*/ 357632 h 956303"/>
                  <a:gd name="connsiteX5" fmla="*/ 938296 w 956303"/>
                  <a:gd name="connsiteY5" fmla="*/ 357630 h 956303"/>
                  <a:gd name="connsiteX6" fmla="*/ 951767 w 956303"/>
                  <a:gd name="connsiteY6" fmla="*/ 434026 h 956303"/>
                  <a:gd name="connsiteX7" fmla="*/ 860517 w 956303"/>
                  <a:gd name="connsiteY7" fmla="*/ 467235 h 956303"/>
                  <a:gd name="connsiteX8" fmla="*/ 833724 w 956303"/>
                  <a:gd name="connsiteY8" fmla="*/ 619186 h 956303"/>
                  <a:gd name="connsiteX9" fmla="*/ 908112 w 956303"/>
                  <a:gd name="connsiteY9" fmla="*/ 681602 h 956303"/>
                  <a:gd name="connsiteX10" fmla="*/ 869325 w 956303"/>
                  <a:gd name="connsiteY10" fmla="*/ 748783 h 956303"/>
                  <a:gd name="connsiteX11" fmla="*/ 778077 w 956303"/>
                  <a:gd name="connsiteY11" fmla="*/ 715569 h 956303"/>
                  <a:gd name="connsiteX12" fmla="*/ 659880 w 956303"/>
                  <a:gd name="connsiteY12" fmla="*/ 814748 h 956303"/>
                  <a:gd name="connsiteX13" fmla="*/ 676745 w 956303"/>
                  <a:gd name="connsiteY13" fmla="*/ 910377 h 956303"/>
                  <a:gd name="connsiteX14" fmla="*/ 603849 w 956303"/>
                  <a:gd name="connsiteY14" fmla="*/ 936909 h 956303"/>
                  <a:gd name="connsiteX15" fmla="*/ 555299 w 956303"/>
                  <a:gd name="connsiteY15" fmla="*/ 852812 h 956303"/>
                  <a:gd name="connsiteX16" fmla="*/ 401004 w 956303"/>
                  <a:gd name="connsiteY16" fmla="*/ 852812 h 956303"/>
                  <a:gd name="connsiteX17" fmla="*/ 352454 w 956303"/>
                  <a:gd name="connsiteY17" fmla="*/ 936909 h 956303"/>
                  <a:gd name="connsiteX18" fmla="*/ 279558 w 956303"/>
                  <a:gd name="connsiteY18" fmla="*/ 910377 h 956303"/>
                  <a:gd name="connsiteX19" fmla="*/ 296423 w 956303"/>
                  <a:gd name="connsiteY19" fmla="*/ 814748 h 956303"/>
                  <a:gd name="connsiteX20" fmla="*/ 178226 w 956303"/>
                  <a:gd name="connsiteY20" fmla="*/ 715569 h 956303"/>
                  <a:gd name="connsiteX21" fmla="*/ 86978 w 956303"/>
                  <a:gd name="connsiteY21" fmla="*/ 748783 h 956303"/>
                  <a:gd name="connsiteX22" fmla="*/ 48191 w 956303"/>
                  <a:gd name="connsiteY22" fmla="*/ 681602 h 956303"/>
                  <a:gd name="connsiteX23" fmla="*/ 122579 w 956303"/>
                  <a:gd name="connsiteY23" fmla="*/ 619186 h 956303"/>
                  <a:gd name="connsiteX24" fmla="*/ 95786 w 956303"/>
                  <a:gd name="connsiteY24" fmla="*/ 467235 h 956303"/>
                  <a:gd name="connsiteX25" fmla="*/ 4536 w 956303"/>
                  <a:gd name="connsiteY25" fmla="*/ 434026 h 956303"/>
                  <a:gd name="connsiteX26" fmla="*/ 18007 w 956303"/>
                  <a:gd name="connsiteY26" fmla="*/ 357630 h 956303"/>
                  <a:gd name="connsiteX27" fmla="*/ 115112 w 956303"/>
                  <a:gd name="connsiteY27" fmla="*/ 357633 h 956303"/>
                  <a:gd name="connsiteX28" fmla="*/ 192259 w 956303"/>
                  <a:gd name="connsiteY28" fmla="*/ 224010 h 956303"/>
                  <a:gd name="connsiteX29" fmla="*/ 143705 w 956303"/>
                  <a:gd name="connsiteY29" fmla="*/ 139915 h 956303"/>
                  <a:gd name="connsiteX30" fmla="*/ 203130 w 956303"/>
                  <a:gd name="connsiteY30" fmla="*/ 90052 h 956303"/>
                  <a:gd name="connsiteX31" fmla="*/ 277515 w 956303"/>
                  <a:gd name="connsiteY31" fmla="*/ 152471 h 956303"/>
                  <a:gd name="connsiteX32" fmla="*/ 422505 w 956303"/>
                  <a:gd name="connsiteY32" fmla="*/ 99699 h 956303"/>
                  <a:gd name="connsiteX33" fmla="*/ 439364 w 956303"/>
                  <a:gd name="connsiteY33" fmla="*/ 4069 h 956303"/>
                  <a:gd name="connsiteX34" fmla="*/ 516939 w 956303"/>
                  <a:gd name="connsiteY34" fmla="*/ 4069 h 956303"/>
                  <a:gd name="connsiteX35" fmla="*/ 533798 w 956303"/>
                  <a:gd name="connsiteY35" fmla="*/ 99699 h 956303"/>
                  <a:gd name="connsiteX36" fmla="*/ 678788 w 956303"/>
                  <a:gd name="connsiteY36" fmla="*/ 152471 h 9563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956303" h="956303">
                    <a:moveTo>
                      <a:pt x="678788" y="152471"/>
                    </a:moveTo>
                    <a:lnTo>
                      <a:pt x="753173" y="90052"/>
                    </a:lnTo>
                    <a:lnTo>
                      <a:pt x="812598" y="139915"/>
                    </a:lnTo>
                    <a:lnTo>
                      <a:pt x="764044" y="224009"/>
                    </a:lnTo>
                    <a:cubicBezTo>
                      <a:pt x="798569" y="262847"/>
                      <a:pt x="824819" y="308313"/>
                      <a:pt x="841191" y="357632"/>
                    </a:cubicBezTo>
                    <a:lnTo>
                      <a:pt x="938296" y="357630"/>
                    </a:lnTo>
                    <a:lnTo>
                      <a:pt x="951767" y="434026"/>
                    </a:lnTo>
                    <a:lnTo>
                      <a:pt x="860517" y="467235"/>
                    </a:lnTo>
                    <a:cubicBezTo>
                      <a:pt x="862000" y="519179"/>
                      <a:pt x="852884" y="570881"/>
                      <a:pt x="833724" y="619186"/>
                    </a:cubicBezTo>
                    <a:lnTo>
                      <a:pt x="908112" y="681602"/>
                    </a:lnTo>
                    <a:lnTo>
                      <a:pt x="869325" y="748783"/>
                    </a:lnTo>
                    <a:lnTo>
                      <a:pt x="778077" y="715569"/>
                    </a:lnTo>
                    <a:cubicBezTo>
                      <a:pt x="745824" y="756314"/>
                      <a:pt x="705607" y="790060"/>
                      <a:pt x="659880" y="814748"/>
                    </a:cubicBezTo>
                    <a:lnTo>
                      <a:pt x="676745" y="910377"/>
                    </a:lnTo>
                    <a:lnTo>
                      <a:pt x="603849" y="936909"/>
                    </a:lnTo>
                    <a:lnTo>
                      <a:pt x="555299" y="852812"/>
                    </a:lnTo>
                    <a:cubicBezTo>
                      <a:pt x="504401" y="863292"/>
                      <a:pt x="451902" y="863293"/>
                      <a:pt x="401004" y="852812"/>
                    </a:cubicBezTo>
                    <a:lnTo>
                      <a:pt x="352454" y="936909"/>
                    </a:lnTo>
                    <a:lnTo>
                      <a:pt x="279558" y="910377"/>
                    </a:lnTo>
                    <a:lnTo>
                      <a:pt x="296423" y="814748"/>
                    </a:lnTo>
                    <a:cubicBezTo>
                      <a:pt x="250696" y="790060"/>
                      <a:pt x="210479" y="756314"/>
                      <a:pt x="178226" y="715569"/>
                    </a:cubicBezTo>
                    <a:lnTo>
                      <a:pt x="86978" y="748783"/>
                    </a:lnTo>
                    <a:lnTo>
                      <a:pt x="48191" y="681602"/>
                    </a:lnTo>
                    <a:lnTo>
                      <a:pt x="122579" y="619186"/>
                    </a:lnTo>
                    <a:cubicBezTo>
                      <a:pt x="103419" y="570881"/>
                      <a:pt x="94303" y="519180"/>
                      <a:pt x="95786" y="467235"/>
                    </a:cubicBezTo>
                    <a:lnTo>
                      <a:pt x="4536" y="434026"/>
                    </a:lnTo>
                    <a:lnTo>
                      <a:pt x="18007" y="357630"/>
                    </a:lnTo>
                    <a:lnTo>
                      <a:pt x="115112" y="357633"/>
                    </a:lnTo>
                    <a:cubicBezTo>
                      <a:pt x="131484" y="308314"/>
                      <a:pt x="157734" y="262848"/>
                      <a:pt x="192259" y="224010"/>
                    </a:cubicBezTo>
                    <a:lnTo>
                      <a:pt x="143705" y="139915"/>
                    </a:lnTo>
                    <a:lnTo>
                      <a:pt x="203130" y="90052"/>
                    </a:lnTo>
                    <a:lnTo>
                      <a:pt x="277515" y="152471"/>
                    </a:lnTo>
                    <a:cubicBezTo>
                      <a:pt x="321759" y="125215"/>
                      <a:pt x="371092" y="107259"/>
                      <a:pt x="422505" y="99699"/>
                    </a:cubicBezTo>
                    <a:lnTo>
                      <a:pt x="439364" y="4069"/>
                    </a:lnTo>
                    <a:lnTo>
                      <a:pt x="516939" y="4069"/>
                    </a:lnTo>
                    <a:lnTo>
                      <a:pt x="533798" y="99699"/>
                    </a:lnTo>
                    <a:cubicBezTo>
                      <a:pt x="585211" y="107259"/>
                      <a:pt x="634544" y="125214"/>
                      <a:pt x="678788" y="152471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/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spcFirstLastPara="0" vert="horz" wrap="square" lIns="217659" tIns="249409" rIns="217659" bIns="266134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600" kern="1200" dirty="0"/>
                  <a:t> </a:t>
                </a:r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6428347" y="4150892"/>
                <a:ext cx="695493" cy="695493"/>
              </a:xfrm>
              <a:custGeom>
                <a:avLst/>
                <a:gdLst>
                  <a:gd name="connsiteX0" fmla="*/ 520401 w 695493"/>
                  <a:gd name="connsiteY0" fmla="*/ 176151 h 695493"/>
                  <a:gd name="connsiteX1" fmla="*/ 623009 w 695493"/>
                  <a:gd name="connsiteY1" fmla="*/ 145226 h 695493"/>
                  <a:gd name="connsiteX2" fmla="*/ 660765 w 695493"/>
                  <a:gd name="connsiteY2" fmla="*/ 210622 h 695493"/>
                  <a:gd name="connsiteX3" fmla="*/ 582680 w 695493"/>
                  <a:gd name="connsiteY3" fmla="*/ 284022 h 695493"/>
                  <a:gd name="connsiteX4" fmla="*/ 582680 w 695493"/>
                  <a:gd name="connsiteY4" fmla="*/ 411472 h 695493"/>
                  <a:gd name="connsiteX5" fmla="*/ 660765 w 695493"/>
                  <a:gd name="connsiteY5" fmla="*/ 484871 h 695493"/>
                  <a:gd name="connsiteX6" fmla="*/ 623009 w 695493"/>
                  <a:gd name="connsiteY6" fmla="*/ 550267 h 695493"/>
                  <a:gd name="connsiteX7" fmla="*/ 520401 w 695493"/>
                  <a:gd name="connsiteY7" fmla="*/ 519342 h 695493"/>
                  <a:gd name="connsiteX8" fmla="*/ 410026 w 695493"/>
                  <a:gd name="connsiteY8" fmla="*/ 583067 h 695493"/>
                  <a:gd name="connsiteX9" fmla="*/ 385503 w 695493"/>
                  <a:gd name="connsiteY9" fmla="*/ 687391 h 695493"/>
                  <a:gd name="connsiteX10" fmla="*/ 309990 w 695493"/>
                  <a:gd name="connsiteY10" fmla="*/ 687391 h 695493"/>
                  <a:gd name="connsiteX11" fmla="*/ 285467 w 695493"/>
                  <a:gd name="connsiteY11" fmla="*/ 583067 h 695493"/>
                  <a:gd name="connsiteX12" fmla="*/ 175092 w 695493"/>
                  <a:gd name="connsiteY12" fmla="*/ 519342 h 695493"/>
                  <a:gd name="connsiteX13" fmla="*/ 72484 w 695493"/>
                  <a:gd name="connsiteY13" fmla="*/ 550267 h 695493"/>
                  <a:gd name="connsiteX14" fmla="*/ 34728 w 695493"/>
                  <a:gd name="connsiteY14" fmla="*/ 484871 h 695493"/>
                  <a:gd name="connsiteX15" fmla="*/ 112813 w 695493"/>
                  <a:gd name="connsiteY15" fmla="*/ 411471 h 695493"/>
                  <a:gd name="connsiteX16" fmla="*/ 112813 w 695493"/>
                  <a:gd name="connsiteY16" fmla="*/ 284021 h 695493"/>
                  <a:gd name="connsiteX17" fmla="*/ 34728 w 695493"/>
                  <a:gd name="connsiteY17" fmla="*/ 210622 h 695493"/>
                  <a:gd name="connsiteX18" fmla="*/ 72484 w 695493"/>
                  <a:gd name="connsiteY18" fmla="*/ 145226 h 695493"/>
                  <a:gd name="connsiteX19" fmla="*/ 175092 w 695493"/>
                  <a:gd name="connsiteY19" fmla="*/ 176151 h 695493"/>
                  <a:gd name="connsiteX20" fmla="*/ 285467 w 695493"/>
                  <a:gd name="connsiteY20" fmla="*/ 112426 h 695493"/>
                  <a:gd name="connsiteX21" fmla="*/ 309990 w 695493"/>
                  <a:gd name="connsiteY21" fmla="*/ 8102 h 695493"/>
                  <a:gd name="connsiteX22" fmla="*/ 385503 w 695493"/>
                  <a:gd name="connsiteY22" fmla="*/ 8102 h 695493"/>
                  <a:gd name="connsiteX23" fmla="*/ 410026 w 695493"/>
                  <a:gd name="connsiteY23" fmla="*/ 112426 h 695493"/>
                  <a:gd name="connsiteX24" fmla="*/ 520401 w 695493"/>
                  <a:gd name="connsiteY24" fmla="*/ 176151 h 695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695493" h="695493">
                    <a:moveTo>
                      <a:pt x="520401" y="176151"/>
                    </a:moveTo>
                    <a:lnTo>
                      <a:pt x="623009" y="145226"/>
                    </a:lnTo>
                    <a:lnTo>
                      <a:pt x="660765" y="210622"/>
                    </a:lnTo>
                    <a:lnTo>
                      <a:pt x="582680" y="284022"/>
                    </a:lnTo>
                    <a:cubicBezTo>
                      <a:pt x="593999" y="325751"/>
                      <a:pt x="593999" y="369743"/>
                      <a:pt x="582680" y="411472"/>
                    </a:cubicBezTo>
                    <a:lnTo>
                      <a:pt x="660765" y="484871"/>
                    </a:lnTo>
                    <a:lnTo>
                      <a:pt x="623009" y="550267"/>
                    </a:lnTo>
                    <a:lnTo>
                      <a:pt x="520401" y="519342"/>
                    </a:lnTo>
                    <a:cubicBezTo>
                      <a:pt x="489922" y="550009"/>
                      <a:pt x="451824" y="572005"/>
                      <a:pt x="410026" y="583067"/>
                    </a:cubicBezTo>
                    <a:lnTo>
                      <a:pt x="385503" y="687391"/>
                    </a:lnTo>
                    <a:lnTo>
                      <a:pt x="309990" y="687391"/>
                    </a:lnTo>
                    <a:lnTo>
                      <a:pt x="285467" y="583067"/>
                    </a:lnTo>
                    <a:cubicBezTo>
                      <a:pt x="243669" y="572005"/>
                      <a:pt x="205571" y="550009"/>
                      <a:pt x="175092" y="519342"/>
                    </a:cubicBezTo>
                    <a:lnTo>
                      <a:pt x="72484" y="550267"/>
                    </a:lnTo>
                    <a:lnTo>
                      <a:pt x="34728" y="484871"/>
                    </a:lnTo>
                    <a:lnTo>
                      <a:pt x="112813" y="411471"/>
                    </a:lnTo>
                    <a:cubicBezTo>
                      <a:pt x="101494" y="369742"/>
                      <a:pt x="101494" y="325750"/>
                      <a:pt x="112813" y="284021"/>
                    </a:cubicBezTo>
                    <a:lnTo>
                      <a:pt x="34728" y="210622"/>
                    </a:lnTo>
                    <a:lnTo>
                      <a:pt x="72484" y="145226"/>
                    </a:lnTo>
                    <a:lnTo>
                      <a:pt x="175092" y="176151"/>
                    </a:lnTo>
                    <a:cubicBezTo>
                      <a:pt x="205571" y="145484"/>
                      <a:pt x="243669" y="123488"/>
                      <a:pt x="285467" y="112426"/>
                    </a:cubicBezTo>
                    <a:lnTo>
                      <a:pt x="309990" y="8102"/>
                    </a:lnTo>
                    <a:lnTo>
                      <a:pt x="385503" y="8102"/>
                    </a:lnTo>
                    <a:lnTo>
                      <a:pt x="410026" y="112426"/>
                    </a:lnTo>
                    <a:cubicBezTo>
                      <a:pt x="451824" y="123488"/>
                      <a:pt x="489922" y="145484"/>
                      <a:pt x="520401" y="176151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/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spcFirstLastPara="0" vert="horz" wrap="square" lIns="200492" tIns="201551" rIns="200492" bIns="201551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600" kern="1200" dirty="0"/>
                  <a:t> </a:t>
                </a:r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6741318" y="3594497"/>
                <a:ext cx="834593" cy="834593"/>
              </a:xfrm>
              <a:custGeom>
                <a:avLst/>
                <a:gdLst>
                  <a:gd name="connsiteX0" fmla="*/ 509886 w 681441"/>
                  <a:gd name="connsiteY0" fmla="*/ 172592 h 681441"/>
                  <a:gd name="connsiteX1" fmla="*/ 610422 w 681441"/>
                  <a:gd name="connsiteY1" fmla="*/ 142292 h 681441"/>
                  <a:gd name="connsiteX2" fmla="*/ 647415 w 681441"/>
                  <a:gd name="connsiteY2" fmla="*/ 206367 h 681441"/>
                  <a:gd name="connsiteX3" fmla="*/ 570907 w 681441"/>
                  <a:gd name="connsiteY3" fmla="*/ 278283 h 681441"/>
                  <a:gd name="connsiteX4" fmla="*/ 570907 w 681441"/>
                  <a:gd name="connsiteY4" fmla="*/ 403158 h 681441"/>
                  <a:gd name="connsiteX5" fmla="*/ 647415 w 681441"/>
                  <a:gd name="connsiteY5" fmla="*/ 475074 h 681441"/>
                  <a:gd name="connsiteX6" fmla="*/ 610422 w 681441"/>
                  <a:gd name="connsiteY6" fmla="*/ 539149 h 681441"/>
                  <a:gd name="connsiteX7" fmla="*/ 509886 w 681441"/>
                  <a:gd name="connsiteY7" fmla="*/ 508849 h 681441"/>
                  <a:gd name="connsiteX8" fmla="*/ 401741 w 681441"/>
                  <a:gd name="connsiteY8" fmla="*/ 571286 h 681441"/>
                  <a:gd name="connsiteX9" fmla="*/ 377714 w 681441"/>
                  <a:gd name="connsiteY9" fmla="*/ 673503 h 681441"/>
                  <a:gd name="connsiteX10" fmla="*/ 303727 w 681441"/>
                  <a:gd name="connsiteY10" fmla="*/ 673503 h 681441"/>
                  <a:gd name="connsiteX11" fmla="*/ 279700 w 681441"/>
                  <a:gd name="connsiteY11" fmla="*/ 571287 h 681441"/>
                  <a:gd name="connsiteX12" fmla="*/ 171555 w 681441"/>
                  <a:gd name="connsiteY12" fmla="*/ 508850 h 681441"/>
                  <a:gd name="connsiteX13" fmla="*/ 71019 w 681441"/>
                  <a:gd name="connsiteY13" fmla="*/ 539149 h 681441"/>
                  <a:gd name="connsiteX14" fmla="*/ 34026 w 681441"/>
                  <a:gd name="connsiteY14" fmla="*/ 475074 h 681441"/>
                  <a:gd name="connsiteX15" fmla="*/ 110534 w 681441"/>
                  <a:gd name="connsiteY15" fmla="*/ 403158 h 681441"/>
                  <a:gd name="connsiteX16" fmla="*/ 110534 w 681441"/>
                  <a:gd name="connsiteY16" fmla="*/ 278283 h 681441"/>
                  <a:gd name="connsiteX17" fmla="*/ 34026 w 681441"/>
                  <a:gd name="connsiteY17" fmla="*/ 206367 h 681441"/>
                  <a:gd name="connsiteX18" fmla="*/ 71019 w 681441"/>
                  <a:gd name="connsiteY18" fmla="*/ 142292 h 681441"/>
                  <a:gd name="connsiteX19" fmla="*/ 171555 w 681441"/>
                  <a:gd name="connsiteY19" fmla="*/ 172592 h 681441"/>
                  <a:gd name="connsiteX20" fmla="*/ 279700 w 681441"/>
                  <a:gd name="connsiteY20" fmla="*/ 110155 h 681441"/>
                  <a:gd name="connsiteX21" fmla="*/ 303727 w 681441"/>
                  <a:gd name="connsiteY21" fmla="*/ 7938 h 681441"/>
                  <a:gd name="connsiteX22" fmla="*/ 377714 w 681441"/>
                  <a:gd name="connsiteY22" fmla="*/ 7938 h 681441"/>
                  <a:gd name="connsiteX23" fmla="*/ 401741 w 681441"/>
                  <a:gd name="connsiteY23" fmla="*/ 110154 h 681441"/>
                  <a:gd name="connsiteX24" fmla="*/ 509886 w 681441"/>
                  <a:gd name="connsiteY24" fmla="*/ 172591 h 681441"/>
                  <a:gd name="connsiteX25" fmla="*/ 509886 w 681441"/>
                  <a:gd name="connsiteY25" fmla="*/ 172592 h 681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81441" h="681441">
                    <a:moveTo>
                      <a:pt x="438607" y="172373"/>
                    </a:moveTo>
                    <a:lnTo>
                      <a:pt x="511494" y="127231"/>
                    </a:lnTo>
                    <a:lnTo>
                      <a:pt x="554210" y="169947"/>
                    </a:lnTo>
                    <a:lnTo>
                      <a:pt x="509068" y="242834"/>
                    </a:lnTo>
                    <a:cubicBezTo>
                      <a:pt x="526455" y="272736"/>
                      <a:pt x="535563" y="306729"/>
                      <a:pt x="535457" y="341319"/>
                    </a:cubicBezTo>
                    <a:lnTo>
                      <a:pt x="610995" y="381870"/>
                    </a:lnTo>
                    <a:lnTo>
                      <a:pt x="595360" y="440221"/>
                    </a:lnTo>
                    <a:lnTo>
                      <a:pt x="509667" y="437570"/>
                    </a:lnTo>
                    <a:cubicBezTo>
                      <a:pt x="492464" y="467579"/>
                      <a:pt x="467579" y="492464"/>
                      <a:pt x="437570" y="509666"/>
                    </a:cubicBezTo>
                    <a:lnTo>
                      <a:pt x="440221" y="595360"/>
                    </a:lnTo>
                    <a:lnTo>
                      <a:pt x="381870" y="610995"/>
                    </a:lnTo>
                    <a:lnTo>
                      <a:pt x="341320" y="535457"/>
                    </a:lnTo>
                    <a:cubicBezTo>
                      <a:pt x="306730" y="535563"/>
                      <a:pt x="272737" y="526455"/>
                      <a:pt x="242834" y="509069"/>
                    </a:cubicBezTo>
                    <a:lnTo>
                      <a:pt x="169947" y="554210"/>
                    </a:lnTo>
                    <a:lnTo>
                      <a:pt x="127231" y="511494"/>
                    </a:lnTo>
                    <a:lnTo>
                      <a:pt x="172373" y="438607"/>
                    </a:lnTo>
                    <a:cubicBezTo>
                      <a:pt x="154986" y="408705"/>
                      <a:pt x="145878" y="374712"/>
                      <a:pt x="145984" y="340122"/>
                    </a:cubicBezTo>
                    <a:lnTo>
                      <a:pt x="70446" y="299571"/>
                    </a:lnTo>
                    <a:lnTo>
                      <a:pt x="86081" y="241220"/>
                    </a:lnTo>
                    <a:lnTo>
                      <a:pt x="171774" y="243871"/>
                    </a:lnTo>
                    <a:cubicBezTo>
                      <a:pt x="188977" y="213862"/>
                      <a:pt x="213862" y="188977"/>
                      <a:pt x="243871" y="171775"/>
                    </a:cubicBezTo>
                    <a:lnTo>
                      <a:pt x="241220" y="86081"/>
                    </a:lnTo>
                    <a:lnTo>
                      <a:pt x="299571" y="70446"/>
                    </a:lnTo>
                    <a:lnTo>
                      <a:pt x="340121" y="145984"/>
                    </a:lnTo>
                    <a:cubicBezTo>
                      <a:pt x="374711" y="145878"/>
                      <a:pt x="408704" y="154986"/>
                      <a:pt x="438607" y="172372"/>
                    </a:cubicBezTo>
                    <a:lnTo>
                      <a:pt x="438607" y="172373"/>
                    </a:ln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/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spcFirstLastPara="0" vert="horz" wrap="square" lIns="251436" tIns="251436" rIns="251436" bIns="251436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600" kern="1200" dirty="0"/>
                  <a:t> </a:t>
                </a:r>
              </a:p>
            </p:txBody>
          </p:sp>
        </p:grpSp>
      </p:grpSp>
      <p:sp>
        <p:nvSpPr>
          <p:cNvPr id="36" name="TextBox 35"/>
          <p:cNvSpPr txBox="1"/>
          <p:nvPr/>
        </p:nvSpPr>
        <p:spPr>
          <a:xfrm>
            <a:off x="4272930" y="2855820"/>
            <a:ext cx="786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SF API</a:t>
            </a:r>
          </a:p>
        </p:txBody>
      </p:sp>
    </p:spTree>
    <p:extLst>
      <p:ext uri="{BB962C8B-B14F-4D97-AF65-F5344CB8AC3E}">
        <p14:creationId xmlns:p14="http://schemas.microsoft.com/office/powerpoint/2010/main" val="314075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Works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759837" y="2009186"/>
            <a:ext cx="3251643" cy="3260395"/>
            <a:chOff x="724756" y="2388092"/>
            <a:chExt cx="2505584" cy="2512328"/>
          </a:xfrm>
        </p:grpSpPr>
        <p:grpSp>
          <p:nvGrpSpPr>
            <p:cNvPr id="6" name="Group 5"/>
            <p:cNvGrpSpPr/>
            <p:nvPr/>
          </p:nvGrpSpPr>
          <p:grpSpPr>
            <a:xfrm>
              <a:off x="724756" y="2388092"/>
              <a:ext cx="2505584" cy="2512328"/>
              <a:chOff x="724756" y="2388092"/>
              <a:chExt cx="2505584" cy="2512328"/>
            </a:xfrm>
          </p:grpSpPr>
          <p:sp>
            <p:nvSpPr>
              <p:cNvPr id="2" name="Rounded Rectangle 1"/>
              <p:cNvSpPr/>
              <p:nvPr/>
            </p:nvSpPr>
            <p:spPr>
              <a:xfrm>
                <a:off x="724756" y="2388092"/>
                <a:ext cx="2505584" cy="2512328"/>
              </a:xfrm>
              <a:prstGeom prst="roundRect">
                <a:avLst>
                  <a:gd name="adj" fmla="val 6910"/>
                </a:avLst>
              </a:prstGeom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783910" y="2756572"/>
                <a:ext cx="2387277" cy="2072359"/>
              </a:xfrm>
              <a:prstGeom prst="roundRect">
                <a:avLst>
                  <a:gd name="adj" fmla="val 6910"/>
                </a:avLst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1331770" y="2388092"/>
                <a:ext cx="1294656" cy="355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FFFFFF"/>
                    </a:solidFill>
                  </a:rPr>
                  <a:t>PubSite.com</a:t>
                </a:r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911121" y="2857428"/>
              <a:ext cx="2125950" cy="4141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350" cmpd="sng">
              <a:solidFill>
                <a:schemeClr val="accent3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911668" y="3389438"/>
              <a:ext cx="1448965" cy="131772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350" cmpd="sng">
              <a:solidFill>
                <a:schemeClr val="accent3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2415852" y="3388882"/>
              <a:ext cx="621219" cy="1338988"/>
              <a:chOff x="2415852" y="3388882"/>
              <a:chExt cx="621219" cy="1338988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2415852" y="3388882"/>
                <a:ext cx="621219" cy="1338988"/>
              </a:xfrm>
              <a:prstGeom prst="roundRect">
                <a:avLst>
                  <a:gd name="adj" fmla="val 691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443892" y="3430509"/>
                <a:ext cx="565138" cy="1255735"/>
              </a:xfrm>
              <a:prstGeom prst="roundRect">
                <a:avLst>
                  <a:gd name="adj" fmla="val 6910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E20000"/>
                    </a:solidFill>
                  </a:rPr>
                  <a:t>SF JavaScript Tag</a:t>
                </a:r>
              </a:p>
            </p:txBody>
          </p:sp>
        </p:grpSp>
      </p:grpSp>
      <p:grpSp>
        <p:nvGrpSpPr>
          <p:cNvPr id="32" name="Group 31"/>
          <p:cNvGrpSpPr/>
          <p:nvPr/>
        </p:nvGrpSpPr>
        <p:grpSpPr>
          <a:xfrm>
            <a:off x="4994850" y="1703877"/>
            <a:ext cx="1587014" cy="3600690"/>
            <a:chOff x="2415852" y="3318420"/>
            <a:chExt cx="621219" cy="1409450"/>
          </a:xfrm>
        </p:grpSpPr>
        <p:sp>
          <p:nvSpPr>
            <p:cNvPr id="33" name="Rounded Rectangle 32"/>
            <p:cNvSpPr/>
            <p:nvPr/>
          </p:nvSpPr>
          <p:spPr>
            <a:xfrm>
              <a:off x="2415852" y="3318420"/>
              <a:ext cx="621219" cy="1409450"/>
            </a:xfrm>
            <a:prstGeom prst="roundRect">
              <a:avLst>
                <a:gd name="adj" fmla="val 6910"/>
              </a:avLst>
            </a:prstGeom>
            <a:solidFill>
              <a:srgbClr val="E2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2443892" y="3430509"/>
              <a:ext cx="565138" cy="1268485"/>
            </a:xfrm>
            <a:prstGeom prst="roundRect">
              <a:avLst>
                <a:gd name="adj" fmla="val 691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5052670" y="1683726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SF-iframe.com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038523" y="2540287"/>
            <a:ext cx="1496565" cy="3207998"/>
            <a:chOff x="5733490" y="2540287"/>
            <a:chExt cx="1496565" cy="3207998"/>
          </a:xfrm>
        </p:grpSpPr>
        <p:sp>
          <p:nvSpPr>
            <p:cNvPr id="36" name="Rounded Rectangle 35"/>
            <p:cNvSpPr/>
            <p:nvPr/>
          </p:nvSpPr>
          <p:spPr>
            <a:xfrm>
              <a:off x="5733490" y="2540287"/>
              <a:ext cx="1443745" cy="3207998"/>
            </a:xfrm>
            <a:prstGeom prst="roundRect">
              <a:avLst>
                <a:gd name="adj" fmla="val 6910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mpd="sng">
              <a:solidFill>
                <a:schemeClr val="accent4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 rot="16200000">
              <a:off x="5797612" y="4007550"/>
              <a:ext cx="2403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4"/>
                  </a:solidFill>
                </a:rPr>
                <a:t>3</a:t>
              </a:r>
              <a:r>
                <a:rPr lang="en-US" sz="2400" baseline="30000" dirty="0" smtClean="0">
                  <a:solidFill>
                    <a:schemeClr val="accent4"/>
                  </a:solidFill>
                </a:rPr>
                <a:t>rd</a:t>
              </a:r>
              <a:r>
                <a:rPr lang="en-US" sz="2400" dirty="0" smtClean="0">
                  <a:solidFill>
                    <a:schemeClr val="accent4"/>
                  </a:solidFill>
                </a:rPr>
                <a:t> party content</a:t>
              </a:r>
              <a:endParaRPr lang="en-US" sz="2400" dirty="0">
                <a:solidFill>
                  <a:schemeClr val="accent4"/>
                </a:solidFill>
              </a:endParaRPr>
            </a:p>
          </p:txBody>
        </p:sp>
      </p:grpSp>
      <p:sp>
        <p:nvSpPr>
          <p:cNvPr id="59" name="Rounded Rectangle 58"/>
          <p:cNvSpPr/>
          <p:nvPr/>
        </p:nvSpPr>
        <p:spPr>
          <a:xfrm>
            <a:off x="5029909" y="1738387"/>
            <a:ext cx="1510541" cy="3532226"/>
          </a:xfrm>
          <a:prstGeom prst="roundRect">
            <a:avLst>
              <a:gd name="adj" fmla="val 6910"/>
            </a:avLst>
          </a:prstGeom>
          <a:noFill/>
          <a:ln w="76200" cmpd="sng">
            <a:solidFill>
              <a:schemeClr val="accent4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4246971" y="3172235"/>
            <a:ext cx="856967" cy="877952"/>
            <a:chOff x="6253741" y="3594497"/>
            <a:chExt cx="1821013" cy="1865606"/>
          </a:xfrm>
        </p:grpSpPr>
        <p:sp>
          <p:nvSpPr>
            <p:cNvPr id="61" name="Rounded Rectangle 60"/>
            <p:cNvSpPr/>
            <p:nvPr/>
          </p:nvSpPr>
          <p:spPr>
            <a:xfrm>
              <a:off x="6253741" y="3594497"/>
              <a:ext cx="1821013" cy="186560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 cmpd="sng">
              <a:solidFill>
                <a:srgbClr val="E20000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6407898" y="3657933"/>
              <a:ext cx="1512698" cy="1738734"/>
              <a:chOff x="6428347" y="3594497"/>
              <a:chExt cx="1512698" cy="1738734"/>
            </a:xfrm>
          </p:grpSpPr>
          <p:sp>
            <p:nvSpPr>
              <p:cNvPr id="63" name="Freeform 62"/>
              <p:cNvSpPr/>
              <p:nvPr/>
            </p:nvSpPr>
            <p:spPr>
              <a:xfrm>
                <a:off x="6984742" y="4376928"/>
                <a:ext cx="956303" cy="956303"/>
              </a:xfrm>
              <a:custGeom>
                <a:avLst/>
                <a:gdLst>
                  <a:gd name="connsiteX0" fmla="*/ 678788 w 956303"/>
                  <a:gd name="connsiteY0" fmla="*/ 152471 h 956303"/>
                  <a:gd name="connsiteX1" fmla="*/ 753173 w 956303"/>
                  <a:gd name="connsiteY1" fmla="*/ 90052 h 956303"/>
                  <a:gd name="connsiteX2" fmla="*/ 812598 w 956303"/>
                  <a:gd name="connsiteY2" fmla="*/ 139915 h 956303"/>
                  <a:gd name="connsiteX3" fmla="*/ 764044 w 956303"/>
                  <a:gd name="connsiteY3" fmla="*/ 224009 h 956303"/>
                  <a:gd name="connsiteX4" fmla="*/ 841191 w 956303"/>
                  <a:gd name="connsiteY4" fmla="*/ 357632 h 956303"/>
                  <a:gd name="connsiteX5" fmla="*/ 938296 w 956303"/>
                  <a:gd name="connsiteY5" fmla="*/ 357630 h 956303"/>
                  <a:gd name="connsiteX6" fmla="*/ 951767 w 956303"/>
                  <a:gd name="connsiteY6" fmla="*/ 434026 h 956303"/>
                  <a:gd name="connsiteX7" fmla="*/ 860517 w 956303"/>
                  <a:gd name="connsiteY7" fmla="*/ 467235 h 956303"/>
                  <a:gd name="connsiteX8" fmla="*/ 833724 w 956303"/>
                  <a:gd name="connsiteY8" fmla="*/ 619186 h 956303"/>
                  <a:gd name="connsiteX9" fmla="*/ 908112 w 956303"/>
                  <a:gd name="connsiteY9" fmla="*/ 681602 h 956303"/>
                  <a:gd name="connsiteX10" fmla="*/ 869325 w 956303"/>
                  <a:gd name="connsiteY10" fmla="*/ 748783 h 956303"/>
                  <a:gd name="connsiteX11" fmla="*/ 778077 w 956303"/>
                  <a:gd name="connsiteY11" fmla="*/ 715569 h 956303"/>
                  <a:gd name="connsiteX12" fmla="*/ 659880 w 956303"/>
                  <a:gd name="connsiteY12" fmla="*/ 814748 h 956303"/>
                  <a:gd name="connsiteX13" fmla="*/ 676745 w 956303"/>
                  <a:gd name="connsiteY13" fmla="*/ 910377 h 956303"/>
                  <a:gd name="connsiteX14" fmla="*/ 603849 w 956303"/>
                  <a:gd name="connsiteY14" fmla="*/ 936909 h 956303"/>
                  <a:gd name="connsiteX15" fmla="*/ 555299 w 956303"/>
                  <a:gd name="connsiteY15" fmla="*/ 852812 h 956303"/>
                  <a:gd name="connsiteX16" fmla="*/ 401004 w 956303"/>
                  <a:gd name="connsiteY16" fmla="*/ 852812 h 956303"/>
                  <a:gd name="connsiteX17" fmla="*/ 352454 w 956303"/>
                  <a:gd name="connsiteY17" fmla="*/ 936909 h 956303"/>
                  <a:gd name="connsiteX18" fmla="*/ 279558 w 956303"/>
                  <a:gd name="connsiteY18" fmla="*/ 910377 h 956303"/>
                  <a:gd name="connsiteX19" fmla="*/ 296423 w 956303"/>
                  <a:gd name="connsiteY19" fmla="*/ 814748 h 956303"/>
                  <a:gd name="connsiteX20" fmla="*/ 178226 w 956303"/>
                  <a:gd name="connsiteY20" fmla="*/ 715569 h 956303"/>
                  <a:gd name="connsiteX21" fmla="*/ 86978 w 956303"/>
                  <a:gd name="connsiteY21" fmla="*/ 748783 h 956303"/>
                  <a:gd name="connsiteX22" fmla="*/ 48191 w 956303"/>
                  <a:gd name="connsiteY22" fmla="*/ 681602 h 956303"/>
                  <a:gd name="connsiteX23" fmla="*/ 122579 w 956303"/>
                  <a:gd name="connsiteY23" fmla="*/ 619186 h 956303"/>
                  <a:gd name="connsiteX24" fmla="*/ 95786 w 956303"/>
                  <a:gd name="connsiteY24" fmla="*/ 467235 h 956303"/>
                  <a:gd name="connsiteX25" fmla="*/ 4536 w 956303"/>
                  <a:gd name="connsiteY25" fmla="*/ 434026 h 956303"/>
                  <a:gd name="connsiteX26" fmla="*/ 18007 w 956303"/>
                  <a:gd name="connsiteY26" fmla="*/ 357630 h 956303"/>
                  <a:gd name="connsiteX27" fmla="*/ 115112 w 956303"/>
                  <a:gd name="connsiteY27" fmla="*/ 357633 h 956303"/>
                  <a:gd name="connsiteX28" fmla="*/ 192259 w 956303"/>
                  <a:gd name="connsiteY28" fmla="*/ 224010 h 956303"/>
                  <a:gd name="connsiteX29" fmla="*/ 143705 w 956303"/>
                  <a:gd name="connsiteY29" fmla="*/ 139915 h 956303"/>
                  <a:gd name="connsiteX30" fmla="*/ 203130 w 956303"/>
                  <a:gd name="connsiteY30" fmla="*/ 90052 h 956303"/>
                  <a:gd name="connsiteX31" fmla="*/ 277515 w 956303"/>
                  <a:gd name="connsiteY31" fmla="*/ 152471 h 956303"/>
                  <a:gd name="connsiteX32" fmla="*/ 422505 w 956303"/>
                  <a:gd name="connsiteY32" fmla="*/ 99699 h 956303"/>
                  <a:gd name="connsiteX33" fmla="*/ 439364 w 956303"/>
                  <a:gd name="connsiteY33" fmla="*/ 4069 h 956303"/>
                  <a:gd name="connsiteX34" fmla="*/ 516939 w 956303"/>
                  <a:gd name="connsiteY34" fmla="*/ 4069 h 956303"/>
                  <a:gd name="connsiteX35" fmla="*/ 533798 w 956303"/>
                  <a:gd name="connsiteY35" fmla="*/ 99699 h 956303"/>
                  <a:gd name="connsiteX36" fmla="*/ 678788 w 956303"/>
                  <a:gd name="connsiteY36" fmla="*/ 152471 h 9563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956303" h="956303">
                    <a:moveTo>
                      <a:pt x="678788" y="152471"/>
                    </a:moveTo>
                    <a:lnTo>
                      <a:pt x="753173" y="90052"/>
                    </a:lnTo>
                    <a:lnTo>
                      <a:pt x="812598" y="139915"/>
                    </a:lnTo>
                    <a:lnTo>
                      <a:pt x="764044" y="224009"/>
                    </a:lnTo>
                    <a:cubicBezTo>
                      <a:pt x="798569" y="262847"/>
                      <a:pt x="824819" y="308313"/>
                      <a:pt x="841191" y="357632"/>
                    </a:cubicBezTo>
                    <a:lnTo>
                      <a:pt x="938296" y="357630"/>
                    </a:lnTo>
                    <a:lnTo>
                      <a:pt x="951767" y="434026"/>
                    </a:lnTo>
                    <a:lnTo>
                      <a:pt x="860517" y="467235"/>
                    </a:lnTo>
                    <a:cubicBezTo>
                      <a:pt x="862000" y="519179"/>
                      <a:pt x="852884" y="570881"/>
                      <a:pt x="833724" y="619186"/>
                    </a:cubicBezTo>
                    <a:lnTo>
                      <a:pt x="908112" y="681602"/>
                    </a:lnTo>
                    <a:lnTo>
                      <a:pt x="869325" y="748783"/>
                    </a:lnTo>
                    <a:lnTo>
                      <a:pt x="778077" y="715569"/>
                    </a:lnTo>
                    <a:cubicBezTo>
                      <a:pt x="745824" y="756314"/>
                      <a:pt x="705607" y="790060"/>
                      <a:pt x="659880" y="814748"/>
                    </a:cubicBezTo>
                    <a:lnTo>
                      <a:pt x="676745" y="910377"/>
                    </a:lnTo>
                    <a:lnTo>
                      <a:pt x="603849" y="936909"/>
                    </a:lnTo>
                    <a:lnTo>
                      <a:pt x="555299" y="852812"/>
                    </a:lnTo>
                    <a:cubicBezTo>
                      <a:pt x="504401" y="863292"/>
                      <a:pt x="451902" y="863293"/>
                      <a:pt x="401004" y="852812"/>
                    </a:cubicBezTo>
                    <a:lnTo>
                      <a:pt x="352454" y="936909"/>
                    </a:lnTo>
                    <a:lnTo>
                      <a:pt x="279558" y="910377"/>
                    </a:lnTo>
                    <a:lnTo>
                      <a:pt x="296423" y="814748"/>
                    </a:lnTo>
                    <a:cubicBezTo>
                      <a:pt x="250696" y="790060"/>
                      <a:pt x="210479" y="756314"/>
                      <a:pt x="178226" y="715569"/>
                    </a:cubicBezTo>
                    <a:lnTo>
                      <a:pt x="86978" y="748783"/>
                    </a:lnTo>
                    <a:lnTo>
                      <a:pt x="48191" y="681602"/>
                    </a:lnTo>
                    <a:lnTo>
                      <a:pt x="122579" y="619186"/>
                    </a:lnTo>
                    <a:cubicBezTo>
                      <a:pt x="103419" y="570881"/>
                      <a:pt x="94303" y="519180"/>
                      <a:pt x="95786" y="467235"/>
                    </a:cubicBezTo>
                    <a:lnTo>
                      <a:pt x="4536" y="434026"/>
                    </a:lnTo>
                    <a:lnTo>
                      <a:pt x="18007" y="357630"/>
                    </a:lnTo>
                    <a:lnTo>
                      <a:pt x="115112" y="357633"/>
                    </a:lnTo>
                    <a:cubicBezTo>
                      <a:pt x="131484" y="308314"/>
                      <a:pt x="157734" y="262848"/>
                      <a:pt x="192259" y="224010"/>
                    </a:cubicBezTo>
                    <a:lnTo>
                      <a:pt x="143705" y="139915"/>
                    </a:lnTo>
                    <a:lnTo>
                      <a:pt x="203130" y="90052"/>
                    </a:lnTo>
                    <a:lnTo>
                      <a:pt x="277515" y="152471"/>
                    </a:lnTo>
                    <a:cubicBezTo>
                      <a:pt x="321759" y="125215"/>
                      <a:pt x="371092" y="107259"/>
                      <a:pt x="422505" y="99699"/>
                    </a:cubicBezTo>
                    <a:lnTo>
                      <a:pt x="439364" y="4069"/>
                    </a:lnTo>
                    <a:lnTo>
                      <a:pt x="516939" y="4069"/>
                    </a:lnTo>
                    <a:lnTo>
                      <a:pt x="533798" y="99699"/>
                    </a:lnTo>
                    <a:cubicBezTo>
                      <a:pt x="585211" y="107259"/>
                      <a:pt x="634544" y="125214"/>
                      <a:pt x="678788" y="152471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/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spcFirstLastPara="0" vert="horz" wrap="square" lIns="217659" tIns="249409" rIns="217659" bIns="266134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600" kern="1200" dirty="0"/>
                  <a:t> </a:t>
                </a:r>
              </a:p>
            </p:txBody>
          </p:sp>
          <p:sp>
            <p:nvSpPr>
              <p:cNvPr id="64" name="Freeform 63"/>
              <p:cNvSpPr/>
              <p:nvPr/>
            </p:nvSpPr>
            <p:spPr>
              <a:xfrm>
                <a:off x="6428347" y="4150892"/>
                <a:ext cx="695493" cy="695493"/>
              </a:xfrm>
              <a:custGeom>
                <a:avLst/>
                <a:gdLst>
                  <a:gd name="connsiteX0" fmla="*/ 520401 w 695493"/>
                  <a:gd name="connsiteY0" fmla="*/ 176151 h 695493"/>
                  <a:gd name="connsiteX1" fmla="*/ 623009 w 695493"/>
                  <a:gd name="connsiteY1" fmla="*/ 145226 h 695493"/>
                  <a:gd name="connsiteX2" fmla="*/ 660765 w 695493"/>
                  <a:gd name="connsiteY2" fmla="*/ 210622 h 695493"/>
                  <a:gd name="connsiteX3" fmla="*/ 582680 w 695493"/>
                  <a:gd name="connsiteY3" fmla="*/ 284022 h 695493"/>
                  <a:gd name="connsiteX4" fmla="*/ 582680 w 695493"/>
                  <a:gd name="connsiteY4" fmla="*/ 411472 h 695493"/>
                  <a:gd name="connsiteX5" fmla="*/ 660765 w 695493"/>
                  <a:gd name="connsiteY5" fmla="*/ 484871 h 695493"/>
                  <a:gd name="connsiteX6" fmla="*/ 623009 w 695493"/>
                  <a:gd name="connsiteY6" fmla="*/ 550267 h 695493"/>
                  <a:gd name="connsiteX7" fmla="*/ 520401 w 695493"/>
                  <a:gd name="connsiteY7" fmla="*/ 519342 h 695493"/>
                  <a:gd name="connsiteX8" fmla="*/ 410026 w 695493"/>
                  <a:gd name="connsiteY8" fmla="*/ 583067 h 695493"/>
                  <a:gd name="connsiteX9" fmla="*/ 385503 w 695493"/>
                  <a:gd name="connsiteY9" fmla="*/ 687391 h 695493"/>
                  <a:gd name="connsiteX10" fmla="*/ 309990 w 695493"/>
                  <a:gd name="connsiteY10" fmla="*/ 687391 h 695493"/>
                  <a:gd name="connsiteX11" fmla="*/ 285467 w 695493"/>
                  <a:gd name="connsiteY11" fmla="*/ 583067 h 695493"/>
                  <a:gd name="connsiteX12" fmla="*/ 175092 w 695493"/>
                  <a:gd name="connsiteY12" fmla="*/ 519342 h 695493"/>
                  <a:gd name="connsiteX13" fmla="*/ 72484 w 695493"/>
                  <a:gd name="connsiteY13" fmla="*/ 550267 h 695493"/>
                  <a:gd name="connsiteX14" fmla="*/ 34728 w 695493"/>
                  <a:gd name="connsiteY14" fmla="*/ 484871 h 695493"/>
                  <a:gd name="connsiteX15" fmla="*/ 112813 w 695493"/>
                  <a:gd name="connsiteY15" fmla="*/ 411471 h 695493"/>
                  <a:gd name="connsiteX16" fmla="*/ 112813 w 695493"/>
                  <a:gd name="connsiteY16" fmla="*/ 284021 h 695493"/>
                  <a:gd name="connsiteX17" fmla="*/ 34728 w 695493"/>
                  <a:gd name="connsiteY17" fmla="*/ 210622 h 695493"/>
                  <a:gd name="connsiteX18" fmla="*/ 72484 w 695493"/>
                  <a:gd name="connsiteY18" fmla="*/ 145226 h 695493"/>
                  <a:gd name="connsiteX19" fmla="*/ 175092 w 695493"/>
                  <a:gd name="connsiteY19" fmla="*/ 176151 h 695493"/>
                  <a:gd name="connsiteX20" fmla="*/ 285467 w 695493"/>
                  <a:gd name="connsiteY20" fmla="*/ 112426 h 695493"/>
                  <a:gd name="connsiteX21" fmla="*/ 309990 w 695493"/>
                  <a:gd name="connsiteY21" fmla="*/ 8102 h 695493"/>
                  <a:gd name="connsiteX22" fmla="*/ 385503 w 695493"/>
                  <a:gd name="connsiteY22" fmla="*/ 8102 h 695493"/>
                  <a:gd name="connsiteX23" fmla="*/ 410026 w 695493"/>
                  <a:gd name="connsiteY23" fmla="*/ 112426 h 695493"/>
                  <a:gd name="connsiteX24" fmla="*/ 520401 w 695493"/>
                  <a:gd name="connsiteY24" fmla="*/ 176151 h 695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695493" h="695493">
                    <a:moveTo>
                      <a:pt x="520401" y="176151"/>
                    </a:moveTo>
                    <a:lnTo>
                      <a:pt x="623009" y="145226"/>
                    </a:lnTo>
                    <a:lnTo>
                      <a:pt x="660765" y="210622"/>
                    </a:lnTo>
                    <a:lnTo>
                      <a:pt x="582680" y="284022"/>
                    </a:lnTo>
                    <a:cubicBezTo>
                      <a:pt x="593999" y="325751"/>
                      <a:pt x="593999" y="369743"/>
                      <a:pt x="582680" y="411472"/>
                    </a:cubicBezTo>
                    <a:lnTo>
                      <a:pt x="660765" y="484871"/>
                    </a:lnTo>
                    <a:lnTo>
                      <a:pt x="623009" y="550267"/>
                    </a:lnTo>
                    <a:lnTo>
                      <a:pt x="520401" y="519342"/>
                    </a:lnTo>
                    <a:cubicBezTo>
                      <a:pt x="489922" y="550009"/>
                      <a:pt x="451824" y="572005"/>
                      <a:pt x="410026" y="583067"/>
                    </a:cubicBezTo>
                    <a:lnTo>
                      <a:pt x="385503" y="687391"/>
                    </a:lnTo>
                    <a:lnTo>
                      <a:pt x="309990" y="687391"/>
                    </a:lnTo>
                    <a:lnTo>
                      <a:pt x="285467" y="583067"/>
                    </a:lnTo>
                    <a:cubicBezTo>
                      <a:pt x="243669" y="572005"/>
                      <a:pt x="205571" y="550009"/>
                      <a:pt x="175092" y="519342"/>
                    </a:cubicBezTo>
                    <a:lnTo>
                      <a:pt x="72484" y="550267"/>
                    </a:lnTo>
                    <a:lnTo>
                      <a:pt x="34728" y="484871"/>
                    </a:lnTo>
                    <a:lnTo>
                      <a:pt x="112813" y="411471"/>
                    </a:lnTo>
                    <a:cubicBezTo>
                      <a:pt x="101494" y="369742"/>
                      <a:pt x="101494" y="325750"/>
                      <a:pt x="112813" y="284021"/>
                    </a:cubicBezTo>
                    <a:lnTo>
                      <a:pt x="34728" y="210622"/>
                    </a:lnTo>
                    <a:lnTo>
                      <a:pt x="72484" y="145226"/>
                    </a:lnTo>
                    <a:lnTo>
                      <a:pt x="175092" y="176151"/>
                    </a:lnTo>
                    <a:cubicBezTo>
                      <a:pt x="205571" y="145484"/>
                      <a:pt x="243669" y="123488"/>
                      <a:pt x="285467" y="112426"/>
                    </a:cubicBezTo>
                    <a:lnTo>
                      <a:pt x="309990" y="8102"/>
                    </a:lnTo>
                    <a:lnTo>
                      <a:pt x="385503" y="8102"/>
                    </a:lnTo>
                    <a:lnTo>
                      <a:pt x="410026" y="112426"/>
                    </a:lnTo>
                    <a:cubicBezTo>
                      <a:pt x="451824" y="123488"/>
                      <a:pt x="489922" y="145484"/>
                      <a:pt x="520401" y="176151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/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spcFirstLastPara="0" vert="horz" wrap="square" lIns="200492" tIns="201551" rIns="200492" bIns="201551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600" kern="1200" dirty="0"/>
                  <a:t> </a:t>
                </a:r>
              </a:p>
            </p:txBody>
          </p:sp>
          <p:sp>
            <p:nvSpPr>
              <p:cNvPr id="65" name="Freeform 64"/>
              <p:cNvSpPr/>
              <p:nvPr/>
            </p:nvSpPr>
            <p:spPr>
              <a:xfrm>
                <a:off x="6741318" y="3594497"/>
                <a:ext cx="834593" cy="834593"/>
              </a:xfrm>
              <a:custGeom>
                <a:avLst/>
                <a:gdLst>
                  <a:gd name="connsiteX0" fmla="*/ 509886 w 681441"/>
                  <a:gd name="connsiteY0" fmla="*/ 172592 h 681441"/>
                  <a:gd name="connsiteX1" fmla="*/ 610422 w 681441"/>
                  <a:gd name="connsiteY1" fmla="*/ 142292 h 681441"/>
                  <a:gd name="connsiteX2" fmla="*/ 647415 w 681441"/>
                  <a:gd name="connsiteY2" fmla="*/ 206367 h 681441"/>
                  <a:gd name="connsiteX3" fmla="*/ 570907 w 681441"/>
                  <a:gd name="connsiteY3" fmla="*/ 278283 h 681441"/>
                  <a:gd name="connsiteX4" fmla="*/ 570907 w 681441"/>
                  <a:gd name="connsiteY4" fmla="*/ 403158 h 681441"/>
                  <a:gd name="connsiteX5" fmla="*/ 647415 w 681441"/>
                  <a:gd name="connsiteY5" fmla="*/ 475074 h 681441"/>
                  <a:gd name="connsiteX6" fmla="*/ 610422 w 681441"/>
                  <a:gd name="connsiteY6" fmla="*/ 539149 h 681441"/>
                  <a:gd name="connsiteX7" fmla="*/ 509886 w 681441"/>
                  <a:gd name="connsiteY7" fmla="*/ 508849 h 681441"/>
                  <a:gd name="connsiteX8" fmla="*/ 401741 w 681441"/>
                  <a:gd name="connsiteY8" fmla="*/ 571286 h 681441"/>
                  <a:gd name="connsiteX9" fmla="*/ 377714 w 681441"/>
                  <a:gd name="connsiteY9" fmla="*/ 673503 h 681441"/>
                  <a:gd name="connsiteX10" fmla="*/ 303727 w 681441"/>
                  <a:gd name="connsiteY10" fmla="*/ 673503 h 681441"/>
                  <a:gd name="connsiteX11" fmla="*/ 279700 w 681441"/>
                  <a:gd name="connsiteY11" fmla="*/ 571287 h 681441"/>
                  <a:gd name="connsiteX12" fmla="*/ 171555 w 681441"/>
                  <a:gd name="connsiteY12" fmla="*/ 508850 h 681441"/>
                  <a:gd name="connsiteX13" fmla="*/ 71019 w 681441"/>
                  <a:gd name="connsiteY13" fmla="*/ 539149 h 681441"/>
                  <a:gd name="connsiteX14" fmla="*/ 34026 w 681441"/>
                  <a:gd name="connsiteY14" fmla="*/ 475074 h 681441"/>
                  <a:gd name="connsiteX15" fmla="*/ 110534 w 681441"/>
                  <a:gd name="connsiteY15" fmla="*/ 403158 h 681441"/>
                  <a:gd name="connsiteX16" fmla="*/ 110534 w 681441"/>
                  <a:gd name="connsiteY16" fmla="*/ 278283 h 681441"/>
                  <a:gd name="connsiteX17" fmla="*/ 34026 w 681441"/>
                  <a:gd name="connsiteY17" fmla="*/ 206367 h 681441"/>
                  <a:gd name="connsiteX18" fmla="*/ 71019 w 681441"/>
                  <a:gd name="connsiteY18" fmla="*/ 142292 h 681441"/>
                  <a:gd name="connsiteX19" fmla="*/ 171555 w 681441"/>
                  <a:gd name="connsiteY19" fmla="*/ 172592 h 681441"/>
                  <a:gd name="connsiteX20" fmla="*/ 279700 w 681441"/>
                  <a:gd name="connsiteY20" fmla="*/ 110155 h 681441"/>
                  <a:gd name="connsiteX21" fmla="*/ 303727 w 681441"/>
                  <a:gd name="connsiteY21" fmla="*/ 7938 h 681441"/>
                  <a:gd name="connsiteX22" fmla="*/ 377714 w 681441"/>
                  <a:gd name="connsiteY22" fmla="*/ 7938 h 681441"/>
                  <a:gd name="connsiteX23" fmla="*/ 401741 w 681441"/>
                  <a:gd name="connsiteY23" fmla="*/ 110154 h 681441"/>
                  <a:gd name="connsiteX24" fmla="*/ 509886 w 681441"/>
                  <a:gd name="connsiteY24" fmla="*/ 172591 h 681441"/>
                  <a:gd name="connsiteX25" fmla="*/ 509886 w 681441"/>
                  <a:gd name="connsiteY25" fmla="*/ 172592 h 681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81441" h="681441">
                    <a:moveTo>
                      <a:pt x="438607" y="172373"/>
                    </a:moveTo>
                    <a:lnTo>
                      <a:pt x="511494" y="127231"/>
                    </a:lnTo>
                    <a:lnTo>
                      <a:pt x="554210" y="169947"/>
                    </a:lnTo>
                    <a:lnTo>
                      <a:pt x="509068" y="242834"/>
                    </a:lnTo>
                    <a:cubicBezTo>
                      <a:pt x="526455" y="272736"/>
                      <a:pt x="535563" y="306729"/>
                      <a:pt x="535457" y="341319"/>
                    </a:cubicBezTo>
                    <a:lnTo>
                      <a:pt x="610995" y="381870"/>
                    </a:lnTo>
                    <a:lnTo>
                      <a:pt x="595360" y="440221"/>
                    </a:lnTo>
                    <a:lnTo>
                      <a:pt x="509667" y="437570"/>
                    </a:lnTo>
                    <a:cubicBezTo>
                      <a:pt x="492464" y="467579"/>
                      <a:pt x="467579" y="492464"/>
                      <a:pt x="437570" y="509666"/>
                    </a:cubicBezTo>
                    <a:lnTo>
                      <a:pt x="440221" y="595360"/>
                    </a:lnTo>
                    <a:lnTo>
                      <a:pt x="381870" y="610995"/>
                    </a:lnTo>
                    <a:lnTo>
                      <a:pt x="341320" y="535457"/>
                    </a:lnTo>
                    <a:cubicBezTo>
                      <a:pt x="306730" y="535563"/>
                      <a:pt x="272737" y="526455"/>
                      <a:pt x="242834" y="509069"/>
                    </a:cubicBezTo>
                    <a:lnTo>
                      <a:pt x="169947" y="554210"/>
                    </a:lnTo>
                    <a:lnTo>
                      <a:pt x="127231" y="511494"/>
                    </a:lnTo>
                    <a:lnTo>
                      <a:pt x="172373" y="438607"/>
                    </a:lnTo>
                    <a:cubicBezTo>
                      <a:pt x="154986" y="408705"/>
                      <a:pt x="145878" y="374712"/>
                      <a:pt x="145984" y="340122"/>
                    </a:cubicBezTo>
                    <a:lnTo>
                      <a:pt x="70446" y="299571"/>
                    </a:lnTo>
                    <a:lnTo>
                      <a:pt x="86081" y="241220"/>
                    </a:lnTo>
                    <a:lnTo>
                      <a:pt x="171774" y="243871"/>
                    </a:lnTo>
                    <a:cubicBezTo>
                      <a:pt x="188977" y="213862"/>
                      <a:pt x="213862" y="188977"/>
                      <a:pt x="243871" y="171775"/>
                    </a:cubicBezTo>
                    <a:lnTo>
                      <a:pt x="241220" y="86081"/>
                    </a:lnTo>
                    <a:lnTo>
                      <a:pt x="299571" y="70446"/>
                    </a:lnTo>
                    <a:lnTo>
                      <a:pt x="340121" y="145984"/>
                    </a:lnTo>
                    <a:cubicBezTo>
                      <a:pt x="374711" y="145878"/>
                      <a:pt x="408704" y="154986"/>
                      <a:pt x="438607" y="172372"/>
                    </a:cubicBezTo>
                    <a:lnTo>
                      <a:pt x="438607" y="172373"/>
                    </a:ln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/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spcFirstLastPara="0" vert="horz" wrap="square" lIns="251436" tIns="251436" rIns="251436" bIns="251436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600" kern="1200" dirty="0"/>
                  <a:t> </a:t>
                </a:r>
              </a:p>
            </p:txBody>
          </p:sp>
        </p:grpSp>
      </p:grpSp>
      <p:sp>
        <p:nvSpPr>
          <p:cNvPr id="19" name="TextBox 18"/>
          <p:cNvSpPr txBox="1"/>
          <p:nvPr/>
        </p:nvSpPr>
        <p:spPr>
          <a:xfrm>
            <a:off x="4272930" y="2855820"/>
            <a:ext cx="786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SF API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3739691" y="1754189"/>
            <a:ext cx="1276967" cy="1578769"/>
          </a:xfrm>
          <a:prstGeom prst="line">
            <a:avLst/>
          </a:prstGeom>
          <a:ln>
            <a:solidFill>
              <a:srgbClr val="E2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3739691" y="5023996"/>
            <a:ext cx="1312049" cy="266637"/>
          </a:xfrm>
          <a:prstGeom prst="line">
            <a:avLst/>
          </a:prstGeom>
          <a:ln>
            <a:solidFill>
              <a:srgbClr val="E2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Left Arrow 7"/>
          <p:cNvSpPr/>
          <p:nvPr/>
        </p:nvSpPr>
        <p:spPr>
          <a:xfrm>
            <a:off x="6623392" y="3880265"/>
            <a:ext cx="757761" cy="519240"/>
          </a:xfrm>
          <a:prstGeom prst="leftArrow">
            <a:avLst/>
          </a:prstGeom>
          <a:solidFill>
            <a:schemeClr val="accent4"/>
          </a:solidFill>
          <a:ln w="12700" cmpd="sng">
            <a:solidFill>
              <a:schemeClr val="accent4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Elbow Connector 36"/>
          <p:cNvCxnSpPr>
            <a:stCxn id="36" idx="2"/>
            <a:endCxn id="2" idx="2"/>
          </p:cNvCxnSpPr>
          <p:nvPr/>
        </p:nvCxnSpPr>
        <p:spPr>
          <a:xfrm rot="5400000" flipH="1">
            <a:off x="4833676" y="2821565"/>
            <a:ext cx="478704" cy="5374737"/>
          </a:xfrm>
          <a:prstGeom prst="bentConnector3">
            <a:avLst>
              <a:gd name="adj1" fmla="val -47754"/>
            </a:avLst>
          </a:prstGeom>
          <a:ln w="28575" cmpd="sng">
            <a:solidFill>
              <a:srgbClr val="E20000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31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Works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759837" y="2009186"/>
            <a:ext cx="3251643" cy="3260395"/>
            <a:chOff x="724756" y="2388092"/>
            <a:chExt cx="2505584" cy="2512328"/>
          </a:xfrm>
        </p:grpSpPr>
        <p:grpSp>
          <p:nvGrpSpPr>
            <p:cNvPr id="6" name="Group 5"/>
            <p:cNvGrpSpPr/>
            <p:nvPr/>
          </p:nvGrpSpPr>
          <p:grpSpPr>
            <a:xfrm>
              <a:off x="724756" y="2388092"/>
              <a:ext cx="2505584" cy="2512328"/>
              <a:chOff x="724756" y="2388092"/>
              <a:chExt cx="2505584" cy="2512328"/>
            </a:xfrm>
          </p:grpSpPr>
          <p:sp>
            <p:nvSpPr>
              <p:cNvPr id="2" name="Rounded Rectangle 1"/>
              <p:cNvSpPr/>
              <p:nvPr/>
            </p:nvSpPr>
            <p:spPr>
              <a:xfrm>
                <a:off x="724756" y="2388092"/>
                <a:ext cx="2505584" cy="2512328"/>
              </a:xfrm>
              <a:prstGeom prst="roundRect">
                <a:avLst>
                  <a:gd name="adj" fmla="val 6910"/>
                </a:avLst>
              </a:prstGeom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783910" y="2756572"/>
                <a:ext cx="2387277" cy="2072359"/>
              </a:xfrm>
              <a:prstGeom prst="roundRect">
                <a:avLst>
                  <a:gd name="adj" fmla="val 6910"/>
                </a:avLst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1331770" y="2388092"/>
                <a:ext cx="1294656" cy="355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FFFFFF"/>
                    </a:solidFill>
                  </a:rPr>
                  <a:t>PubSite.com</a:t>
                </a:r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911121" y="2857428"/>
              <a:ext cx="2125950" cy="4141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350" cmpd="sng">
              <a:solidFill>
                <a:schemeClr val="accent3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911668" y="3389438"/>
              <a:ext cx="1448965" cy="131772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350" cmpd="sng">
              <a:solidFill>
                <a:schemeClr val="accent3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2415852" y="3388882"/>
              <a:ext cx="621219" cy="1338988"/>
              <a:chOff x="2415852" y="3388882"/>
              <a:chExt cx="621219" cy="1338988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2415852" y="3388882"/>
                <a:ext cx="621219" cy="1338988"/>
              </a:xfrm>
              <a:prstGeom prst="roundRect">
                <a:avLst>
                  <a:gd name="adj" fmla="val 691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443892" y="3430509"/>
                <a:ext cx="565138" cy="1255735"/>
              </a:xfrm>
              <a:prstGeom prst="roundRect">
                <a:avLst>
                  <a:gd name="adj" fmla="val 6910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E20000"/>
                    </a:solidFill>
                  </a:rPr>
                  <a:t>SF JavaScript Tag</a:t>
                </a:r>
              </a:p>
            </p:txBody>
          </p:sp>
        </p:grpSp>
      </p:grpSp>
      <p:grpSp>
        <p:nvGrpSpPr>
          <p:cNvPr id="32" name="Group 31"/>
          <p:cNvGrpSpPr/>
          <p:nvPr/>
        </p:nvGrpSpPr>
        <p:grpSpPr>
          <a:xfrm>
            <a:off x="4994850" y="1703877"/>
            <a:ext cx="1587014" cy="3600690"/>
            <a:chOff x="2415852" y="3318420"/>
            <a:chExt cx="621219" cy="1409450"/>
          </a:xfrm>
        </p:grpSpPr>
        <p:sp>
          <p:nvSpPr>
            <p:cNvPr id="33" name="Rounded Rectangle 32"/>
            <p:cNvSpPr/>
            <p:nvPr/>
          </p:nvSpPr>
          <p:spPr>
            <a:xfrm>
              <a:off x="2415852" y="3318420"/>
              <a:ext cx="621219" cy="1409450"/>
            </a:xfrm>
            <a:prstGeom prst="roundRect">
              <a:avLst>
                <a:gd name="adj" fmla="val 6910"/>
              </a:avLst>
            </a:prstGeom>
            <a:solidFill>
              <a:srgbClr val="E20000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2443892" y="3430509"/>
              <a:ext cx="565138" cy="1268485"/>
            </a:xfrm>
            <a:prstGeom prst="roundRect">
              <a:avLst>
                <a:gd name="adj" fmla="val 691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5052670" y="1683726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SF-iframe.com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175429" y="2552010"/>
            <a:ext cx="1443745" cy="3207998"/>
          </a:xfrm>
          <a:prstGeom prst="roundRect">
            <a:avLst>
              <a:gd name="adj" fmla="val 6910"/>
            </a:avLst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4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ounded Rectangle 58"/>
          <p:cNvSpPr/>
          <p:nvPr/>
        </p:nvSpPr>
        <p:spPr>
          <a:xfrm>
            <a:off x="5029909" y="1738387"/>
            <a:ext cx="1510541" cy="3532226"/>
          </a:xfrm>
          <a:prstGeom prst="roundRect">
            <a:avLst>
              <a:gd name="adj" fmla="val 6910"/>
            </a:avLst>
          </a:prstGeom>
          <a:noFill/>
          <a:ln w="76200" cmpd="sng">
            <a:solidFill>
              <a:schemeClr val="accent4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4246971" y="3172235"/>
            <a:ext cx="856967" cy="877952"/>
            <a:chOff x="6253741" y="3594497"/>
            <a:chExt cx="1821013" cy="1865606"/>
          </a:xfrm>
        </p:grpSpPr>
        <p:sp>
          <p:nvSpPr>
            <p:cNvPr id="61" name="Rounded Rectangle 60"/>
            <p:cNvSpPr/>
            <p:nvPr/>
          </p:nvSpPr>
          <p:spPr>
            <a:xfrm>
              <a:off x="6253741" y="3594497"/>
              <a:ext cx="1821013" cy="186560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 cmpd="sng">
              <a:solidFill>
                <a:srgbClr val="E20000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6407898" y="3657933"/>
              <a:ext cx="1512698" cy="1738734"/>
              <a:chOff x="6428347" y="3594497"/>
              <a:chExt cx="1512698" cy="1738734"/>
            </a:xfrm>
          </p:grpSpPr>
          <p:sp>
            <p:nvSpPr>
              <p:cNvPr id="63" name="Freeform 62"/>
              <p:cNvSpPr/>
              <p:nvPr/>
            </p:nvSpPr>
            <p:spPr>
              <a:xfrm>
                <a:off x="6984742" y="4376928"/>
                <a:ext cx="956303" cy="956303"/>
              </a:xfrm>
              <a:custGeom>
                <a:avLst/>
                <a:gdLst>
                  <a:gd name="connsiteX0" fmla="*/ 678788 w 956303"/>
                  <a:gd name="connsiteY0" fmla="*/ 152471 h 956303"/>
                  <a:gd name="connsiteX1" fmla="*/ 753173 w 956303"/>
                  <a:gd name="connsiteY1" fmla="*/ 90052 h 956303"/>
                  <a:gd name="connsiteX2" fmla="*/ 812598 w 956303"/>
                  <a:gd name="connsiteY2" fmla="*/ 139915 h 956303"/>
                  <a:gd name="connsiteX3" fmla="*/ 764044 w 956303"/>
                  <a:gd name="connsiteY3" fmla="*/ 224009 h 956303"/>
                  <a:gd name="connsiteX4" fmla="*/ 841191 w 956303"/>
                  <a:gd name="connsiteY4" fmla="*/ 357632 h 956303"/>
                  <a:gd name="connsiteX5" fmla="*/ 938296 w 956303"/>
                  <a:gd name="connsiteY5" fmla="*/ 357630 h 956303"/>
                  <a:gd name="connsiteX6" fmla="*/ 951767 w 956303"/>
                  <a:gd name="connsiteY6" fmla="*/ 434026 h 956303"/>
                  <a:gd name="connsiteX7" fmla="*/ 860517 w 956303"/>
                  <a:gd name="connsiteY7" fmla="*/ 467235 h 956303"/>
                  <a:gd name="connsiteX8" fmla="*/ 833724 w 956303"/>
                  <a:gd name="connsiteY8" fmla="*/ 619186 h 956303"/>
                  <a:gd name="connsiteX9" fmla="*/ 908112 w 956303"/>
                  <a:gd name="connsiteY9" fmla="*/ 681602 h 956303"/>
                  <a:gd name="connsiteX10" fmla="*/ 869325 w 956303"/>
                  <a:gd name="connsiteY10" fmla="*/ 748783 h 956303"/>
                  <a:gd name="connsiteX11" fmla="*/ 778077 w 956303"/>
                  <a:gd name="connsiteY11" fmla="*/ 715569 h 956303"/>
                  <a:gd name="connsiteX12" fmla="*/ 659880 w 956303"/>
                  <a:gd name="connsiteY12" fmla="*/ 814748 h 956303"/>
                  <a:gd name="connsiteX13" fmla="*/ 676745 w 956303"/>
                  <a:gd name="connsiteY13" fmla="*/ 910377 h 956303"/>
                  <a:gd name="connsiteX14" fmla="*/ 603849 w 956303"/>
                  <a:gd name="connsiteY14" fmla="*/ 936909 h 956303"/>
                  <a:gd name="connsiteX15" fmla="*/ 555299 w 956303"/>
                  <a:gd name="connsiteY15" fmla="*/ 852812 h 956303"/>
                  <a:gd name="connsiteX16" fmla="*/ 401004 w 956303"/>
                  <a:gd name="connsiteY16" fmla="*/ 852812 h 956303"/>
                  <a:gd name="connsiteX17" fmla="*/ 352454 w 956303"/>
                  <a:gd name="connsiteY17" fmla="*/ 936909 h 956303"/>
                  <a:gd name="connsiteX18" fmla="*/ 279558 w 956303"/>
                  <a:gd name="connsiteY18" fmla="*/ 910377 h 956303"/>
                  <a:gd name="connsiteX19" fmla="*/ 296423 w 956303"/>
                  <a:gd name="connsiteY19" fmla="*/ 814748 h 956303"/>
                  <a:gd name="connsiteX20" fmla="*/ 178226 w 956303"/>
                  <a:gd name="connsiteY20" fmla="*/ 715569 h 956303"/>
                  <a:gd name="connsiteX21" fmla="*/ 86978 w 956303"/>
                  <a:gd name="connsiteY21" fmla="*/ 748783 h 956303"/>
                  <a:gd name="connsiteX22" fmla="*/ 48191 w 956303"/>
                  <a:gd name="connsiteY22" fmla="*/ 681602 h 956303"/>
                  <a:gd name="connsiteX23" fmla="*/ 122579 w 956303"/>
                  <a:gd name="connsiteY23" fmla="*/ 619186 h 956303"/>
                  <a:gd name="connsiteX24" fmla="*/ 95786 w 956303"/>
                  <a:gd name="connsiteY24" fmla="*/ 467235 h 956303"/>
                  <a:gd name="connsiteX25" fmla="*/ 4536 w 956303"/>
                  <a:gd name="connsiteY25" fmla="*/ 434026 h 956303"/>
                  <a:gd name="connsiteX26" fmla="*/ 18007 w 956303"/>
                  <a:gd name="connsiteY26" fmla="*/ 357630 h 956303"/>
                  <a:gd name="connsiteX27" fmla="*/ 115112 w 956303"/>
                  <a:gd name="connsiteY27" fmla="*/ 357633 h 956303"/>
                  <a:gd name="connsiteX28" fmla="*/ 192259 w 956303"/>
                  <a:gd name="connsiteY28" fmla="*/ 224010 h 956303"/>
                  <a:gd name="connsiteX29" fmla="*/ 143705 w 956303"/>
                  <a:gd name="connsiteY29" fmla="*/ 139915 h 956303"/>
                  <a:gd name="connsiteX30" fmla="*/ 203130 w 956303"/>
                  <a:gd name="connsiteY30" fmla="*/ 90052 h 956303"/>
                  <a:gd name="connsiteX31" fmla="*/ 277515 w 956303"/>
                  <a:gd name="connsiteY31" fmla="*/ 152471 h 956303"/>
                  <a:gd name="connsiteX32" fmla="*/ 422505 w 956303"/>
                  <a:gd name="connsiteY32" fmla="*/ 99699 h 956303"/>
                  <a:gd name="connsiteX33" fmla="*/ 439364 w 956303"/>
                  <a:gd name="connsiteY33" fmla="*/ 4069 h 956303"/>
                  <a:gd name="connsiteX34" fmla="*/ 516939 w 956303"/>
                  <a:gd name="connsiteY34" fmla="*/ 4069 h 956303"/>
                  <a:gd name="connsiteX35" fmla="*/ 533798 w 956303"/>
                  <a:gd name="connsiteY35" fmla="*/ 99699 h 956303"/>
                  <a:gd name="connsiteX36" fmla="*/ 678788 w 956303"/>
                  <a:gd name="connsiteY36" fmla="*/ 152471 h 9563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956303" h="956303">
                    <a:moveTo>
                      <a:pt x="678788" y="152471"/>
                    </a:moveTo>
                    <a:lnTo>
                      <a:pt x="753173" y="90052"/>
                    </a:lnTo>
                    <a:lnTo>
                      <a:pt x="812598" y="139915"/>
                    </a:lnTo>
                    <a:lnTo>
                      <a:pt x="764044" y="224009"/>
                    </a:lnTo>
                    <a:cubicBezTo>
                      <a:pt x="798569" y="262847"/>
                      <a:pt x="824819" y="308313"/>
                      <a:pt x="841191" y="357632"/>
                    </a:cubicBezTo>
                    <a:lnTo>
                      <a:pt x="938296" y="357630"/>
                    </a:lnTo>
                    <a:lnTo>
                      <a:pt x="951767" y="434026"/>
                    </a:lnTo>
                    <a:lnTo>
                      <a:pt x="860517" y="467235"/>
                    </a:lnTo>
                    <a:cubicBezTo>
                      <a:pt x="862000" y="519179"/>
                      <a:pt x="852884" y="570881"/>
                      <a:pt x="833724" y="619186"/>
                    </a:cubicBezTo>
                    <a:lnTo>
                      <a:pt x="908112" y="681602"/>
                    </a:lnTo>
                    <a:lnTo>
                      <a:pt x="869325" y="748783"/>
                    </a:lnTo>
                    <a:lnTo>
                      <a:pt x="778077" y="715569"/>
                    </a:lnTo>
                    <a:cubicBezTo>
                      <a:pt x="745824" y="756314"/>
                      <a:pt x="705607" y="790060"/>
                      <a:pt x="659880" y="814748"/>
                    </a:cubicBezTo>
                    <a:lnTo>
                      <a:pt x="676745" y="910377"/>
                    </a:lnTo>
                    <a:lnTo>
                      <a:pt x="603849" y="936909"/>
                    </a:lnTo>
                    <a:lnTo>
                      <a:pt x="555299" y="852812"/>
                    </a:lnTo>
                    <a:cubicBezTo>
                      <a:pt x="504401" y="863292"/>
                      <a:pt x="451902" y="863293"/>
                      <a:pt x="401004" y="852812"/>
                    </a:cubicBezTo>
                    <a:lnTo>
                      <a:pt x="352454" y="936909"/>
                    </a:lnTo>
                    <a:lnTo>
                      <a:pt x="279558" y="910377"/>
                    </a:lnTo>
                    <a:lnTo>
                      <a:pt x="296423" y="814748"/>
                    </a:lnTo>
                    <a:cubicBezTo>
                      <a:pt x="250696" y="790060"/>
                      <a:pt x="210479" y="756314"/>
                      <a:pt x="178226" y="715569"/>
                    </a:cubicBezTo>
                    <a:lnTo>
                      <a:pt x="86978" y="748783"/>
                    </a:lnTo>
                    <a:lnTo>
                      <a:pt x="48191" y="681602"/>
                    </a:lnTo>
                    <a:lnTo>
                      <a:pt x="122579" y="619186"/>
                    </a:lnTo>
                    <a:cubicBezTo>
                      <a:pt x="103419" y="570881"/>
                      <a:pt x="94303" y="519180"/>
                      <a:pt x="95786" y="467235"/>
                    </a:cubicBezTo>
                    <a:lnTo>
                      <a:pt x="4536" y="434026"/>
                    </a:lnTo>
                    <a:lnTo>
                      <a:pt x="18007" y="357630"/>
                    </a:lnTo>
                    <a:lnTo>
                      <a:pt x="115112" y="357633"/>
                    </a:lnTo>
                    <a:cubicBezTo>
                      <a:pt x="131484" y="308314"/>
                      <a:pt x="157734" y="262848"/>
                      <a:pt x="192259" y="224010"/>
                    </a:cubicBezTo>
                    <a:lnTo>
                      <a:pt x="143705" y="139915"/>
                    </a:lnTo>
                    <a:lnTo>
                      <a:pt x="203130" y="90052"/>
                    </a:lnTo>
                    <a:lnTo>
                      <a:pt x="277515" y="152471"/>
                    </a:lnTo>
                    <a:cubicBezTo>
                      <a:pt x="321759" y="125215"/>
                      <a:pt x="371092" y="107259"/>
                      <a:pt x="422505" y="99699"/>
                    </a:cubicBezTo>
                    <a:lnTo>
                      <a:pt x="439364" y="4069"/>
                    </a:lnTo>
                    <a:lnTo>
                      <a:pt x="516939" y="4069"/>
                    </a:lnTo>
                    <a:lnTo>
                      <a:pt x="533798" y="99699"/>
                    </a:lnTo>
                    <a:cubicBezTo>
                      <a:pt x="585211" y="107259"/>
                      <a:pt x="634544" y="125214"/>
                      <a:pt x="678788" y="152471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/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spcFirstLastPara="0" vert="horz" wrap="square" lIns="217659" tIns="249409" rIns="217659" bIns="266134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600" kern="1200" dirty="0"/>
                  <a:t> </a:t>
                </a:r>
              </a:p>
            </p:txBody>
          </p:sp>
          <p:sp>
            <p:nvSpPr>
              <p:cNvPr id="64" name="Freeform 63"/>
              <p:cNvSpPr/>
              <p:nvPr/>
            </p:nvSpPr>
            <p:spPr>
              <a:xfrm>
                <a:off x="6428347" y="4150892"/>
                <a:ext cx="695493" cy="695493"/>
              </a:xfrm>
              <a:custGeom>
                <a:avLst/>
                <a:gdLst>
                  <a:gd name="connsiteX0" fmla="*/ 520401 w 695493"/>
                  <a:gd name="connsiteY0" fmla="*/ 176151 h 695493"/>
                  <a:gd name="connsiteX1" fmla="*/ 623009 w 695493"/>
                  <a:gd name="connsiteY1" fmla="*/ 145226 h 695493"/>
                  <a:gd name="connsiteX2" fmla="*/ 660765 w 695493"/>
                  <a:gd name="connsiteY2" fmla="*/ 210622 h 695493"/>
                  <a:gd name="connsiteX3" fmla="*/ 582680 w 695493"/>
                  <a:gd name="connsiteY3" fmla="*/ 284022 h 695493"/>
                  <a:gd name="connsiteX4" fmla="*/ 582680 w 695493"/>
                  <a:gd name="connsiteY4" fmla="*/ 411472 h 695493"/>
                  <a:gd name="connsiteX5" fmla="*/ 660765 w 695493"/>
                  <a:gd name="connsiteY5" fmla="*/ 484871 h 695493"/>
                  <a:gd name="connsiteX6" fmla="*/ 623009 w 695493"/>
                  <a:gd name="connsiteY6" fmla="*/ 550267 h 695493"/>
                  <a:gd name="connsiteX7" fmla="*/ 520401 w 695493"/>
                  <a:gd name="connsiteY7" fmla="*/ 519342 h 695493"/>
                  <a:gd name="connsiteX8" fmla="*/ 410026 w 695493"/>
                  <a:gd name="connsiteY8" fmla="*/ 583067 h 695493"/>
                  <a:gd name="connsiteX9" fmla="*/ 385503 w 695493"/>
                  <a:gd name="connsiteY9" fmla="*/ 687391 h 695493"/>
                  <a:gd name="connsiteX10" fmla="*/ 309990 w 695493"/>
                  <a:gd name="connsiteY10" fmla="*/ 687391 h 695493"/>
                  <a:gd name="connsiteX11" fmla="*/ 285467 w 695493"/>
                  <a:gd name="connsiteY11" fmla="*/ 583067 h 695493"/>
                  <a:gd name="connsiteX12" fmla="*/ 175092 w 695493"/>
                  <a:gd name="connsiteY12" fmla="*/ 519342 h 695493"/>
                  <a:gd name="connsiteX13" fmla="*/ 72484 w 695493"/>
                  <a:gd name="connsiteY13" fmla="*/ 550267 h 695493"/>
                  <a:gd name="connsiteX14" fmla="*/ 34728 w 695493"/>
                  <a:gd name="connsiteY14" fmla="*/ 484871 h 695493"/>
                  <a:gd name="connsiteX15" fmla="*/ 112813 w 695493"/>
                  <a:gd name="connsiteY15" fmla="*/ 411471 h 695493"/>
                  <a:gd name="connsiteX16" fmla="*/ 112813 w 695493"/>
                  <a:gd name="connsiteY16" fmla="*/ 284021 h 695493"/>
                  <a:gd name="connsiteX17" fmla="*/ 34728 w 695493"/>
                  <a:gd name="connsiteY17" fmla="*/ 210622 h 695493"/>
                  <a:gd name="connsiteX18" fmla="*/ 72484 w 695493"/>
                  <a:gd name="connsiteY18" fmla="*/ 145226 h 695493"/>
                  <a:gd name="connsiteX19" fmla="*/ 175092 w 695493"/>
                  <a:gd name="connsiteY19" fmla="*/ 176151 h 695493"/>
                  <a:gd name="connsiteX20" fmla="*/ 285467 w 695493"/>
                  <a:gd name="connsiteY20" fmla="*/ 112426 h 695493"/>
                  <a:gd name="connsiteX21" fmla="*/ 309990 w 695493"/>
                  <a:gd name="connsiteY21" fmla="*/ 8102 h 695493"/>
                  <a:gd name="connsiteX22" fmla="*/ 385503 w 695493"/>
                  <a:gd name="connsiteY22" fmla="*/ 8102 h 695493"/>
                  <a:gd name="connsiteX23" fmla="*/ 410026 w 695493"/>
                  <a:gd name="connsiteY23" fmla="*/ 112426 h 695493"/>
                  <a:gd name="connsiteX24" fmla="*/ 520401 w 695493"/>
                  <a:gd name="connsiteY24" fmla="*/ 176151 h 695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695493" h="695493">
                    <a:moveTo>
                      <a:pt x="520401" y="176151"/>
                    </a:moveTo>
                    <a:lnTo>
                      <a:pt x="623009" y="145226"/>
                    </a:lnTo>
                    <a:lnTo>
                      <a:pt x="660765" y="210622"/>
                    </a:lnTo>
                    <a:lnTo>
                      <a:pt x="582680" y="284022"/>
                    </a:lnTo>
                    <a:cubicBezTo>
                      <a:pt x="593999" y="325751"/>
                      <a:pt x="593999" y="369743"/>
                      <a:pt x="582680" y="411472"/>
                    </a:cubicBezTo>
                    <a:lnTo>
                      <a:pt x="660765" y="484871"/>
                    </a:lnTo>
                    <a:lnTo>
                      <a:pt x="623009" y="550267"/>
                    </a:lnTo>
                    <a:lnTo>
                      <a:pt x="520401" y="519342"/>
                    </a:lnTo>
                    <a:cubicBezTo>
                      <a:pt x="489922" y="550009"/>
                      <a:pt x="451824" y="572005"/>
                      <a:pt x="410026" y="583067"/>
                    </a:cubicBezTo>
                    <a:lnTo>
                      <a:pt x="385503" y="687391"/>
                    </a:lnTo>
                    <a:lnTo>
                      <a:pt x="309990" y="687391"/>
                    </a:lnTo>
                    <a:lnTo>
                      <a:pt x="285467" y="583067"/>
                    </a:lnTo>
                    <a:cubicBezTo>
                      <a:pt x="243669" y="572005"/>
                      <a:pt x="205571" y="550009"/>
                      <a:pt x="175092" y="519342"/>
                    </a:cubicBezTo>
                    <a:lnTo>
                      <a:pt x="72484" y="550267"/>
                    </a:lnTo>
                    <a:lnTo>
                      <a:pt x="34728" y="484871"/>
                    </a:lnTo>
                    <a:lnTo>
                      <a:pt x="112813" y="411471"/>
                    </a:lnTo>
                    <a:cubicBezTo>
                      <a:pt x="101494" y="369742"/>
                      <a:pt x="101494" y="325750"/>
                      <a:pt x="112813" y="284021"/>
                    </a:cubicBezTo>
                    <a:lnTo>
                      <a:pt x="34728" y="210622"/>
                    </a:lnTo>
                    <a:lnTo>
                      <a:pt x="72484" y="145226"/>
                    </a:lnTo>
                    <a:lnTo>
                      <a:pt x="175092" y="176151"/>
                    </a:lnTo>
                    <a:cubicBezTo>
                      <a:pt x="205571" y="145484"/>
                      <a:pt x="243669" y="123488"/>
                      <a:pt x="285467" y="112426"/>
                    </a:cubicBezTo>
                    <a:lnTo>
                      <a:pt x="309990" y="8102"/>
                    </a:lnTo>
                    <a:lnTo>
                      <a:pt x="385503" y="8102"/>
                    </a:lnTo>
                    <a:lnTo>
                      <a:pt x="410026" y="112426"/>
                    </a:lnTo>
                    <a:cubicBezTo>
                      <a:pt x="451824" y="123488"/>
                      <a:pt x="489922" y="145484"/>
                      <a:pt x="520401" y="176151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/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spcFirstLastPara="0" vert="horz" wrap="square" lIns="200492" tIns="201551" rIns="200492" bIns="201551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600" kern="1200" dirty="0"/>
                  <a:t> </a:t>
                </a:r>
              </a:p>
            </p:txBody>
          </p:sp>
          <p:sp>
            <p:nvSpPr>
              <p:cNvPr id="65" name="Freeform 64"/>
              <p:cNvSpPr/>
              <p:nvPr/>
            </p:nvSpPr>
            <p:spPr>
              <a:xfrm>
                <a:off x="6741318" y="3594497"/>
                <a:ext cx="834593" cy="834593"/>
              </a:xfrm>
              <a:custGeom>
                <a:avLst/>
                <a:gdLst>
                  <a:gd name="connsiteX0" fmla="*/ 509886 w 681441"/>
                  <a:gd name="connsiteY0" fmla="*/ 172592 h 681441"/>
                  <a:gd name="connsiteX1" fmla="*/ 610422 w 681441"/>
                  <a:gd name="connsiteY1" fmla="*/ 142292 h 681441"/>
                  <a:gd name="connsiteX2" fmla="*/ 647415 w 681441"/>
                  <a:gd name="connsiteY2" fmla="*/ 206367 h 681441"/>
                  <a:gd name="connsiteX3" fmla="*/ 570907 w 681441"/>
                  <a:gd name="connsiteY3" fmla="*/ 278283 h 681441"/>
                  <a:gd name="connsiteX4" fmla="*/ 570907 w 681441"/>
                  <a:gd name="connsiteY4" fmla="*/ 403158 h 681441"/>
                  <a:gd name="connsiteX5" fmla="*/ 647415 w 681441"/>
                  <a:gd name="connsiteY5" fmla="*/ 475074 h 681441"/>
                  <a:gd name="connsiteX6" fmla="*/ 610422 w 681441"/>
                  <a:gd name="connsiteY6" fmla="*/ 539149 h 681441"/>
                  <a:gd name="connsiteX7" fmla="*/ 509886 w 681441"/>
                  <a:gd name="connsiteY7" fmla="*/ 508849 h 681441"/>
                  <a:gd name="connsiteX8" fmla="*/ 401741 w 681441"/>
                  <a:gd name="connsiteY8" fmla="*/ 571286 h 681441"/>
                  <a:gd name="connsiteX9" fmla="*/ 377714 w 681441"/>
                  <a:gd name="connsiteY9" fmla="*/ 673503 h 681441"/>
                  <a:gd name="connsiteX10" fmla="*/ 303727 w 681441"/>
                  <a:gd name="connsiteY10" fmla="*/ 673503 h 681441"/>
                  <a:gd name="connsiteX11" fmla="*/ 279700 w 681441"/>
                  <a:gd name="connsiteY11" fmla="*/ 571287 h 681441"/>
                  <a:gd name="connsiteX12" fmla="*/ 171555 w 681441"/>
                  <a:gd name="connsiteY12" fmla="*/ 508850 h 681441"/>
                  <a:gd name="connsiteX13" fmla="*/ 71019 w 681441"/>
                  <a:gd name="connsiteY13" fmla="*/ 539149 h 681441"/>
                  <a:gd name="connsiteX14" fmla="*/ 34026 w 681441"/>
                  <a:gd name="connsiteY14" fmla="*/ 475074 h 681441"/>
                  <a:gd name="connsiteX15" fmla="*/ 110534 w 681441"/>
                  <a:gd name="connsiteY15" fmla="*/ 403158 h 681441"/>
                  <a:gd name="connsiteX16" fmla="*/ 110534 w 681441"/>
                  <a:gd name="connsiteY16" fmla="*/ 278283 h 681441"/>
                  <a:gd name="connsiteX17" fmla="*/ 34026 w 681441"/>
                  <a:gd name="connsiteY17" fmla="*/ 206367 h 681441"/>
                  <a:gd name="connsiteX18" fmla="*/ 71019 w 681441"/>
                  <a:gd name="connsiteY18" fmla="*/ 142292 h 681441"/>
                  <a:gd name="connsiteX19" fmla="*/ 171555 w 681441"/>
                  <a:gd name="connsiteY19" fmla="*/ 172592 h 681441"/>
                  <a:gd name="connsiteX20" fmla="*/ 279700 w 681441"/>
                  <a:gd name="connsiteY20" fmla="*/ 110155 h 681441"/>
                  <a:gd name="connsiteX21" fmla="*/ 303727 w 681441"/>
                  <a:gd name="connsiteY21" fmla="*/ 7938 h 681441"/>
                  <a:gd name="connsiteX22" fmla="*/ 377714 w 681441"/>
                  <a:gd name="connsiteY22" fmla="*/ 7938 h 681441"/>
                  <a:gd name="connsiteX23" fmla="*/ 401741 w 681441"/>
                  <a:gd name="connsiteY23" fmla="*/ 110154 h 681441"/>
                  <a:gd name="connsiteX24" fmla="*/ 509886 w 681441"/>
                  <a:gd name="connsiteY24" fmla="*/ 172591 h 681441"/>
                  <a:gd name="connsiteX25" fmla="*/ 509886 w 681441"/>
                  <a:gd name="connsiteY25" fmla="*/ 172592 h 681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681441" h="681441">
                    <a:moveTo>
                      <a:pt x="438607" y="172373"/>
                    </a:moveTo>
                    <a:lnTo>
                      <a:pt x="511494" y="127231"/>
                    </a:lnTo>
                    <a:lnTo>
                      <a:pt x="554210" y="169947"/>
                    </a:lnTo>
                    <a:lnTo>
                      <a:pt x="509068" y="242834"/>
                    </a:lnTo>
                    <a:cubicBezTo>
                      <a:pt x="526455" y="272736"/>
                      <a:pt x="535563" y="306729"/>
                      <a:pt x="535457" y="341319"/>
                    </a:cubicBezTo>
                    <a:lnTo>
                      <a:pt x="610995" y="381870"/>
                    </a:lnTo>
                    <a:lnTo>
                      <a:pt x="595360" y="440221"/>
                    </a:lnTo>
                    <a:lnTo>
                      <a:pt x="509667" y="437570"/>
                    </a:lnTo>
                    <a:cubicBezTo>
                      <a:pt x="492464" y="467579"/>
                      <a:pt x="467579" y="492464"/>
                      <a:pt x="437570" y="509666"/>
                    </a:cubicBezTo>
                    <a:lnTo>
                      <a:pt x="440221" y="595360"/>
                    </a:lnTo>
                    <a:lnTo>
                      <a:pt x="381870" y="610995"/>
                    </a:lnTo>
                    <a:lnTo>
                      <a:pt x="341320" y="535457"/>
                    </a:lnTo>
                    <a:cubicBezTo>
                      <a:pt x="306730" y="535563"/>
                      <a:pt x="272737" y="526455"/>
                      <a:pt x="242834" y="509069"/>
                    </a:cubicBezTo>
                    <a:lnTo>
                      <a:pt x="169947" y="554210"/>
                    </a:lnTo>
                    <a:lnTo>
                      <a:pt x="127231" y="511494"/>
                    </a:lnTo>
                    <a:lnTo>
                      <a:pt x="172373" y="438607"/>
                    </a:lnTo>
                    <a:cubicBezTo>
                      <a:pt x="154986" y="408705"/>
                      <a:pt x="145878" y="374712"/>
                      <a:pt x="145984" y="340122"/>
                    </a:cubicBezTo>
                    <a:lnTo>
                      <a:pt x="70446" y="299571"/>
                    </a:lnTo>
                    <a:lnTo>
                      <a:pt x="86081" y="241220"/>
                    </a:lnTo>
                    <a:lnTo>
                      <a:pt x="171774" y="243871"/>
                    </a:lnTo>
                    <a:cubicBezTo>
                      <a:pt x="188977" y="213862"/>
                      <a:pt x="213862" y="188977"/>
                      <a:pt x="243871" y="171775"/>
                    </a:cubicBezTo>
                    <a:lnTo>
                      <a:pt x="241220" y="86081"/>
                    </a:lnTo>
                    <a:lnTo>
                      <a:pt x="299571" y="70446"/>
                    </a:lnTo>
                    <a:lnTo>
                      <a:pt x="340121" y="145984"/>
                    </a:lnTo>
                    <a:cubicBezTo>
                      <a:pt x="374711" y="145878"/>
                      <a:pt x="408704" y="154986"/>
                      <a:pt x="438607" y="172372"/>
                    </a:cubicBezTo>
                    <a:lnTo>
                      <a:pt x="438607" y="172373"/>
                    </a:ln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accent4"/>
                </a:solidFill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spcFirstLastPara="0" vert="horz" wrap="square" lIns="251436" tIns="251436" rIns="251436" bIns="251436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600" kern="1200" dirty="0"/>
                  <a:t> </a:t>
                </a:r>
              </a:p>
            </p:txBody>
          </p:sp>
        </p:grpSp>
      </p:grpSp>
      <p:sp>
        <p:nvSpPr>
          <p:cNvPr id="19" name="TextBox 18"/>
          <p:cNvSpPr txBox="1"/>
          <p:nvPr/>
        </p:nvSpPr>
        <p:spPr>
          <a:xfrm>
            <a:off x="4272930" y="2855820"/>
            <a:ext cx="786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SF API</a:t>
            </a:r>
          </a:p>
        </p:txBody>
      </p:sp>
      <p:sp>
        <p:nvSpPr>
          <p:cNvPr id="66" name="TextBox 65"/>
          <p:cNvSpPr txBox="1"/>
          <p:nvPr/>
        </p:nvSpPr>
        <p:spPr>
          <a:xfrm rot="16200000">
            <a:off x="6860008" y="4019273"/>
            <a:ext cx="2505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3</a:t>
            </a:r>
            <a:r>
              <a:rPr lang="en-US" sz="2400" baseline="30000" dirty="0" smtClean="0">
                <a:solidFill>
                  <a:schemeClr val="accent4"/>
                </a:solidFill>
              </a:rPr>
              <a:t>rd</a:t>
            </a:r>
            <a:r>
              <a:rPr lang="en-US" sz="2400" dirty="0" smtClean="0">
                <a:solidFill>
                  <a:schemeClr val="accent4"/>
                </a:solidFill>
              </a:rPr>
              <a:t> Party Content</a:t>
            </a:r>
            <a:endParaRPr lang="en-US" sz="2400" dirty="0">
              <a:solidFill>
                <a:schemeClr val="accent4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3739691" y="1754189"/>
            <a:ext cx="1276967" cy="1578769"/>
          </a:xfrm>
          <a:prstGeom prst="line">
            <a:avLst/>
          </a:prstGeom>
          <a:ln>
            <a:solidFill>
              <a:srgbClr val="E2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3739691" y="5023996"/>
            <a:ext cx="1312049" cy="266637"/>
          </a:xfrm>
          <a:prstGeom prst="line">
            <a:avLst/>
          </a:prstGeom>
          <a:ln>
            <a:solidFill>
              <a:srgbClr val="E2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stCxn id="36" idx="1"/>
            <a:endCxn id="61" idx="3"/>
          </p:cNvCxnSpPr>
          <p:nvPr/>
        </p:nvCxnSpPr>
        <p:spPr>
          <a:xfrm rot="10800000">
            <a:off x="5103939" y="3611211"/>
            <a:ext cx="2071491" cy="544798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E20000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rot="10800000">
            <a:off x="3971231" y="2280445"/>
            <a:ext cx="275741" cy="1330766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E20000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86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577" y="2308295"/>
            <a:ext cx="8199120" cy="707886"/>
          </a:xfrm>
        </p:spPr>
        <p:txBody>
          <a:bodyPr anchor="t"/>
          <a:lstStyle/>
          <a:p>
            <a:r>
              <a:rPr lang="en-US" dirty="0" smtClean="0"/>
              <a:t>Proposed Extensions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82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1" y="0"/>
            <a:ext cx="8569459" cy="769441"/>
          </a:xfrm>
        </p:spPr>
        <p:txBody>
          <a:bodyPr/>
          <a:lstStyle/>
          <a:p>
            <a:r>
              <a:rPr lang="en-US" dirty="0" smtClean="0"/>
              <a:t>HTML5 Sandbox and CSP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4820" y="1046644"/>
            <a:ext cx="8229600" cy="4598182"/>
          </a:xfrm>
        </p:spPr>
        <p:txBody>
          <a:bodyPr/>
          <a:lstStyle/>
          <a:p>
            <a:r>
              <a:rPr lang="en-US" sz="2400" b="0" dirty="0" smtClean="0"/>
              <a:t>Limitations (as we see it)</a:t>
            </a:r>
          </a:p>
          <a:p>
            <a:pPr lvl="1"/>
            <a:r>
              <a:rPr lang="en-US" sz="2000" b="0" dirty="0" smtClean="0"/>
              <a:t>Current </a:t>
            </a:r>
            <a:r>
              <a:rPr lang="en-US" sz="2000" b="0" dirty="0" smtClean="0"/>
              <a:t>sandbox attributes/directives </a:t>
            </a:r>
            <a:r>
              <a:rPr lang="en-US" sz="2000" b="0" dirty="0" smtClean="0"/>
              <a:t>are too coarse grain</a:t>
            </a:r>
          </a:p>
          <a:p>
            <a:pPr lvl="1"/>
            <a:r>
              <a:rPr lang="en-US" sz="2000" b="0" dirty="0" smtClean="0"/>
              <a:t>There are additional areas of control publishers desire</a:t>
            </a:r>
            <a:br>
              <a:rPr lang="en-US" sz="2000" b="0" dirty="0" smtClean="0"/>
            </a:br>
            <a:endParaRPr lang="en-US" sz="2400" b="0" dirty="0" smtClean="0"/>
          </a:p>
          <a:p>
            <a:r>
              <a:rPr lang="en-US" sz="2400" b="0" dirty="0" smtClean="0"/>
              <a:t>Ask</a:t>
            </a:r>
          </a:p>
          <a:p>
            <a:pPr lvl="1"/>
            <a:r>
              <a:rPr lang="en-US" sz="2000" b="0" dirty="0" smtClean="0"/>
              <a:t>Enhancement to allow finer controls, i.e., ability to restrict</a:t>
            </a:r>
          </a:p>
          <a:p>
            <a:pPr lvl="2"/>
            <a:r>
              <a:rPr lang="en-US" sz="1600" dirty="0" smtClean="0"/>
              <a:t>Individual plug-ins (Sandbox)</a:t>
            </a:r>
          </a:p>
          <a:p>
            <a:pPr lvl="2"/>
            <a:r>
              <a:rPr lang="en-US" sz="1600" dirty="0" smtClean="0"/>
              <a:t>Allow / Deny access to a given IFRAME via JavaScript</a:t>
            </a:r>
            <a:endParaRPr lang="en-US" sz="1200" dirty="0" smtClean="0"/>
          </a:p>
          <a:p>
            <a:pPr lvl="2"/>
            <a:r>
              <a:rPr lang="en-US" sz="1600" dirty="0" smtClean="0"/>
              <a:t>Downloads</a:t>
            </a:r>
          </a:p>
          <a:p>
            <a:pPr lvl="2"/>
            <a:r>
              <a:rPr lang="en-US" sz="1600" dirty="0" smtClean="0"/>
              <a:t>Alternate navigation</a:t>
            </a:r>
          </a:p>
          <a:p>
            <a:pPr lvl="1"/>
            <a:endParaRPr lang="en-US" sz="1800" dirty="0"/>
          </a:p>
          <a:p>
            <a:pPr lvl="2"/>
            <a:endParaRPr lang="en-US" sz="1800" dirty="0" smtClean="0"/>
          </a:p>
          <a:p>
            <a:pPr marL="914400" lvl="2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83524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1" y="0"/>
            <a:ext cx="8569459" cy="769441"/>
          </a:xfrm>
        </p:spPr>
        <p:txBody>
          <a:bodyPr/>
          <a:lstStyle/>
          <a:p>
            <a:r>
              <a:rPr lang="en-US" dirty="0" smtClean="0"/>
              <a:t>SafeFrame, Sandbox and CSP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9900540"/>
              </p:ext>
            </p:extLst>
          </p:nvPr>
        </p:nvGraphicFramePr>
        <p:xfrm>
          <a:off x="142073" y="878383"/>
          <a:ext cx="8874336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759"/>
                <a:gridCol w="1566856"/>
                <a:gridCol w="1309290"/>
                <a:gridCol w="386643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Desired Feature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Covered by HTML5 Sandbox?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Included</a:t>
                      </a:r>
                      <a:r>
                        <a:rPr lang="en-US" sz="1800" baseline="0" dirty="0" smtClean="0"/>
                        <a:t> in</a:t>
                      </a:r>
                      <a:r>
                        <a:rPr lang="en-US" sz="1800" dirty="0" smtClean="0"/>
                        <a:t> by CSP 1.1?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Comments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allow-plugins  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HTML 5 sandbox</a:t>
                      </a:r>
                      <a:endParaRPr lang="en-US" sz="1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plugin-types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Support for</a:t>
                      </a:r>
                      <a:r>
                        <a:rPr lang="en-US" sz="1800" baseline="0" dirty="0" smtClean="0"/>
                        <a:t> enabling/disabling specific </a:t>
                      </a:r>
                      <a:r>
                        <a:rPr lang="en-US" sz="1800" baseline="0" dirty="0" err="1" smtClean="0"/>
                        <a:t>plugin</a:t>
                      </a:r>
                      <a:r>
                        <a:rPr lang="en-US" sz="1800" baseline="0" dirty="0" smtClean="0"/>
                        <a:t> types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media-types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Restrict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of certain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type of images, audio, video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require-user-initiation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Prevent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autoplay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audio/video without user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initiation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Prevent navigation without user initiation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150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1" y="0"/>
            <a:ext cx="8569459" cy="769441"/>
          </a:xfrm>
        </p:spPr>
        <p:txBody>
          <a:bodyPr/>
          <a:lstStyle/>
          <a:p>
            <a:r>
              <a:rPr lang="en-US" dirty="0" smtClean="0"/>
              <a:t>SafeFrame, Sandbox and CSP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04397"/>
              </p:ext>
            </p:extLst>
          </p:nvPr>
        </p:nvGraphicFramePr>
        <p:xfrm>
          <a:off x="142073" y="878383"/>
          <a:ext cx="8792201" cy="4611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016"/>
                <a:gridCol w="2122311"/>
                <a:gridCol w="1587795"/>
                <a:gridCol w="3384079"/>
              </a:tblGrid>
              <a:tr h="47017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Desired Feature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Covered by HTML5 Sandbox?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Included</a:t>
                      </a:r>
                      <a:r>
                        <a:rPr lang="en-US" sz="1800" baseline="0" dirty="0" smtClean="0"/>
                        <a:t> in</a:t>
                      </a:r>
                      <a:r>
                        <a:rPr lang="en-US" sz="1800" dirty="0" smtClean="0"/>
                        <a:t> by CSP 1.1?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Comments</a:t>
                      </a:r>
                      <a:endParaRPr lang="en-US" sz="1800" dirty="0"/>
                    </a:p>
                  </a:txBody>
                  <a:tcPr/>
                </a:tc>
              </a:tr>
              <a:tr h="46699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file-download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Rule to allow / disallow using navigation or an </a:t>
                      </a:r>
                      <a:r>
                        <a:rPr lang="en-US" sz="1800" dirty="0" err="1" smtClean="0"/>
                        <a:t>iframe</a:t>
                      </a:r>
                      <a:r>
                        <a:rPr lang="en-US" sz="1800" dirty="0" smtClean="0"/>
                        <a:t> to load content that triggers a download</a:t>
                      </a:r>
                      <a:endParaRPr lang="en-US" sz="1800" dirty="0"/>
                    </a:p>
                  </a:txBody>
                  <a:tcPr/>
                </a:tc>
              </a:tr>
              <a:tr h="88155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restrict-script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Tx/>
                        <a:buNone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Javascript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an IFRAME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restricted to itself regardless of origin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storage/cookie read/write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5417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force-self-</a:t>
                      </a:r>
                      <a:r>
                        <a:rPr lang="en-US" sz="1800" dirty="0" err="1" smtClean="0"/>
                        <a:t>nav</a:t>
                      </a:r>
                      <a:r>
                        <a:rPr lang="en-US" sz="1800" dirty="0" smtClean="0"/>
                        <a:t>-top/force-self-</a:t>
                      </a:r>
                      <a:r>
                        <a:rPr lang="en-US" sz="1800" dirty="0" err="1" smtClean="0"/>
                        <a:t>nav</a:t>
                      </a:r>
                      <a:r>
                        <a:rPr lang="en-US" sz="1800" dirty="0" smtClean="0"/>
                        <a:t>-new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Force navigation target to self or new</a:t>
                      </a:r>
                      <a:endParaRPr lang="en-US" sz="1800" dirty="0" smtClean="0"/>
                    </a:p>
                  </a:txBody>
                  <a:tcPr/>
                </a:tc>
              </a:tr>
              <a:tr h="22817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message-</a:t>
                      </a:r>
                      <a:r>
                        <a:rPr lang="en-US" sz="1800" dirty="0" err="1" smtClean="0"/>
                        <a:t>src</a:t>
                      </a:r>
                      <a:r>
                        <a:rPr lang="en-US" sz="180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Rule allowing/disallowing x-origin messaging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150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1" y="30778"/>
            <a:ext cx="8569459" cy="707886"/>
          </a:xfrm>
        </p:spPr>
        <p:txBody>
          <a:bodyPr/>
          <a:lstStyle/>
          <a:p>
            <a:r>
              <a:rPr lang="en-US" sz="4000" dirty="0" smtClean="0"/>
              <a:t>Next Steps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" y="1229524"/>
            <a:ext cx="8229600" cy="3761030"/>
          </a:xfrm>
        </p:spPr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efine </a:t>
            </a:r>
            <a:r>
              <a:rPr lang="en-US" dirty="0" smtClean="0"/>
              <a:t>details around the </a:t>
            </a:r>
            <a:r>
              <a:rPr lang="en-US" dirty="0" smtClean="0"/>
              <a:t>proposed extensions (write the spec)</a:t>
            </a:r>
            <a:endParaRPr lang="en-US" dirty="0" smtClean="0"/>
          </a:p>
          <a:p>
            <a:r>
              <a:rPr lang="en-US" dirty="0" smtClean="0"/>
              <a:t>Communicate the proposal </a:t>
            </a:r>
            <a:r>
              <a:rPr lang="en-US" dirty="0" smtClean="0"/>
              <a:t>to W3C via the established processes - </a:t>
            </a:r>
            <a:r>
              <a:rPr lang="en-US" dirty="0" err="1" smtClean="0"/>
              <a:t>bugzilla</a:t>
            </a:r>
            <a:r>
              <a:rPr lang="en-US" dirty="0" smtClean="0"/>
              <a:t> </a:t>
            </a:r>
            <a:r>
              <a:rPr lang="en-US" dirty="0"/>
              <a:t>items and spec extension </a:t>
            </a:r>
            <a:r>
              <a:rPr lang="en-US" dirty="0" smtClean="0"/>
              <a:t>draft</a:t>
            </a:r>
          </a:p>
          <a:p>
            <a:r>
              <a:rPr lang="en-US" dirty="0" smtClean="0"/>
              <a:t>Discuss other areas of collaboration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10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You!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80622" y="1229523"/>
            <a:ext cx="8850489" cy="487776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 pitchFamily="2" charset="2"/>
              <a:buChar char="l"/>
              <a:defRPr sz="3200" b="1" i="0" kern="1200">
                <a:solidFill>
                  <a:schemeClr val="tx1"/>
                </a:solidFill>
                <a:latin typeface="FuturaTOT"/>
                <a:ea typeface="+mn-ea"/>
                <a:cs typeface="FuturaTOTMed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Lucida Grande"/>
              <a:buChar char="●"/>
              <a:defRPr sz="28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Lucida Grande"/>
              <a:buChar char="●"/>
              <a:defRPr sz="24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Contacts</a:t>
            </a:r>
          </a:p>
          <a:p>
            <a:pPr lvl="1"/>
            <a:r>
              <a:rPr lang="en-US" sz="2400" dirty="0"/>
              <a:t>Chris </a:t>
            </a:r>
            <a:r>
              <a:rPr lang="en-US" sz="2400" dirty="0" smtClean="0"/>
              <a:t>Mejia: </a:t>
            </a:r>
            <a:r>
              <a:rPr lang="en-US" sz="2400" dirty="0" smtClean="0">
                <a:hlinkClick r:id="rId2"/>
              </a:rPr>
              <a:t>chris.mejia@iab.net</a:t>
            </a:r>
            <a:endParaRPr lang="en-US" sz="2400" dirty="0" smtClean="0"/>
          </a:p>
          <a:p>
            <a:pPr lvl="1"/>
            <a:r>
              <a:rPr lang="en-US" sz="2400" dirty="0" smtClean="0"/>
              <a:t>Sean Snider: </a:t>
            </a:r>
            <a:r>
              <a:rPr lang="en-US" sz="2400" dirty="0" smtClean="0">
                <a:hlinkClick r:id="rId3"/>
              </a:rPr>
              <a:t>ssnider@yahoo-inc.com</a:t>
            </a:r>
            <a:endParaRPr lang="en-US" sz="2400" dirty="0" smtClean="0"/>
          </a:p>
          <a:p>
            <a:pPr lvl="1"/>
            <a:r>
              <a:rPr lang="en-US" sz="2400" dirty="0" smtClean="0"/>
              <a:t>Prabhakar Goyal: </a:t>
            </a:r>
            <a:r>
              <a:rPr lang="en-US" sz="2400" dirty="0" smtClean="0">
                <a:hlinkClick r:id="rId4"/>
              </a:rPr>
              <a:t>pgoyal@microsoft.com</a:t>
            </a:r>
            <a:endParaRPr lang="en-US" sz="2400" dirty="0" smtClean="0"/>
          </a:p>
          <a:p>
            <a:r>
              <a:rPr lang="en-US" dirty="0" smtClean="0"/>
              <a:t>References</a:t>
            </a:r>
          </a:p>
          <a:p>
            <a:pPr lvl="1"/>
            <a:r>
              <a:rPr lang="en-US" sz="2400" dirty="0" smtClean="0"/>
              <a:t>SafeFrame: </a:t>
            </a:r>
            <a:r>
              <a:rPr lang="en-US" sz="2400" dirty="0" smtClean="0">
                <a:hlinkClick r:id="rId5"/>
              </a:rPr>
              <a:t>http</a:t>
            </a:r>
            <a:r>
              <a:rPr lang="en-US" sz="2400" dirty="0">
                <a:hlinkClick r:id="rId5"/>
              </a:rPr>
              <a:t>://</a:t>
            </a:r>
            <a:r>
              <a:rPr lang="en-US" sz="2400" dirty="0" smtClean="0">
                <a:hlinkClick r:id="rId5"/>
              </a:rPr>
              <a:t>www.iab.net/safeframe</a:t>
            </a:r>
            <a:endParaRPr lang="en-US" sz="2400" dirty="0" smtClean="0"/>
          </a:p>
          <a:p>
            <a:pPr lvl="1"/>
            <a:r>
              <a:rPr lang="en-US" sz="2400" dirty="0" smtClean="0"/>
              <a:t>Digital advertising ecosystem overview:</a:t>
            </a:r>
            <a:br>
              <a:rPr lang="en-US" sz="2400" dirty="0" smtClean="0"/>
            </a:br>
            <a:r>
              <a:rPr lang="en-US" sz="2400" u="sng" dirty="0" smtClean="0">
                <a:hlinkClick r:id="rId6"/>
              </a:rPr>
              <a:t>https</a:t>
            </a:r>
            <a:r>
              <a:rPr lang="en-US" sz="2400" u="sng" dirty="0">
                <a:hlinkClick r:id="rId6"/>
              </a:rPr>
              <a:t>://www.youtube.com/watch?v=1C0n_9DOlwE</a:t>
            </a:r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06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" y="0"/>
            <a:ext cx="8569459" cy="769441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109" y="1084744"/>
            <a:ext cx="8229600" cy="3509834"/>
          </a:xfrm>
        </p:spPr>
        <p:txBody>
          <a:bodyPr/>
          <a:lstStyle/>
          <a:p>
            <a:r>
              <a:rPr lang="en-US" sz="2800" b="0" dirty="0" smtClean="0">
                <a:latin typeface="+mn-lt"/>
              </a:rPr>
              <a:t>Introduction: what is IAB?</a:t>
            </a:r>
            <a:endParaRPr lang="en-US" sz="2800" b="0" dirty="0" smtClean="0">
              <a:latin typeface="+mn-lt"/>
            </a:endParaRPr>
          </a:p>
          <a:p>
            <a:r>
              <a:rPr lang="en-US" sz="2800" b="0" dirty="0" smtClean="0">
                <a:latin typeface="+mn-lt"/>
              </a:rPr>
              <a:t>Use case </a:t>
            </a:r>
            <a:endParaRPr lang="en-US" sz="2800" b="0" dirty="0" smtClean="0">
              <a:latin typeface="+mn-lt"/>
            </a:endParaRPr>
          </a:p>
          <a:p>
            <a:r>
              <a:rPr lang="en-US" sz="2800" b="0" dirty="0" smtClean="0">
                <a:latin typeface="+mn-lt"/>
              </a:rPr>
              <a:t>SafeFrame </a:t>
            </a:r>
            <a:r>
              <a:rPr lang="en-US" sz="2800" b="0" dirty="0" smtClean="0">
                <a:latin typeface="+mn-lt"/>
              </a:rPr>
              <a:t>Overview</a:t>
            </a:r>
          </a:p>
          <a:p>
            <a:r>
              <a:rPr lang="en-US" sz="2800" b="0" dirty="0" smtClean="0">
                <a:latin typeface="+mn-lt"/>
              </a:rPr>
              <a:t>HTML5 </a:t>
            </a:r>
            <a:r>
              <a:rPr lang="en-US" sz="2800" b="0" dirty="0" smtClean="0">
                <a:latin typeface="+mn-lt"/>
              </a:rPr>
              <a:t>Sandbox/CSP – </a:t>
            </a:r>
            <a:r>
              <a:rPr lang="en-US" sz="2800" b="0" dirty="0" smtClean="0">
                <a:latin typeface="+mn-lt"/>
              </a:rPr>
              <a:t>Asks</a:t>
            </a:r>
            <a:endParaRPr lang="en-US" sz="2800" b="0" dirty="0" smtClean="0">
              <a:latin typeface="+mn-lt"/>
            </a:endParaRPr>
          </a:p>
          <a:p>
            <a:r>
              <a:rPr lang="en-US" sz="2800" b="0" dirty="0" smtClean="0">
                <a:latin typeface="+mn-lt"/>
              </a:rPr>
              <a:t>Next </a:t>
            </a:r>
            <a:r>
              <a:rPr lang="en-US" sz="2800" b="0" dirty="0" smtClean="0">
                <a:latin typeface="+mn-lt"/>
              </a:rPr>
              <a:t>Steps</a:t>
            </a:r>
            <a:r>
              <a:rPr lang="en-US" sz="2800" b="0" dirty="0">
                <a:latin typeface="+mn-lt"/>
              </a:rPr>
              <a:t> </a:t>
            </a:r>
            <a:r>
              <a:rPr lang="en-US" sz="2800" b="0" dirty="0" smtClean="0">
                <a:latin typeface="+mn-lt"/>
              </a:rPr>
              <a:t>and Q&amp;A</a:t>
            </a:r>
          </a:p>
        </p:txBody>
      </p:sp>
    </p:spTree>
    <p:extLst>
      <p:ext uri="{BB962C8B-B14F-4D97-AF65-F5344CB8AC3E}">
        <p14:creationId xmlns:p14="http://schemas.microsoft.com/office/powerpoint/2010/main" val="49948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500" y="990600"/>
            <a:ext cx="6985000" cy="501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38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" y="0"/>
            <a:ext cx="8569459" cy="733199"/>
          </a:xfrm>
        </p:spPr>
        <p:txBody>
          <a:bodyPr/>
          <a:lstStyle/>
          <a:p>
            <a:r>
              <a:rPr lang="en-US" dirty="0" smtClean="0"/>
              <a:t>Introduction: what is IAB?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97180" y="947690"/>
            <a:ext cx="8846819" cy="5453112"/>
          </a:xfrm>
        </p:spPr>
        <p:txBody>
          <a:bodyPr/>
          <a:lstStyle/>
          <a:p>
            <a:r>
              <a:rPr lang="en-US" sz="2800" b="0" dirty="0" smtClean="0">
                <a:latin typeface="+mn-lt"/>
              </a:rPr>
              <a:t>Interactive Advertising Bureau</a:t>
            </a:r>
          </a:p>
          <a:p>
            <a:pPr lvl="1"/>
            <a:r>
              <a:rPr lang="en-US" sz="2400" dirty="0" smtClean="0">
                <a:latin typeface="+mn-lt"/>
              </a:rPr>
              <a:t>Membership-based trade organization, based in NYC</a:t>
            </a:r>
          </a:p>
          <a:p>
            <a:pPr lvl="1"/>
            <a:r>
              <a:rPr lang="en-US" sz="2400" dirty="0" smtClean="0">
                <a:latin typeface="+mn-lt"/>
              </a:rPr>
              <a:t>Founded in 1996</a:t>
            </a:r>
          </a:p>
          <a:p>
            <a:pPr lvl="1"/>
            <a:r>
              <a:rPr lang="en-US" sz="2400" b="0" dirty="0" smtClean="0">
                <a:latin typeface="+mn-lt"/>
              </a:rPr>
              <a:t>Members are online media publishers</a:t>
            </a:r>
          </a:p>
          <a:p>
            <a:pPr lvl="1"/>
            <a:r>
              <a:rPr lang="en-US" sz="2400" dirty="0" smtClean="0">
                <a:latin typeface="+mn-lt"/>
              </a:rPr>
              <a:t>Over 600 members in the US</a:t>
            </a:r>
          </a:p>
          <a:p>
            <a:pPr lvl="1"/>
            <a:r>
              <a:rPr lang="en-US" sz="2400" b="0" dirty="0" smtClean="0">
                <a:latin typeface="+mn-lt"/>
              </a:rPr>
              <a:t>86% of digital advertising in US runs on IAB member sites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IAB develops digital advertising &amp; publishing standards</a:t>
            </a:r>
            <a:endParaRPr lang="en-US" sz="2400" b="0" dirty="0" smtClean="0">
              <a:solidFill>
                <a:srgbClr val="FF0000"/>
              </a:solidFill>
              <a:latin typeface="+mn-lt"/>
            </a:endParaRPr>
          </a:p>
          <a:p>
            <a:r>
              <a:rPr lang="en-US" sz="2800" b="0" dirty="0">
                <a:latin typeface="+mn-lt"/>
              </a:rPr>
              <a:t>How </a:t>
            </a:r>
            <a:r>
              <a:rPr lang="en-US" sz="2800" b="0" dirty="0" smtClean="0">
                <a:latin typeface="+mn-lt"/>
              </a:rPr>
              <a:t>do our interests align?</a:t>
            </a:r>
          </a:p>
          <a:p>
            <a:pPr lvl="1"/>
            <a:r>
              <a:rPr lang="en-US" sz="2400" dirty="0" smtClean="0">
                <a:latin typeface="+mn-lt"/>
              </a:rPr>
              <a:t>Ad content is served from 3</a:t>
            </a:r>
            <a:r>
              <a:rPr lang="en-US" sz="2400" baseline="30000" dirty="0" smtClean="0">
                <a:latin typeface="+mn-lt"/>
              </a:rPr>
              <a:t>rd</a:t>
            </a:r>
            <a:r>
              <a:rPr lang="en-US" sz="2400" dirty="0" smtClean="0">
                <a:latin typeface="+mn-lt"/>
              </a:rPr>
              <a:t> parties in real time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Publishers are concerned with site and user security</a:t>
            </a:r>
          </a:p>
          <a:p>
            <a:pPr lvl="1"/>
            <a:r>
              <a:rPr lang="en-US" sz="2400" b="0" dirty="0" smtClean="0">
                <a:latin typeface="+mn-lt"/>
              </a:rPr>
              <a:t>Most Web content is paid for by advertising &amp; sponsorship</a:t>
            </a:r>
          </a:p>
          <a:p>
            <a:pPr lvl="1"/>
            <a:r>
              <a:rPr lang="en-US" sz="2400" dirty="0" smtClean="0">
                <a:latin typeface="+mn-lt"/>
              </a:rPr>
              <a:t>We believe in the power of a “free” </a:t>
            </a:r>
            <a:r>
              <a:rPr lang="en-US" sz="2400" dirty="0" smtClean="0">
                <a:latin typeface="+mn-lt"/>
              </a:rPr>
              <a:t>Web</a:t>
            </a:r>
            <a:endParaRPr lang="en-US" sz="24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927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" y="61555"/>
            <a:ext cx="8569459" cy="646331"/>
          </a:xfrm>
        </p:spPr>
        <p:txBody>
          <a:bodyPr/>
          <a:lstStyle/>
          <a:p>
            <a:r>
              <a:rPr lang="en-US" sz="3600" dirty="0" smtClean="0"/>
              <a:t>Use case: Real time content serving</a:t>
            </a:r>
            <a:endParaRPr lang="en-US" sz="3600" dirty="0"/>
          </a:p>
        </p:txBody>
      </p:sp>
      <p:sp>
        <p:nvSpPr>
          <p:cNvPr id="88" name="Arc 87"/>
          <p:cNvSpPr/>
          <p:nvPr/>
        </p:nvSpPr>
        <p:spPr>
          <a:xfrm rot="16200000">
            <a:off x="2160469" y="1784509"/>
            <a:ext cx="740393" cy="1700159"/>
          </a:xfrm>
          <a:prstGeom prst="arc">
            <a:avLst>
              <a:gd name="adj1" fmla="val 16887085"/>
              <a:gd name="adj2" fmla="val 4832661"/>
            </a:avLst>
          </a:prstGeom>
          <a:noFill/>
          <a:ln w="25400" cap="flat" cmpd="sng" algn="ctr">
            <a:solidFill>
              <a:srgbClr val="C0504D"/>
            </a:solidFill>
            <a:prstDash val="solid"/>
            <a:headEnd type="none" w="med" len="med"/>
            <a:tailEnd type="triangl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567164" y="2259106"/>
            <a:ext cx="1332385" cy="7509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Publisher Ad Server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0" name="Oval 89"/>
          <p:cNvSpPr/>
          <p:nvPr/>
        </p:nvSpPr>
        <p:spPr>
          <a:xfrm>
            <a:off x="1958614" y="2334218"/>
            <a:ext cx="280030" cy="269233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3</a:t>
            </a:r>
          </a:p>
        </p:txBody>
      </p:sp>
      <p:sp>
        <p:nvSpPr>
          <p:cNvPr id="91" name="Rectangle 90"/>
          <p:cNvSpPr/>
          <p:nvPr/>
        </p:nvSpPr>
        <p:spPr>
          <a:xfrm>
            <a:off x="549919" y="1289794"/>
            <a:ext cx="955508" cy="418918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vert="vert27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Browser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178372" y="2295674"/>
            <a:ext cx="10209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Ad Request</a:t>
            </a:r>
          </a:p>
        </p:txBody>
      </p:sp>
      <p:sp>
        <p:nvSpPr>
          <p:cNvPr id="93" name="Arc 92"/>
          <p:cNvSpPr/>
          <p:nvPr/>
        </p:nvSpPr>
        <p:spPr>
          <a:xfrm rot="16200000" flipH="1" flipV="1">
            <a:off x="2194230" y="1729429"/>
            <a:ext cx="673086" cy="1709541"/>
          </a:xfrm>
          <a:prstGeom prst="arc">
            <a:avLst>
              <a:gd name="adj1" fmla="val 16887085"/>
              <a:gd name="adj2" fmla="val 4832661"/>
            </a:avLst>
          </a:prstGeom>
          <a:noFill/>
          <a:ln w="25400" cap="flat" cmpd="sng" algn="ctr">
            <a:solidFill>
              <a:srgbClr val="C0504D"/>
            </a:solidFill>
            <a:prstDash val="solid"/>
            <a:headEnd type="none" w="med" len="med"/>
            <a:tailEnd type="triangl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1918375" y="2673117"/>
            <a:ext cx="280030" cy="269233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4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162649" y="2680789"/>
            <a:ext cx="1322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To </a:t>
            </a:r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exchange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594073" y="4493415"/>
            <a:ext cx="1332385" cy="76063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746473" y="4645816"/>
            <a:ext cx="1332385" cy="76194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CDN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8" name="Arc 97"/>
          <p:cNvSpPr/>
          <p:nvPr/>
        </p:nvSpPr>
        <p:spPr>
          <a:xfrm rot="16200000">
            <a:off x="2237434" y="4041443"/>
            <a:ext cx="740395" cy="1700159"/>
          </a:xfrm>
          <a:prstGeom prst="arc">
            <a:avLst>
              <a:gd name="adj1" fmla="val 16887085"/>
              <a:gd name="adj2" fmla="val 4832661"/>
            </a:avLst>
          </a:prstGeom>
          <a:noFill/>
          <a:ln w="25400" cap="flat" cmpd="sng" algn="ctr">
            <a:solidFill>
              <a:srgbClr val="C0504D"/>
            </a:solidFill>
            <a:prstDash val="solid"/>
            <a:headEnd type="none" w="med" len="med"/>
            <a:tailEnd type="triangl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1886834" y="4622290"/>
            <a:ext cx="280030" cy="269233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7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087120" y="4547437"/>
            <a:ext cx="12649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Asset Request</a:t>
            </a:r>
          </a:p>
        </p:txBody>
      </p:sp>
      <p:sp>
        <p:nvSpPr>
          <p:cNvPr id="101" name="Arc 100"/>
          <p:cNvSpPr/>
          <p:nvPr/>
        </p:nvSpPr>
        <p:spPr>
          <a:xfrm rot="16200000" flipH="1" flipV="1">
            <a:off x="2253341" y="3977629"/>
            <a:ext cx="673088" cy="1709541"/>
          </a:xfrm>
          <a:prstGeom prst="arc">
            <a:avLst>
              <a:gd name="adj1" fmla="val 16887085"/>
              <a:gd name="adj2" fmla="val 4832661"/>
            </a:avLst>
          </a:prstGeom>
          <a:noFill/>
          <a:ln w="25400" cap="flat" cmpd="sng" algn="ctr">
            <a:solidFill>
              <a:srgbClr val="C0504D"/>
            </a:solidFill>
            <a:prstDash val="solid"/>
            <a:headEnd type="none" w="med" len="med"/>
            <a:tailEnd type="triangl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2852076" y="4830811"/>
            <a:ext cx="280030" cy="269233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8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2325276" y="4876855"/>
            <a:ext cx="6896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Asset</a:t>
            </a:r>
          </a:p>
        </p:txBody>
      </p:sp>
      <p:sp>
        <p:nvSpPr>
          <p:cNvPr id="104" name="Arc 103"/>
          <p:cNvSpPr/>
          <p:nvPr/>
        </p:nvSpPr>
        <p:spPr>
          <a:xfrm rot="16200000">
            <a:off x="2191400" y="2938368"/>
            <a:ext cx="740391" cy="1700159"/>
          </a:xfrm>
          <a:prstGeom prst="arc">
            <a:avLst>
              <a:gd name="adj1" fmla="val 16887085"/>
              <a:gd name="adj2" fmla="val 4832661"/>
            </a:avLst>
          </a:prstGeom>
          <a:noFill/>
          <a:ln w="25400" cap="flat" cmpd="sng" algn="ctr">
            <a:solidFill>
              <a:srgbClr val="C0504D"/>
            </a:solidFill>
            <a:prstDash val="solid"/>
            <a:headEnd type="none" w="med" len="med"/>
            <a:tailEnd type="triangl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3577215" y="3270249"/>
            <a:ext cx="1332385" cy="87248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Exchange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2015828" y="3484056"/>
            <a:ext cx="280030" cy="269233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 smtClean="0">
                <a:solidFill>
                  <a:prstClr val="black"/>
                </a:solidFill>
                <a:latin typeface="Calibri"/>
              </a:rPr>
              <a:t>5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238644" y="3464783"/>
            <a:ext cx="1097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Ad Request</a:t>
            </a:r>
          </a:p>
        </p:txBody>
      </p:sp>
      <p:sp>
        <p:nvSpPr>
          <p:cNvPr id="108" name="Arc 107"/>
          <p:cNvSpPr/>
          <p:nvPr/>
        </p:nvSpPr>
        <p:spPr>
          <a:xfrm rot="16200000" flipH="1" flipV="1">
            <a:off x="2237144" y="2885008"/>
            <a:ext cx="673088" cy="1709541"/>
          </a:xfrm>
          <a:prstGeom prst="arc">
            <a:avLst>
              <a:gd name="adj1" fmla="val 16887085"/>
              <a:gd name="adj2" fmla="val 4832661"/>
            </a:avLst>
          </a:prstGeom>
          <a:noFill/>
          <a:ln w="25400" cap="flat" cmpd="sng" algn="ctr">
            <a:solidFill>
              <a:srgbClr val="C0504D"/>
            </a:solidFill>
            <a:prstDash val="solid"/>
            <a:headEnd type="none" w="med" len="med"/>
            <a:tailEnd type="triangl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653347" y="3767757"/>
            <a:ext cx="280030" cy="269233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 smtClean="0">
                <a:solidFill>
                  <a:prstClr val="black"/>
                </a:solidFill>
                <a:latin typeface="Calibri"/>
              </a:rPr>
              <a:t>6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307269" y="3792235"/>
            <a:ext cx="3808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Ad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7191997" y="3603970"/>
            <a:ext cx="1332385" cy="491887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 anchorCtr="0"/>
          <a:lstStyle/>
          <a:p>
            <a:pPr algn="ctr"/>
            <a:r>
              <a:rPr lang="en-US" sz="1600" kern="0" dirty="0" smtClean="0">
                <a:solidFill>
                  <a:prstClr val="black"/>
                </a:solidFill>
                <a:latin typeface="Calibri"/>
              </a:rPr>
              <a:t>Ad network</a:t>
            </a:r>
            <a:endParaRPr lang="en-US" sz="160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2" name="Arc 111"/>
          <p:cNvSpPr/>
          <p:nvPr/>
        </p:nvSpPr>
        <p:spPr>
          <a:xfrm rot="16200000">
            <a:off x="5462612" y="2639796"/>
            <a:ext cx="740391" cy="1700159"/>
          </a:xfrm>
          <a:prstGeom prst="arc">
            <a:avLst>
              <a:gd name="adj1" fmla="val 16887085"/>
              <a:gd name="adj2" fmla="val 4832661"/>
            </a:avLst>
          </a:prstGeom>
          <a:noFill/>
          <a:ln w="25400" cap="flat" cmpd="sng" algn="ctr">
            <a:solidFill>
              <a:srgbClr val="C0504D"/>
            </a:solidFill>
            <a:prstDash val="solid"/>
            <a:headEnd type="none" w="med" len="med"/>
            <a:tailEnd type="triangl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5330493" y="3171952"/>
            <a:ext cx="479899" cy="235847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noProof="0" dirty="0" smtClean="0">
                <a:solidFill>
                  <a:prstClr val="black"/>
                </a:solidFill>
                <a:latin typeface="Calibri"/>
              </a:rPr>
              <a:t>6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US" sz="7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810392" y="3116361"/>
            <a:ext cx="530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RFB</a:t>
            </a:r>
          </a:p>
        </p:txBody>
      </p:sp>
      <p:sp>
        <p:nvSpPr>
          <p:cNvPr id="115" name="Arc 114"/>
          <p:cNvSpPr/>
          <p:nvPr/>
        </p:nvSpPr>
        <p:spPr>
          <a:xfrm rot="16200000" flipH="1" flipV="1">
            <a:off x="5491428" y="2548463"/>
            <a:ext cx="673088" cy="1709541"/>
          </a:xfrm>
          <a:prstGeom prst="arc">
            <a:avLst>
              <a:gd name="adj1" fmla="val 16887085"/>
              <a:gd name="adj2" fmla="val 4832661"/>
            </a:avLst>
          </a:prstGeom>
          <a:noFill/>
          <a:ln w="25400" cap="flat" cmpd="sng" algn="ctr">
            <a:solidFill>
              <a:srgbClr val="C0504D"/>
            </a:solidFill>
            <a:prstDash val="solid"/>
            <a:headEnd type="none" w="med" len="med"/>
            <a:tailEnd type="triangl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5385946" y="3432057"/>
            <a:ext cx="559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prstClr val="black"/>
                </a:solidFill>
                <a:latin typeface="Calibri"/>
              </a:rPr>
              <a:t>RFBr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7191997" y="2966889"/>
            <a:ext cx="1332385" cy="491887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Agency ad server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7191997" y="4253479"/>
            <a:ext cx="1332385" cy="491887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 anchorCtr="0"/>
          <a:lstStyle/>
          <a:p>
            <a:pPr algn="ctr"/>
            <a:r>
              <a:rPr lang="en-US" sz="1600" kern="0" dirty="0" smtClean="0">
                <a:solidFill>
                  <a:prstClr val="black"/>
                </a:solidFill>
                <a:latin typeface="Calibri"/>
              </a:rPr>
              <a:t>DSP</a:t>
            </a:r>
            <a:endParaRPr lang="en-US" sz="160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9" name="Left Brace 118"/>
          <p:cNvSpPr/>
          <p:nvPr/>
        </p:nvSpPr>
        <p:spPr>
          <a:xfrm>
            <a:off x="6725303" y="2793522"/>
            <a:ext cx="375337" cy="1983791"/>
          </a:xfrm>
          <a:prstGeom prst="leftBrac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5877572" y="3467830"/>
            <a:ext cx="532554" cy="235847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noProof="0" dirty="0" smtClean="0">
                <a:solidFill>
                  <a:prstClr val="black"/>
                </a:solidFill>
                <a:latin typeface="Calibri"/>
              </a:rPr>
              <a:t>6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</a:t>
            </a:r>
          </a:p>
        </p:txBody>
      </p:sp>
      <p:sp>
        <p:nvSpPr>
          <p:cNvPr id="121" name="Arc 120"/>
          <p:cNvSpPr/>
          <p:nvPr/>
        </p:nvSpPr>
        <p:spPr>
          <a:xfrm rot="16200000">
            <a:off x="5468131" y="3413037"/>
            <a:ext cx="740391" cy="1700159"/>
          </a:xfrm>
          <a:prstGeom prst="arc">
            <a:avLst>
              <a:gd name="adj1" fmla="val 16887085"/>
              <a:gd name="adj2" fmla="val 4832661"/>
            </a:avLst>
          </a:prstGeom>
          <a:noFill/>
          <a:ln w="25400" cap="flat" cmpd="sng" algn="ctr">
            <a:solidFill>
              <a:srgbClr val="C0504D"/>
            </a:solidFill>
            <a:prstDash val="solid"/>
            <a:headEnd type="none" w="med" len="med"/>
            <a:tailEnd type="triangl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5227635" y="3955816"/>
            <a:ext cx="479899" cy="235847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noProof="0" dirty="0" smtClean="0">
                <a:solidFill>
                  <a:prstClr val="black"/>
                </a:solidFill>
                <a:latin typeface="Calibri"/>
              </a:rPr>
              <a:t>6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670968" y="3890463"/>
            <a:ext cx="478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RFP</a:t>
            </a:r>
          </a:p>
        </p:txBody>
      </p:sp>
      <p:sp>
        <p:nvSpPr>
          <p:cNvPr id="124" name="Arc 123"/>
          <p:cNvSpPr/>
          <p:nvPr/>
        </p:nvSpPr>
        <p:spPr>
          <a:xfrm rot="16200000" flipH="1" flipV="1">
            <a:off x="5496947" y="3279883"/>
            <a:ext cx="673088" cy="1709541"/>
          </a:xfrm>
          <a:prstGeom prst="arc">
            <a:avLst>
              <a:gd name="adj1" fmla="val 16887085"/>
              <a:gd name="adj2" fmla="val 4832661"/>
            </a:avLst>
          </a:prstGeom>
          <a:noFill/>
          <a:ln w="25400" cap="flat" cmpd="sng" algn="ctr">
            <a:solidFill>
              <a:srgbClr val="C0504D"/>
            </a:solidFill>
            <a:prstDash val="solid"/>
            <a:headEnd type="none" w="med" len="med"/>
            <a:tailEnd type="triangl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5467584" y="4195964"/>
            <a:ext cx="559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prstClr val="black"/>
                </a:solidFill>
                <a:latin typeface="Calibri"/>
              </a:rPr>
              <a:t>RFPr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5933826" y="4198240"/>
            <a:ext cx="532555" cy="235847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noProof="0" dirty="0" smtClean="0">
                <a:solidFill>
                  <a:prstClr val="black"/>
                </a:solidFill>
                <a:latin typeface="Calibri"/>
              </a:rPr>
              <a:t>6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d</a:t>
            </a:r>
          </a:p>
        </p:txBody>
      </p:sp>
      <p:sp>
        <p:nvSpPr>
          <p:cNvPr id="128" name="Arc 127"/>
          <p:cNvSpPr/>
          <p:nvPr/>
        </p:nvSpPr>
        <p:spPr>
          <a:xfrm rot="16200000">
            <a:off x="2147769" y="844709"/>
            <a:ext cx="740393" cy="1700159"/>
          </a:xfrm>
          <a:prstGeom prst="arc">
            <a:avLst>
              <a:gd name="adj1" fmla="val 16887085"/>
              <a:gd name="adj2" fmla="val 4832661"/>
            </a:avLst>
          </a:prstGeom>
          <a:noFill/>
          <a:ln w="25400" cap="flat" cmpd="sng" algn="ctr">
            <a:solidFill>
              <a:srgbClr val="C0504D"/>
            </a:solidFill>
            <a:prstDash val="solid"/>
            <a:headEnd type="none" w="med" len="med"/>
            <a:tailEnd type="triangl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3554464" y="1319306"/>
            <a:ext cx="1332385" cy="7509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Publisher Web Server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1831515" y="1289793"/>
            <a:ext cx="280030" cy="269233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1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053944" y="1291637"/>
            <a:ext cx="1382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Content request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2" name="Arc 131"/>
          <p:cNvSpPr/>
          <p:nvPr/>
        </p:nvSpPr>
        <p:spPr>
          <a:xfrm rot="16200000" flipH="1" flipV="1">
            <a:off x="2181530" y="789629"/>
            <a:ext cx="673086" cy="1709541"/>
          </a:xfrm>
          <a:prstGeom prst="arc">
            <a:avLst>
              <a:gd name="adj1" fmla="val 16887085"/>
              <a:gd name="adj2" fmla="val 4832661"/>
            </a:avLst>
          </a:prstGeom>
          <a:noFill/>
          <a:ln w="25400" cap="flat" cmpd="sng" algn="ctr">
            <a:solidFill>
              <a:srgbClr val="C0504D"/>
            </a:solidFill>
            <a:prstDash val="solid"/>
            <a:headEnd type="none" w="med" len="med"/>
            <a:tailEnd type="triangl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1851963" y="1681879"/>
            <a:ext cx="280030" cy="269233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2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2085187" y="1701150"/>
            <a:ext cx="1322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Content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206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6496" y="3355086"/>
            <a:ext cx="8872153" cy="291871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6497" y="951471"/>
            <a:ext cx="8872152" cy="23124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1" y="61555"/>
            <a:ext cx="8569459" cy="646331"/>
          </a:xfrm>
        </p:spPr>
        <p:txBody>
          <a:bodyPr/>
          <a:lstStyle/>
          <a:p>
            <a:r>
              <a:rPr lang="en-US" sz="3600" dirty="0" smtClean="0"/>
              <a:t>Publisher a</a:t>
            </a:r>
            <a:r>
              <a:rPr lang="en-US" sz="3600" dirty="0" smtClean="0"/>
              <a:t>reas of concerns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6311" y="951470"/>
            <a:ext cx="8732338" cy="5583067"/>
          </a:xfrm>
        </p:spPr>
        <p:txBody>
          <a:bodyPr/>
          <a:lstStyle/>
          <a:p>
            <a:r>
              <a:rPr lang="en-US" sz="2800" b="1" dirty="0" smtClean="0"/>
              <a:t>Isolation</a:t>
            </a:r>
            <a:endParaRPr lang="en-US" sz="2400" b="0" dirty="0"/>
          </a:p>
          <a:p>
            <a:pPr lvl="1"/>
            <a:r>
              <a:rPr lang="en-US" sz="1800" dirty="0" smtClean="0"/>
              <a:t>Separation between publisher and 3</a:t>
            </a:r>
            <a:r>
              <a:rPr lang="en-US" sz="1800" baseline="30000" dirty="0" smtClean="0"/>
              <a:t>rd</a:t>
            </a:r>
            <a:r>
              <a:rPr lang="en-US" sz="1800" dirty="0" smtClean="0"/>
              <a:t> party code</a:t>
            </a:r>
          </a:p>
          <a:p>
            <a:pPr lvl="1"/>
            <a:r>
              <a:rPr lang="en-US" sz="1800" dirty="0" smtClean="0"/>
              <a:t>Prevent data leakage – page content, cookies, other data</a:t>
            </a:r>
            <a:endParaRPr lang="en-US" sz="1800" b="0" dirty="0" smtClean="0"/>
          </a:p>
          <a:p>
            <a:pPr lvl="1"/>
            <a:r>
              <a:rPr lang="en-US" sz="1800" dirty="0" smtClean="0"/>
              <a:t>Prevent JS and CSS collision</a:t>
            </a:r>
            <a:endParaRPr lang="en-US" sz="700" b="0" dirty="0" smtClean="0"/>
          </a:p>
          <a:p>
            <a:r>
              <a:rPr lang="en-US" sz="2800" b="1" dirty="0" smtClean="0"/>
              <a:t>Functional </a:t>
            </a:r>
            <a:r>
              <a:rPr lang="en-US" sz="2800" b="1" dirty="0" smtClean="0"/>
              <a:t>/ </a:t>
            </a:r>
            <a:r>
              <a:rPr lang="en-US" sz="2800" b="1" dirty="0" smtClean="0"/>
              <a:t>UI</a:t>
            </a:r>
          </a:p>
          <a:p>
            <a:pPr lvl="1"/>
            <a:r>
              <a:rPr lang="en-US" sz="1800" dirty="0" smtClean="0"/>
              <a:t>Allow rich interactions without providing full access</a:t>
            </a:r>
          </a:p>
          <a:p>
            <a:pPr lvl="1"/>
            <a:r>
              <a:rPr lang="en-US" sz="1800" dirty="0" smtClean="0"/>
              <a:t>Restrict certain media types</a:t>
            </a:r>
          </a:p>
          <a:p>
            <a:pPr lvl="1"/>
            <a:r>
              <a:rPr lang="en-US" sz="1800" b="0" dirty="0" smtClean="0"/>
              <a:t>Control </a:t>
            </a:r>
            <a:r>
              <a:rPr lang="en-US" sz="1800" b="0" dirty="0" err="1" smtClean="0"/>
              <a:t>autoplay</a:t>
            </a:r>
            <a:endParaRPr lang="en-US" sz="700" b="0" dirty="0" smtClean="0"/>
          </a:p>
          <a:p>
            <a:r>
              <a:rPr lang="en-US" sz="2800" dirty="0" smtClean="0"/>
              <a:t>Ability to control </a:t>
            </a:r>
            <a:r>
              <a:rPr lang="en-US" sz="2800" dirty="0" smtClean="0"/>
              <a:t>other “attack surface areas</a:t>
            </a:r>
            <a:r>
              <a:rPr lang="en-US" sz="2800" dirty="0" smtClean="0"/>
              <a:t>”</a:t>
            </a:r>
            <a:endParaRPr lang="en-US" sz="2000" dirty="0"/>
          </a:p>
          <a:p>
            <a:pPr lvl="1"/>
            <a:r>
              <a:rPr lang="en-US" sz="1800" dirty="0"/>
              <a:t>Prevent downloads</a:t>
            </a:r>
          </a:p>
          <a:p>
            <a:pPr lvl="1"/>
            <a:r>
              <a:rPr lang="en-US" sz="1800" dirty="0"/>
              <a:t>Plugin activation</a:t>
            </a:r>
            <a:endParaRPr lang="en-US" sz="1800" dirty="0"/>
          </a:p>
          <a:p>
            <a:pPr lvl="1"/>
            <a:r>
              <a:rPr lang="en-US" sz="1800" dirty="0"/>
              <a:t>Navigation</a:t>
            </a:r>
          </a:p>
          <a:p>
            <a:pPr lvl="1"/>
            <a:r>
              <a:rPr lang="en-US" sz="1800" dirty="0" smtClean="0"/>
              <a:t>Messaging</a:t>
            </a:r>
          </a:p>
          <a:p>
            <a:pPr lvl="1"/>
            <a:r>
              <a:rPr lang="en-US" sz="1800" dirty="0" smtClean="0"/>
              <a:t>..</a:t>
            </a:r>
            <a:endParaRPr lang="en-US" sz="1800" dirty="0"/>
          </a:p>
          <a:p>
            <a:pPr marL="914400" lvl="2" indent="0">
              <a:buNone/>
            </a:pPr>
            <a:endParaRPr lang="en-US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6900528" y="2652529"/>
            <a:ext cx="2166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Covered by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Iframe+SafeFrame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00528" y="5614420"/>
            <a:ext cx="2166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Topic of today’s discussion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27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1494"/>
            <a:ext cx="7772400" cy="707886"/>
          </a:xfrm>
        </p:spPr>
        <p:txBody>
          <a:bodyPr anchor="t"/>
          <a:lstStyle/>
          <a:p>
            <a:r>
              <a:rPr lang="en-US" dirty="0"/>
              <a:t>SafeFrame Overview</a:t>
            </a:r>
          </a:p>
        </p:txBody>
      </p:sp>
    </p:spTree>
    <p:extLst>
      <p:ext uri="{BB962C8B-B14F-4D97-AF65-F5344CB8AC3E}">
        <p14:creationId xmlns:p14="http://schemas.microsoft.com/office/powerpoint/2010/main" val="262627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545" y="1"/>
            <a:ext cx="8229600" cy="601980"/>
          </a:xfrm>
        </p:spPr>
        <p:txBody>
          <a:bodyPr/>
          <a:lstStyle/>
          <a:p>
            <a:r>
              <a:rPr lang="en-US" dirty="0" smtClean="0"/>
              <a:t>What is SafeFrame?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499991" y="691662"/>
            <a:ext cx="8229600" cy="597876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 pitchFamily="2" charset="2"/>
              <a:buChar char="l"/>
              <a:defRPr sz="3200" b="1" i="0" kern="1200">
                <a:solidFill>
                  <a:schemeClr val="tx1"/>
                </a:solidFill>
                <a:latin typeface="FuturaTOT"/>
                <a:ea typeface="+mn-ea"/>
                <a:cs typeface="FuturaTOTMed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Lucida Grande"/>
              <a:buChar char="●"/>
              <a:defRPr sz="28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Lucida Grande"/>
              <a:buChar char="●"/>
              <a:defRPr sz="24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 smtClean="0">
                <a:latin typeface="+mn-lt"/>
              </a:rPr>
              <a:t>A cross domain IFRAME</a:t>
            </a:r>
            <a:r>
              <a:rPr lang="en-US" sz="1600" b="0" dirty="0" smtClean="0">
                <a:latin typeface="+mn-lt"/>
              </a:rPr>
              <a:t/>
            </a:r>
            <a:br>
              <a:rPr lang="en-US" sz="1600" b="0" dirty="0" smtClean="0">
                <a:latin typeface="+mn-lt"/>
              </a:rPr>
            </a:br>
            <a:endParaRPr lang="en-US" sz="1600" b="0" dirty="0" smtClean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Standard definition of APIs between the top level browsing context and the content inside the IFRAME</a:t>
            </a:r>
          </a:p>
          <a:p>
            <a:pPr lvl="1"/>
            <a:r>
              <a:rPr lang="en-US" sz="1600" dirty="0" smtClean="0">
                <a:latin typeface="+mn-lt"/>
              </a:rPr>
              <a:t>Said IFRAME MUST be a direct child of the top, it cannot be nested.</a:t>
            </a:r>
            <a:r>
              <a:rPr lang="en-US" sz="1600" b="0" dirty="0" smtClean="0">
                <a:latin typeface="+mn-lt"/>
              </a:rPr>
              <a:t/>
            </a:r>
            <a:br>
              <a:rPr lang="en-US" sz="1600" b="0" dirty="0" smtClean="0">
                <a:latin typeface="+mn-lt"/>
              </a:rPr>
            </a:br>
            <a:endParaRPr lang="en-US" sz="1600" b="0" dirty="0" smtClean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API establishes functionality for ‘heavy interactions’ with the top level browsing context:</a:t>
            </a:r>
          </a:p>
          <a:p>
            <a:pPr lvl="1"/>
            <a:r>
              <a:rPr lang="en-US" sz="1800" b="0" dirty="0" smtClean="0">
                <a:latin typeface="+mn-lt"/>
              </a:rPr>
              <a:t>Expand/Resize the Frame</a:t>
            </a:r>
          </a:p>
          <a:p>
            <a:pPr lvl="1"/>
            <a:r>
              <a:rPr lang="en-US" sz="1800" dirty="0" smtClean="0">
                <a:latin typeface="+mn-lt"/>
              </a:rPr>
              <a:t>Draw additional elements </a:t>
            </a:r>
          </a:p>
          <a:p>
            <a:pPr lvl="1"/>
            <a:r>
              <a:rPr lang="en-US" sz="1800" b="0" dirty="0" smtClean="0">
                <a:latin typeface="+mn-lt"/>
              </a:rPr>
              <a:t>Etc.</a:t>
            </a:r>
          </a:p>
          <a:p>
            <a:pPr lvl="1"/>
            <a:endParaRPr lang="en-US" sz="1800" b="0" dirty="0" smtClean="0">
              <a:latin typeface="+mn-lt"/>
            </a:endParaRPr>
          </a:p>
          <a:p>
            <a:r>
              <a:rPr lang="en-US" sz="2200" b="0" dirty="0" smtClean="0">
                <a:latin typeface="+mn-lt"/>
              </a:rPr>
              <a:t>Each piece of functionality can be allowed or disallowed by the top level browsing context</a:t>
            </a:r>
            <a:br>
              <a:rPr lang="en-US" sz="2200" b="0" dirty="0" smtClean="0">
                <a:latin typeface="+mn-lt"/>
              </a:rPr>
            </a:br>
            <a:endParaRPr lang="en-US" sz="2200" b="0" dirty="0" smtClean="0">
              <a:latin typeface="+mn-lt"/>
            </a:endParaRPr>
          </a:p>
          <a:p>
            <a:r>
              <a:rPr lang="en-US" sz="2200" b="0" dirty="0" smtClean="0">
                <a:latin typeface="+mn-lt"/>
              </a:rPr>
              <a:t>API allows for some data sharing</a:t>
            </a:r>
          </a:p>
          <a:p>
            <a:pPr lvl="1"/>
            <a:r>
              <a:rPr lang="en-US" sz="1800" dirty="0" smtClean="0">
                <a:latin typeface="+mn-lt"/>
              </a:rPr>
              <a:t>Geometric information </a:t>
            </a:r>
          </a:p>
          <a:p>
            <a:pPr lvl="1"/>
            <a:r>
              <a:rPr lang="en-US" sz="1800" dirty="0" smtClean="0">
                <a:latin typeface="+mn-lt"/>
              </a:rPr>
              <a:t>Relevant DOM events</a:t>
            </a:r>
          </a:p>
          <a:p>
            <a:pPr lvl="2"/>
            <a:endParaRPr lang="en-US" sz="1400" dirty="0" smtClean="0">
              <a:latin typeface="+mn-lt"/>
            </a:endParaRPr>
          </a:p>
          <a:p>
            <a:pPr lvl="1"/>
            <a:endParaRPr lang="en-US" sz="1800" b="0" dirty="0" smtClean="0">
              <a:latin typeface="+mn-lt"/>
            </a:endParaRPr>
          </a:p>
          <a:p>
            <a:endParaRPr lang="en-US" sz="2200" b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775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996354" y="1161914"/>
            <a:ext cx="1613874" cy="1790738"/>
          </a:xfrm>
          <a:prstGeom prst="roundRect">
            <a:avLst/>
          </a:prstGeom>
          <a:solidFill>
            <a:schemeClr val="bg1"/>
          </a:solidFill>
          <a:ln w="38100" cmpd="sng">
            <a:solidFill>
              <a:schemeClr val="accent4"/>
            </a:solidFill>
          </a:ln>
          <a:effectLst>
            <a:outerShdw blurRad="88900" dist="25400" dir="8100000" algn="tr" rotWithShape="0">
              <a:prstClr val="black">
                <a:alpha val="23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545" y="1"/>
            <a:ext cx="8229600" cy="601980"/>
          </a:xfrm>
        </p:spPr>
        <p:txBody>
          <a:bodyPr/>
          <a:lstStyle/>
          <a:p>
            <a:r>
              <a:rPr lang="en-US" dirty="0" smtClean="0"/>
              <a:t>What is SafeFrame?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996354" y="1161914"/>
            <a:ext cx="1613874" cy="1790738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  <a:gs pos="39000">
                <a:schemeClr val="tx2">
                  <a:lumMod val="40000"/>
                  <a:lumOff val="60000"/>
                </a:schemeClr>
              </a:gs>
            </a:gsLst>
            <a:lin ang="16200000" scaled="0"/>
            <a:tileRect/>
          </a:gradFill>
          <a:ln>
            <a:solidFill>
              <a:schemeClr val="tx2"/>
            </a:solidFill>
          </a:ln>
          <a:effectLst>
            <a:outerShdw blurRad="88900" dist="25400" dir="8100000" algn="tr" rotWithShape="0">
              <a:prstClr val="black">
                <a:alpha val="23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External Content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99424" y="1056406"/>
            <a:ext cx="1505655" cy="1790738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  <a:gs pos="39000">
                <a:schemeClr val="tx2">
                  <a:lumMod val="40000"/>
                  <a:lumOff val="60000"/>
                </a:schemeClr>
              </a:gs>
            </a:gsLst>
            <a:lin ang="16200000" scaled="0"/>
            <a:tileRect/>
          </a:gradFill>
          <a:ln>
            <a:solidFill>
              <a:schemeClr val="tx2"/>
            </a:solidFill>
          </a:ln>
          <a:effectLst>
            <a:outerShdw blurRad="88900" dist="25400" dir="8100000" algn="tr" rotWithShape="0">
              <a:prstClr val="black">
                <a:alpha val="23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j-lt"/>
              </a:rPr>
              <a:t>Host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6529" y="3219030"/>
            <a:ext cx="191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Content Domain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65430" y="3171019"/>
            <a:ext cx="3942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Cross Domain (“agnostic”)  IFRAME </a:t>
            </a:r>
          </a:p>
          <a:p>
            <a:r>
              <a:rPr lang="en-US" dirty="0" smtClean="0">
                <a:latin typeface="+mj-lt"/>
              </a:rPr>
              <a:t>for 3</a:t>
            </a:r>
            <a:r>
              <a:rPr lang="en-US" baseline="30000" dirty="0" smtClean="0">
                <a:latin typeface="+mj-lt"/>
              </a:rPr>
              <a:t>rd</a:t>
            </a:r>
            <a:r>
              <a:rPr lang="en-US" dirty="0" smtClean="0">
                <a:latin typeface="+mj-lt"/>
              </a:rPr>
              <a:t>  party content</a:t>
            </a:r>
            <a:endParaRPr lang="en-US" dirty="0">
              <a:latin typeface="+mj-lt"/>
            </a:endParaRPr>
          </a:p>
        </p:txBody>
      </p:sp>
      <p:sp>
        <p:nvSpPr>
          <p:cNvPr id="3" name="Left-Right Arrow 2"/>
          <p:cNvSpPr/>
          <p:nvPr/>
        </p:nvSpPr>
        <p:spPr>
          <a:xfrm>
            <a:off x="2606149" y="1870615"/>
            <a:ext cx="3144020" cy="601980"/>
          </a:xfrm>
          <a:prstGeom prst="leftRightArrow">
            <a:avLst/>
          </a:prstGeom>
          <a:solidFill>
            <a:schemeClr val="accent4"/>
          </a:solidFill>
          <a:ln>
            <a:solidFill>
              <a:schemeClr val="tx2"/>
            </a:solidFill>
          </a:ln>
          <a:effectLst>
            <a:outerShdw blurRad="88900" dist="25400" dir="8100000" algn="tr" rotWithShape="0">
              <a:prstClr val="black">
                <a:alpha val="23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SafeFrame APIs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41377" y="4090417"/>
            <a:ext cx="8229600" cy="252139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 pitchFamily="2" charset="2"/>
              <a:buChar char="l"/>
              <a:defRPr sz="3200" b="1" i="0" kern="1200">
                <a:solidFill>
                  <a:schemeClr val="tx1"/>
                </a:solidFill>
                <a:latin typeface="FuturaTOT"/>
                <a:ea typeface="+mn-ea"/>
                <a:cs typeface="FuturaTOTMed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Lucida Grande"/>
              <a:buChar char="●"/>
              <a:defRPr sz="28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Lucida Grande"/>
              <a:buChar char="●"/>
              <a:defRPr sz="24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 smtClean="0">
                <a:latin typeface="+mn-lt"/>
              </a:rPr>
              <a:t>Creates one or more IFRAME(s) using a </a:t>
            </a:r>
            <a:r>
              <a:rPr lang="en-US" sz="2000" dirty="0" smtClean="0">
                <a:latin typeface="+mn-lt"/>
              </a:rPr>
              <a:t>Secondary agnostic origin</a:t>
            </a:r>
            <a:endParaRPr lang="en-US" sz="2000" b="0" dirty="0" smtClean="0">
              <a:latin typeface="+mn-lt"/>
            </a:endParaRPr>
          </a:p>
          <a:p>
            <a:pPr lvl="1"/>
            <a:r>
              <a:rPr lang="en-US" sz="1600" dirty="0" smtClean="0">
                <a:latin typeface="+mn-lt"/>
              </a:rPr>
              <a:t>But content is injected, rather than loaded from a given URL, mitigating the need for an HTTP request per IFRAME. </a:t>
            </a:r>
            <a:br>
              <a:rPr lang="en-US" sz="1600" dirty="0" smtClean="0">
                <a:latin typeface="+mn-lt"/>
              </a:rPr>
            </a:br>
            <a:endParaRPr lang="en-US" sz="1600" dirty="0" smtClean="0">
              <a:latin typeface="+mn-lt"/>
            </a:endParaRPr>
          </a:p>
          <a:p>
            <a:pPr lvl="2"/>
            <a:r>
              <a:rPr lang="en-US" sz="1200" b="0" dirty="0" smtClean="0">
                <a:latin typeface="+mn-lt"/>
              </a:rPr>
              <a:t>Typically document URI for the IFRAME is a </a:t>
            </a:r>
            <a:r>
              <a:rPr lang="en-US" sz="1200" b="1" dirty="0" smtClean="0">
                <a:latin typeface="+mn-lt"/>
              </a:rPr>
              <a:t>CDN </a:t>
            </a:r>
            <a:r>
              <a:rPr lang="en-US" sz="1200" dirty="0" smtClean="0">
                <a:latin typeface="+mn-lt"/>
              </a:rPr>
              <a:t>(content delivery network</a:t>
            </a:r>
            <a:r>
              <a:rPr lang="en-US" sz="1200" dirty="0" smtClean="0">
                <a:latin typeface="+mn-lt"/>
              </a:rPr>
              <a:t>) URI</a:t>
            </a:r>
            <a:endParaRPr lang="en-US" sz="1200" dirty="0" smtClean="0">
              <a:latin typeface="+mn-lt"/>
            </a:endParaRPr>
          </a:p>
          <a:p>
            <a:pPr lvl="2"/>
            <a:r>
              <a:rPr lang="en-US" sz="1200" dirty="0" smtClean="0">
                <a:latin typeface="+mn-lt"/>
              </a:rPr>
              <a:t>Document and it’s initial resources are cacheable</a:t>
            </a:r>
            <a:br>
              <a:rPr lang="en-US" sz="1200" dirty="0" smtClean="0">
                <a:latin typeface="+mn-lt"/>
              </a:rPr>
            </a:br>
            <a:endParaRPr lang="en-US" sz="1200" dirty="0" smtClean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3</a:t>
            </a:r>
            <a:r>
              <a:rPr lang="en-US" sz="2000" b="0" baseline="30000" dirty="0" smtClean="0">
                <a:latin typeface="+mn-lt"/>
              </a:rPr>
              <a:t>rd</a:t>
            </a:r>
            <a:r>
              <a:rPr lang="en-US" sz="2000" b="0" dirty="0" smtClean="0">
                <a:latin typeface="+mn-lt"/>
              </a:rPr>
              <a:t> party content is typically free form HTML and JavaScript</a:t>
            </a:r>
          </a:p>
          <a:p>
            <a:pPr lvl="2"/>
            <a:endParaRPr lang="en-US" sz="1200" b="0" dirty="0" smtClean="0">
              <a:latin typeface="+mn-lt"/>
            </a:endParaRPr>
          </a:p>
          <a:p>
            <a:endParaRPr lang="en-US" sz="2800" b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775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_PPT_Template">
  <a:themeElements>
    <a:clrScheme name="IAB Colors 07-2011">
      <a:dk1>
        <a:sysClr val="windowText" lastClr="000000"/>
      </a:dk1>
      <a:lt1>
        <a:srgbClr val="FFFFFF"/>
      </a:lt1>
      <a:dk2>
        <a:srgbClr val="A5A5A5"/>
      </a:dk2>
      <a:lt2>
        <a:srgbClr val="FBEDBF"/>
      </a:lt2>
      <a:accent1>
        <a:srgbClr val="F8DE42"/>
      </a:accent1>
      <a:accent2>
        <a:srgbClr val="AB6447"/>
      </a:accent2>
      <a:accent3>
        <a:srgbClr val="1C908A"/>
      </a:accent3>
      <a:accent4>
        <a:srgbClr val="E20000"/>
      </a:accent4>
      <a:accent5>
        <a:srgbClr val="A7240E"/>
      </a:accent5>
      <a:accent6>
        <a:srgbClr val="030101"/>
      </a:accent6>
      <a:hlink>
        <a:srgbClr val="208C84"/>
      </a:hlink>
      <a:folHlink>
        <a:srgbClr val="CF8C63"/>
      </a:folHlink>
    </a:clrScheme>
    <a:fontScheme name="IAB Theme Fonts">
      <a:majorFont>
        <a:latin typeface="FuturaTOT"/>
        <a:ea typeface=""/>
        <a:cs typeface=""/>
      </a:majorFont>
      <a:minorFont>
        <a:latin typeface="FuturaTOTMed"/>
        <a:ea typeface=""/>
        <a:cs typeface="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5818A39D1D8F46AA4F5350BB73B8EA" ma:contentTypeVersion="0" ma:contentTypeDescription="Create a new document." ma:contentTypeScope="" ma:versionID="40bcb98280b3fed6acc1c576d8b103d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117db9765b8b1b2ca7c0383a047ee7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C16F95-674A-4D0A-87B1-CF82C2FB6A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16DFB9-CC2F-451D-BBFF-58CD43325A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987B7D7-2745-4402-BEDE-362769A84B8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Blank_PPT_Template.potx</Template>
  <TotalTime>28934</TotalTime>
  <Words>778</Words>
  <Application>Microsoft Office PowerPoint</Application>
  <PresentationFormat>On-screen Show (4:3)</PresentationFormat>
  <Paragraphs>223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FuturaTOT</vt:lpstr>
      <vt:lpstr>FuturaTOTMed</vt:lpstr>
      <vt:lpstr>Lucida Grande</vt:lpstr>
      <vt:lpstr>Wingdings</vt:lpstr>
      <vt:lpstr>Blank_PPT_Template</vt:lpstr>
      <vt:lpstr>Site and user security concerns for real time content serving</vt:lpstr>
      <vt:lpstr>Agenda</vt:lpstr>
      <vt:lpstr>PowerPoint Presentation</vt:lpstr>
      <vt:lpstr>Introduction: what is IAB?</vt:lpstr>
      <vt:lpstr>Use case: Real time content serving</vt:lpstr>
      <vt:lpstr>Publisher areas of concerns</vt:lpstr>
      <vt:lpstr>SafeFrame Overview</vt:lpstr>
      <vt:lpstr>What is SafeFrame?</vt:lpstr>
      <vt:lpstr>What is SafeFrame?</vt:lpstr>
      <vt:lpstr>How it Works</vt:lpstr>
      <vt:lpstr>How it Works</vt:lpstr>
      <vt:lpstr>How it Works</vt:lpstr>
      <vt:lpstr>How it Works</vt:lpstr>
      <vt:lpstr>Proposed Extensions</vt:lpstr>
      <vt:lpstr>HTML5 Sandbox and CSP</vt:lpstr>
      <vt:lpstr>SafeFrame, Sandbox and CSP</vt:lpstr>
      <vt:lpstr>SafeFrame, Sandbox and CSP</vt:lpstr>
      <vt:lpstr>Next Steps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pgoyal@microsoft.com</dc:creator>
  <cp:lastModifiedBy>Prabhakar Goyal</cp:lastModifiedBy>
  <cp:revision>922</cp:revision>
  <cp:lastPrinted>2011-07-15T22:15:45Z</cp:lastPrinted>
  <dcterms:created xsi:type="dcterms:W3CDTF">2008-07-22T20:18:09Z</dcterms:created>
  <dcterms:modified xsi:type="dcterms:W3CDTF">2014-04-08T22:50:17Z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0x0101000C5818A39D1D8F46AA4F5350BB73B8EA</vt:lpwstr>
  </property>
</Properties>
</file>