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5dbd800d9c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5dbd800d9c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dbd800d9c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dbd800d9c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dbd800d9c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5dbd800d9c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5f544b140f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5f544b140f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f6bb46fb9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5f6bb46fb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5dbd800d9c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5dbd800d9c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5f6bb46fb9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5f6bb46fb9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5f6bb46fb9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5f6bb46fb9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f544b140f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f544b140f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f544b140f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f544b140f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f6bb46fb9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f6bb46fb9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f544b140f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f544b140f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dbd800d9c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dbd800d9c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f544b140f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f544b140f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200">
                <a:solidFill>
                  <a:schemeClr val="dk1"/>
                </a:solidFill>
              </a:rPr>
              <a:t>wallets not where you store things, it's where you control things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f544b140f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f544b140f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f544b140f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f544b140f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github.com/decentralized-identity/identity-hub/blob/master/docs/permissions.md" TargetMode="External"/><Relationship Id="rId4" Type="http://schemas.openxmlformats.org/officeDocument/2006/relationships/hyperlink" Target="http://www.cis.syr.edu/~wedu/Teaching/CompSec/LectureNotes_New/Capability.pdf" TargetMode="External"/><Relationship Id="rId5" Type="http://schemas.openxmlformats.org/officeDocument/2006/relationships/hyperlink" Target="https://github.com/decentralized-identity/identity-hub/blob/master/docs/authentication.md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msporny.github.io/data-hubs/" TargetMode="External"/><Relationship Id="rId4" Type="http://schemas.openxmlformats.org/officeDocument/2006/relationships/hyperlink" Target="https://github.com/decentralized-identity/identity-hub/blob/master/explainer.md" TargetMode="External"/><Relationship Id="rId10" Type="http://schemas.openxmlformats.org/officeDocument/2006/relationships/hyperlink" Target="https://medium.com/decentralized-identity/the-self-sovereign-identity-stack-8a2cc95f2d45" TargetMode="External"/><Relationship Id="rId9" Type="http://schemas.openxmlformats.org/officeDocument/2006/relationships/hyperlink" Target="https://medium.com/decentralized-identity/rhythm-and-melody-how-hubs-and-agents-rock-together-ac2dd6bf8cf4" TargetMode="External"/><Relationship Id="rId5" Type="http://schemas.openxmlformats.org/officeDocument/2006/relationships/hyperlink" Target="https://github.com/decentralized-identity/identity-hub/blob/master/docs/authentication.md" TargetMode="External"/><Relationship Id="rId6" Type="http://schemas.openxmlformats.org/officeDocument/2006/relationships/hyperlink" Target="https://github.com/hyperledger/aries-rfcs/tree/master/concepts/0004-agents" TargetMode="External"/><Relationship Id="rId7" Type="http://schemas.openxmlformats.org/officeDocument/2006/relationships/hyperlink" Target="https://github.com/hyperledger/aries-rfcs/blob/master/concepts/0003-protocols/README.md" TargetMode="External"/><Relationship Id="rId8" Type="http://schemas.openxmlformats.org/officeDocument/2006/relationships/hyperlink" Target="https://www.dropbox.com/s/1nn9h14cyf2lh0s/identity-hubs-capabilities-perspective.pdf?dl=0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w3.org/TR/ldp/" TargetMode="External"/><Relationship Id="rId4" Type="http://schemas.openxmlformats.org/officeDocument/2006/relationships/hyperlink" Target="https://github.com/solid/solid-spec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medium.com/decentralized-identity/rhythm-and-melody-how-hubs-and-agents-rock-together-ac2dd6bf8cf4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github.com/hyperledger/aries-rfcs/blob/master/concepts/0003-protocols/README.md" TargetMode="External"/><Relationship Id="rId4" Type="http://schemas.openxmlformats.org/officeDocument/2006/relationships/image" Target="../media/image1.png"/><Relationship Id="rId5" Type="http://schemas.openxmlformats.org/officeDocument/2006/relationships/hyperlink" Target="https://medium.com/decentralized-identity/rhythm-and-melody-how-hubs-and-agents-rock-together-ac2dd6bf8cf4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Agents, Identity Hubs, and Secure Data Hubs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 naive, likely flawed, but hopefully neutral introduction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DIF Identity Hubs: Quick Overview</a:t>
            </a:r>
            <a:endParaRPr/>
          </a:p>
        </p:txBody>
      </p:sp>
      <p:sp>
        <p:nvSpPr>
          <p:cNvPr id="126" name="Google Shape;126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Allow secure storage and sharing of data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Hub is a datastore containing semantic data objects at well-known locations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Requirements</a:t>
            </a:r>
            <a:endParaRPr sz="1400"/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/>
              <a:t>Syncing data between instances</a:t>
            </a:r>
            <a:endParaRPr sz="1000"/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/>
              <a:t>Serialization</a:t>
            </a:r>
            <a:endParaRPr sz="10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Operations modeled as commits (</a:t>
            </a:r>
            <a:r>
              <a:rPr lang="en" sz="1000"/>
              <a:t>like git, but strategy-agnostic</a:t>
            </a:r>
            <a:r>
              <a:rPr lang="en" sz="1400"/>
              <a:t>) 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“Collections” for search and indexing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Uses SSI stack </a:t>
            </a:r>
            <a:endParaRPr sz="1400"/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/>
              <a:t>DID Auth for Authentication</a:t>
            </a:r>
            <a:endParaRPr sz="1000"/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/>
              <a:t>Universal Resolver</a:t>
            </a:r>
            <a:endParaRPr sz="10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API </a:t>
            </a:r>
            <a:endParaRPr sz="1400"/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/>
              <a:t>Write Request &amp; Response </a:t>
            </a:r>
            <a:endParaRPr sz="1000"/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/>
              <a:t>Object Read Request &amp; Response</a:t>
            </a:r>
            <a:endParaRPr sz="1000"/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/>
              <a:t>Commit Read Request &amp; Response</a:t>
            </a:r>
            <a:endParaRPr sz="10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Hybrid ACL/OCAP Model (</a:t>
            </a:r>
            <a:r>
              <a:rPr lang="en" sz="1000"/>
              <a:t>see </a:t>
            </a:r>
            <a:r>
              <a:rPr lang="en" sz="1000" u="sng">
                <a:solidFill>
                  <a:schemeClr val="hlink"/>
                </a:solidFill>
                <a:hlinkClick r:id="rId3"/>
              </a:rPr>
              <a:t>Identity Hub Permissions</a:t>
            </a:r>
            <a:r>
              <a:rPr lang="en" sz="1000"/>
              <a:t> and </a:t>
            </a:r>
            <a:r>
              <a:rPr lang="en" sz="1000" u="sng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Capability-Based Access Control</a:t>
            </a:r>
            <a:r>
              <a:rPr lang="en" sz="1400"/>
              <a:t>)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1600"/>
              </a:spcAft>
              <a:buSzPts val="1400"/>
              <a:buChar char="●"/>
            </a:pPr>
            <a:r>
              <a:rPr lang="en" sz="1400"/>
              <a:t>Hub request is JWE (</a:t>
            </a:r>
            <a:r>
              <a:rPr lang="en" sz="1400" u="sng">
                <a:solidFill>
                  <a:schemeClr val="hlink"/>
                </a:solidFill>
                <a:hlinkClick r:id="rId5"/>
              </a:rPr>
              <a:t>Description</a:t>
            </a:r>
            <a:r>
              <a:rPr lang="en" sz="1400"/>
              <a:t>)</a:t>
            </a:r>
            <a:endParaRPr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Secure Data Hubs: Quick Overview</a:t>
            </a:r>
            <a:endParaRPr/>
          </a:p>
        </p:txBody>
      </p:sp>
      <p:sp>
        <p:nvSpPr>
          <p:cNvPr id="132" name="Google Shape;132;p23"/>
          <p:cNvSpPr txBox="1"/>
          <p:nvPr>
            <p:ph idx="1" type="body"/>
          </p:nvPr>
        </p:nvSpPr>
        <p:spPr>
          <a:xfrm>
            <a:off x="311700" y="923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Highly focused on storage (</a:t>
            </a:r>
            <a:r>
              <a:rPr lang="en" sz="1200"/>
              <a:t>can be building block for Identity Hubs / Solid Pods</a:t>
            </a:r>
            <a:r>
              <a:rPr lang="en"/>
              <a:t>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Always encrypted storage (</a:t>
            </a:r>
            <a:r>
              <a:rPr lang="en" sz="1200"/>
              <a:t>encrypted in transit and at rest</a:t>
            </a:r>
            <a:r>
              <a:rPr lang="en"/>
              <a:t>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Structured Data and Metadata </a:t>
            </a:r>
            <a:r>
              <a:rPr lang="en"/>
              <a:t>(</a:t>
            </a:r>
            <a:r>
              <a:rPr lang="en" sz="1200"/>
              <a:t>JSON-only or can do JSON-LD semantics</a:t>
            </a:r>
            <a:r>
              <a:rPr lang="en"/>
              <a:t>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Authorization Method Agnostic (</a:t>
            </a:r>
            <a:r>
              <a:rPr lang="en" sz="1200"/>
              <a:t>OAuth, zcaps, ACLs</a:t>
            </a:r>
            <a:r>
              <a:rPr lang="en"/>
              <a:t>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Streams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For large files &gt; 1 MB (by default, but size is configurable)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Described using structured docs, with hashlinks to sharded encrypted content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Indexing: privacy-aware </a:t>
            </a:r>
            <a:r>
              <a:rPr lang="en"/>
              <a:t>document</a:t>
            </a:r>
            <a:r>
              <a:rPr lang="en"/>
              <a:t> searching via encrypted search schemes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API</a:t>
            </a:r>
            <a:endParaRPr/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/>
              <a:t>Discover service endpoints</a:t>
            </a:r>
            <a:endParaRPr sz="1000"/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/>
              <a:t>CRUD Data Hubs, Documents, Streams, and Encrypted Indexes</a:t>
            </a:r>
            <a:endParaRPr sz="1000"/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/>
              <a:t>Query/Search Encrypted Documents</a:t>
            </a:r>
            <a:endParaRPr sz="10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JSON (today), CBOR (future)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JWE (today), CWE (future)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Agents: Quick Introduction</a:t>
            </a:r>
            <a:endParaRPr/>
          </a:p>
        </p:txBody>
      </p:sp>
      <p:sp>
        <p:nvSpPr>
          <p:cNvPr id="138" name="Google Shape;138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Responsibilities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</a:t>
            </a:r>
            <a:r>
              <a:rPr lang="en"/>
              <a:t>cts as a fiduciary on behalf of an identity owner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or, for agents of things like IoT devices, pets, and similar things, a single controller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Holds cryptographic keys that uniquely embody its delegated authorization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Interacts using interoperable DID Comm protocols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Examples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mobile app that Alice uses to manage credentials and to connect to others is an agent for Alice.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cloud-based service that Alice uses to expose a stable endpoint where other agents can talk to her is an agent for Alice.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server run by Faber College, allowing it to issue credentials to its students, is an agent for Faber.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Q&amp;A and Discussion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 points</a:t>
            </a:r>
            <a:endParaRPr/>
          </a:p>
        </p:txBody>
      </p:sp>
      <p:sp>
        <p:nvSpPr>
          <p:cNvPr id="149" name="Google Shape;149;p26"/>
          <p:cNvSpPr txBox="1"/>
          <p:nvPr>
            <p:ph idx="1" type="body"/>
          </p:nvPr>
        </p:nvSpPr>
        <p:spPr>
          <a:xfrm>
            <a:off x="311700" y="1152475"/>
            <a:ext cx="4683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Opinion: Agents easiest to tease apart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But how do they all fit together?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See oversimplified strawman 1 and 2 (not actual proposals)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Better approach: Tease apart goals/responsibilities of each approach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But...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Fuzzy terminology/concepts (e.g. “wallet”)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Further refinement of SSI Stack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Reconciling the hub approaches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ACLs/OCAP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Commit-oriented 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pSp>
        <p:nvGrpSpPr>
          <p:cNvPr id="150" name="Google Shape;150;p26"/>
          <p:cNvGrpSpPr/>
          <p:nvPr/>
        </p:nvGrpSpPr>
        <p:grpSpPr>
          <a:xfrm>
            <a:off x="5690900" y="538050"/>
            <a:ext cx="2950150" cy="1086750"/>
            <a:chOff x="4852700" y="309450"/>
            <a:chExt cx="2950150" cy="1086750"/>
          </a:xfrm>
        </p:grpSpPr>
        <p:sp>
          <p:nvSpPr>
            <p:cNvPr id="151" name="Google Shape;151;p26"/>
            <p:cNvSpPr/>
            <p:nvPr/>
          </p:nvSpPr>
          <p:spPr>
            <a:xfrm>
              <a:off x="4852700" y="600500"/>
              <a:ext cx="925500" cy="3816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Agents</a:t>
              </a:r>
              <a:endParaRPr/>
            </a:p>
          </p:txBody>
        </p:sp>
        <p:sp>
          <p:nvSpPr>
            <p:cNvPr id="152" name="Google Shape;152;p26"/>
            <p:cNvSpPr/>
            <p:nvPr/>
          </p:nvSpPr>
          <p:spPr>
            <a:xfrm>
              <a:off x="6465750" y="309450"/>
              <a:ext cx="1337100" cy="4056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Identity Hubs</a:t>
              </a:r>
              <a:endParaRPr/>
            </a:p>
          </p:txBody>
        </p:sp>
        <p:sp>
          <p:nvSpPr>
            <p:cNvPr id="153" name="Google Shape;153;p26"/>
            <p:cNvSpPr/>
            <p:nvPr/>
          </p:nvSpPr>
          <p:spPr>
            <a:xfrm>
              <a:off x="6465750" y="968100"/>
              <a:ext cx="1337100" cy="4056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Secure Data</a:t>
              </a:r>
              <a:r>
                <a:rPr lang="en"/>
                <a:t> Hubs</a:t>
              </a:r>
              <a:endParaRPr/>
            </a:p>
          </p:txBody>
        </p:sp>
        <p:cxnSp>
          <p:nvCxnSpPr>
            <p:cNvPr id="154" name="Google Shape;154;p26"/>
            <p:cNvCxnSpPr>
              <a:stCxn id="151" idx="3"/>
              <a:endCxn id="152" idx="1"/>
            </p:cNvCxnSpPr>
            <p:nvPr/>
          </p:nvCxnSpPr>
          <p:spPr>
            <a:xfrm flipH="1" rot="10800000">
              <a:off x="5778200" y="512300"/>
              <a:ext cx="687600" cy="279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55" name="Google Shape;155;p26"/>
            <p:cNvCxnSpPr>
              <a:stCxn id="151" idx="3"/>
              <a:endCxn id="153" idx="1"/>
            </p:cNvCxnSpPr>
            <p:nvPr/>
          </p:nvCxnSpPr>
          <p:spPr>
            <a:xfrm>
              <a:off x="5778200" y="791300"/>
              <a:ext cx="687600" cy="3795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56" name="Google Shape;156;p26"/>
            <p:cNvSpPr txBox="1"/>
            <p:nvPr/>
          </p:nvSpPr>
          <p:spPr>
            <a:xfrm>
              <a:off x="5827525" y="368825"/>
              <a:ext cx="687600" cy="4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api1</a:t>
              </a:r>
              <a:endParaRPr sz="1200"/>
            </a:p>
          </p:txBody>
        </p:sp>
        <p:sp>
          <p:nvSpPr>
            <p:cNvPr id="157" name="Google Shape;157;p26"/>
            <p:cNvSpPr txBox="1"/>
            <p:nvPr/>
          </p:nvSpPr>
          <p:spPr>
            <a:xfrm>
              <a:off x="5827525" y="945600"/>
              <a:ext cx="687600" cy="4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api2</a:t>
              </a:r>
              <a:endParaRPr sz="1200"/>
            </a:p>
          </p:txBody>
        </p:sp>
      </p:grpSp>
      <p:grpSp>
        <p:nvGrpSpPr>
          <p:cNvPr id="158" name="Google Shape;158;p26"/>
          <p:cNvGrpSpPr/>
          <p:nvPr/>
        </p:nvGrpSpPr>
        <p:grpSpPr>
          <a:xfrm>
            <a:off x="4758825" y="2214450"/>
            <a:ext cx="4263225" cy="405600"/>
            <a:chOff x="4758825" y="1833450"/>
            <a:chExt cx="4263225" cy="405600"/>
          </a:xfrm>
        </p:grpSpPr>
        <p:sp>
          <p:nvSpPr>
            <p:cNvPr id="159" name="Google Shape;159;p26"/>
            <p:cNvSpPr/>
            <p:nvPr/>
          </p:nvSpPr>
          <p:spPr>
            <a:xfrm>
              <a:off x="4758825" y="1845450"/>
              <a:ext cx="925500" cy="3816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Agents</a:t>
              </a:r>
              <a:endParaRPr/>
            </a:p>
          </p:txBody>
        </p:sp>
        <p:sp>
          <p:nvSpPr>
            <p:cNvPr id="160" name="Google Shape;160;p26"/>
            <p:cNvSpPr/>
            <p:nvPr/>
          </p:nvSpPr>
          <p:spPr>
            <a:xfrm>
              <a:off x="6084750" y="1833450"/>
              <a:ext cx="1337100" cy="4056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Identity Hubs</a:t>
              </a:r>
              <a:endParaRPr/>
            </a:p>
          </p:txBody>
        </p:sp>
        <p:sp>
          <p:nvSpPr>
            <p:cNvPr id="161" name="Google Shape;161;p26"/>
            <p:cNvSpPr/>
            <p:nvPr/>
          </p:nvSpPr>
          <p:spPr>
            <a:xfrm>
              <a:off x="7684950" y="1833450"/>
              <a:ext cx="1337100" cy="4056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Secure Data Hubs</a:t>
              </a:r>
              <a:endParaRPr/>
            </a:p>
          </p:txBody>
        </p:sp>
        <p:cxnSp>
          <p:nvCxnSpPr>
            <p:cNvPr id="162" name="Google Shape;162;p26"/>
            <p:cNvCxnSpPr>
              <a:stCxn id="159" idx="3"/>
              <a:endCxn id="160" idx="1"/>
            </p:cNvCxnSpPr>
            <p:nvPr/>
          </p:nvCxnSpPr>
          <p:spPr>
            <a:xfrm>
              <a:off x="5684325" y="2036250"/>
              <a:ext cx="400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63" name="Google Shape;163;p26"/>
            <p:cNvCxnSpPr>
              <a:stCxn id="160" idx="3"/>
              <a:endCxn id="161" idx="1"/>
            </p:cNvCxnSpPr>
            <p:nvPr/>
          </p:nvCxnSpPr>
          <p:spPr>
            <a:xfrm>
              <a:off x="7421850" y="2036250"/>
              <a:ext cx="263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164" name="Google Shape;164;p26"/>
          <p:cNvSpPr txBox="1"/>
          <p:nvPr/>
        </p:nvSpPr>
        <p:spPr>
          <a:xfrm>
            <a:off x="6502063" y="230800"/>
            <a:ext cx="1327800" cy="4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strawman 1</a:t>
            </a:r>
            <a:endParaRPr b="1" sz="1200"/>
          </a:p>
        </p:txBody>
      </p:sp>
      <p:sp>
        <p:nvSpPr>
          <p:cNvPr id="165" name="Google Shape;165;p26"/>
          <p:cNvSpPr txBox="1"/>
          <p:nvPr/>
        </p:nvSpPr>
        <p:spPr>
          <a:xfrm>
            <a:off x="6349663" y="1929600"/>
            <a:ext cx="1327800" cy="4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strawman 2</a:t>
            </a:r>
            <a:endParaRPr b="1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 and Further Reading below</a:t>
            </a:r>
            <a:endParaRPr/>
          </a:p>
        </p:txBody>
      </p:sp>
      <p:sp>
        <p:nvSpPr>
          <p:cNvPr id="171" name="Google Shape;171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 Hubs: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https://msporny.github.io/data-hubs/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Identity Hubs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 u="sng">
                <a:solidFill>
                  <a:schemeClr val="hlink"/>
                </a:solidFill>
                <a:hlinkClick r:id="rId4"/>
              </a:rPr>
              <a:t>https://github.com/decentralized-identity/identity-hub/blob/master/explainer.md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 u="sng">
                <a:solidFill>
                  <a:schemeClr val="hlink"/>
                </a:solidFill>
                <a:hlinkClick r:id="rId5"/>
              </a:rPr>
              <a:t>https://github.com/decentralized-identity/identity-hub/blob/master/docs/authentication.md</a:t>
            </a:r>
            <a:r>
              <a:rPr lang="en" sz="1200"/>
              <a:t> </a:t>
            </a:r>
            <a:endParaRPr sz="12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Agents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Concepts: </a:t>
            </a:r>
            <a:r>
              <a:rPr lang="en" sz="1200" u="sng">
                <a:solidFill>
                  <a:schemeClr val="hlink"/>
                </a:solidFill>
                <a:hlinkClick r:id="rId6"/>
              </a:rPr>
              <a:t>https://github.com/hyperledger/aries-rfcs/tree/master/concepts/0004-agents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Protocols: </a:t>
            </a:r>
            <a:r>
              <a:rPr lang="en" sz="1200" u="sng">
                <a:solidFill>
                  <a:schemeClr val="hlink"/>
                </a:solidFill>
                <a:hlinkClick r:id="rId7"/>
              </a:rPr>
              <a:t>https://github.com/hyperledger/aries-rfcs/blob/master/concepts/0003-protocols/README.md</a:t>
            </a:r>
            <a:endParaRPr sz="1200">
              <a:solidFill>
                <a:schemeClr val="accent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Analysis/Comparisons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</a:rPr>
              <a:t>Identity Hubs Capabilities Perspective (RWOT5 paper) </a:t>
            </a:r>
            <a:r>
              <a:rPr lang="en" sz="1200" u="sng">
                <a:solidFill>
                  <a:schemeClr val="accent5"/>
                </a:solidFill>
                <a:highlight>
                  <a:srgbClr val="FFFFFF"/>
                </a:highlight>
                <a:hlinkClick r:id="rId8"/>
              </a:rPr>
              <a:t>https://www.dropbox.com/s/1nn9h14cyf2lh0s/identity-hubs-capabilities-perspective.pdf?dl=0</a:t>
            </a:r>
            <a:endParaRPr sz="1200">
              <a:solidFill>
                <a:schemeClr val="accent5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Char char="○"/>
            </a:pPr>
            <a:r>
              <a:rPr lang="en" sz="1200"/>
              <a:t>Agents vs Hubs: </a:t>
            </a:r>
            <a:r>
              <a:rPr lang="en" sz="1200" u="sng">
                <a:solidFill>
                  <a:schemeClr val="accent5"/>
                </a:solidFill>
                <a:hlinkClick r:id="rId9"/>
              </a:rPr>
              <a:t>https://medium.com/decentralized-identity/rhythm-and-melody-how-hubs-and-agents-rock-together-ac2dd6bf8cf4</a:t>
            </a:r>
            <a:endParaRPr sz="1200">
              <a:solidFill>
                <a:schemeClr val="accent5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Char char="○"/>
            </a:pPr>
            <a:r>
              <a:rPr lang="en" sz="1200"/>
              <a:t>DIF Self-sovereign Identity Stack: </a:t>
            </a:r>
            <a:r>
              <a:rPr lang="en" sz="1100" u="sng">
                <a:solidFill>
                  <a:schemeClr val="hlink"/>
                </a:solidFill>
                <a:hlinkClick r:id="rId10"/>
              </a:rPr>
              <a:t>https://medium.com/decentralized-identity/the-self-sovereign-identity-stack-8a2cc95f2d45</a:t>
            </a:r>
            <a:endParaRPr sz="1200">
              <a:solidFill>
                <a:schemeClr val="accent5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Backup Slides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Solid</a:t>
            </a:r>
            <a:endParaRPr/>
          </a:p>
        </p:txBody>
      </p:sp>
      <p:sp>
        <p:nvSpPr>
          <p:cNvPr id="182" name="Google Shape;182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>
                <a:solidFill>
                  <a:srgbClr val="24292E"/>
                </a:solidFill>
                <a:highlight>
                  <a:srgbClr val="FFFFFF"/>
                </a:highlight>
              </a:rPr>
              <a:t>Concepts: Resources and Containers</a:t>
            </a:r>
            <a:endParaRPr sz="1400">
              <a:solidFill>
                <a:srgbClr val="24292E"/>
              </a:solidFill>
              <a:highlight>
                <a:srgbClr val="FFFFFF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4292E"/>
              </a:buClr>
              <a:buSzPts val="1400"/>
              <a:buChar char="●"/>
            </a:pPr>
            <a:r>
              <a:rPr lang="en" sz="1400">
                <a:solidFill>
                  <a:srgbClr val="24292E"/>
                </a:solidFill>
                <a:highlight>
                  <a:srgbClr val="FFFFFF"/>
                </a:highlight>
              </a:rPr>
              <a:t>Reading/Writing</a:t>
            </a:r>
            <a:endParaRPr sz="1400">
              <a:solidFill>
                <a:srgbClr val="24292E"/>
              </a:solidFill>
              <a:highlight>
                <a:srgbClr val="FFFFFF"/>
              </a:highlight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24292E"/>
              </a:buClr>
              <a:buSzPts val="1200"/>
              <a:buChar char="○"/>
            </a:pPr>
            <a:r>
              <a:rPr lang="en" sz="1200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Linked Data Platform</a:t>
            </a:r>
            <a:endParaRPr sz="1200">
              <a:solidFill>
                <a:srgbClr val="24292E"/>
              </a:solidFill>
              <a:highlight>
                <a:srgbClr val="FFFFFF"/>
              </a:highlight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24292E"/>
              </a:buClr>
              <a:buSzPts val="1200"/>
              <a:buChar char="○"/>
            </a:pPr>
            <a:r>
              <a:rPr lang="en" sz="1200">
                <a:solidFill>
                  <a:srgbClr val="24292E"/>
                </a:solidFill>
                <a:highlight>
                  <a:srgbClr val="FFFFFF"/>
                </a:highlight>
              </a:rPr>
              <a:t>CRUD operations on resources and containers</a:t>
            </a:r>
            <a:endParaRPr sz="1200">
              <a:solidFill>
                <a:srgbClr val="24292E"/>
              </a:solidFill>
              <a:highlight>
                <a:srgbClr val="FFFFFF"/>
              </a:highlight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24292E"/>
              </a:buClr>
              <a:buSzPts val="1200"/>
              <a:buChar char="○"/>
            </a:pPr>
            <a:r>
              <a:rPr lang="en" sz="1200">
                <a:solidFill>
                  <a:srgbClr val="24292E"/>
                </a:solidFill>
                <a:highlight>
                  <a:srgbClr val="FFFFFF"/>
                </a:highlight>
              </a:rPr>
              <a:t>REST, WebSockets APIs</a:t>
            </a:r>
            <a:endParaRPr sz="1200">
              <a:solidFill>
                <a:srgbClr val="24292E"/>
              </a:solidFill>
              <a:highlight>
                <a:srgbClr val="FFFFFF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>
                <a:solidFill>
                  <a:srgbClr val="24292E"/>
                </a:solidFill>
                <a:highlight>
                  <a:srgbClr val="FFFFFF"/>
                </a:highlight>
              </a:rPr>
              <a:t>Profile: </a:t>
            </a:r>
            <a:r>
              <a:rPr lang="en" sz="1200">
                <a:solidFill>
                  <a:srgbClr val="24292E"/>
                </a:solidFill>
                <a:highlight>
                  <a:srgbClr val="FFFFFF"/>
                </a:highlight>
              </a:rPr>
              <a:t>Keys</a:t>
            </a:r>
            <a:endParaRPr sz="1200">
              <a:solidFill>
                <a:srgbClr val="24292E"/>
              </a:solidFill>
              <a:highlight>
                <a:srgbClr val="FFFFFF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4292E"/>
              </a:buClr>
              <a:buSzPts val="1400"/>
              <a:buChar char="●"/>
            </a:pPr>
            <a:r>
              <a:rPr lang="en" sz="1400">
                <a:solidFill>
                  <a:srgbClr val="24292E"/>
                </a:solidFill>
                <a:highlight>
                  <a:srgbClr val="FFFFFF"/>
                </a:highlight>
              </a:rPr>
              <a:t>Pod: </a:t>
            </a:r>
            <a:r>
              <a:rPr lang="en" sz="1200">
                <a:solidFill>
                  <a:srgbClr val="24292E"/>
                </a:solidFill>
                <a:highlight>
                  <a:srgbClr val="FFFFFF"/>
                </a:highlight>
              </a:rPr>
              <a:t>Personal data store</a:t>
            </a:r>
            <a:endParaRPr sz="1200">
              <a:solidFill>
                <a:srgbClr val="24292E"/>
              </a:solidFill>
              <a:highlight>
                <a:srgbClr val="FFFFFF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>
                <a:solidFill>
                  <a:srgbClr val="24292E"/>
                </a:solidFill>
                <a:highlight>
                  <a:srgbClr val="FFFFFF"/>
                </a:highlight>
              </a:rPr>
              <a:t>Authentication</a:t>
            </a:r>
            <a:endParaRPr sz="1400">
              <a:solidFill>
                <a:srgbClr val="24292E"/>
              </a:solidFill>
              <a:highlight>
                <a:srgbClr val="FFFFFF"/>
              </a:highlight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solidFill>
                  <a:srgbClr val="24292E"/>
                </a:solidFill>
                <a:highlight>
                  <a:srgbClr val="FFFFFF"/>
                </a:highlight>
              </a:rPr>
              <a:t>Solid “...requires </a:t>
            </a:r>
            <a:r>
              <a:rPr i="1" lang="en" sz="1200">
                <a:solidFill>
                  <a:srgbClr val="24292E"/>
                </a:solidFill>
                <a:highlight>
                  <a:srgbClr val="FFFFFF"/>
                </a:highlight>
              </a:rPr>
              <a:t>cross-domain</a:t>
            </a:r>
            <a:r>
              <a:rPr lang="en" sz="1200">
                <a:solidFill>
                  <a:srgbClr val="24292E"/>
                </a:solidFill>
                <a:highlight>
                  <a:srgbClr val="FFFFFF"/>
                </a:highlight>
              </a:rPr>
              <a:t>, de-centralized authentication mechanisms not tied to any particular identity provider or certificate authority”</a:t>
            </a:r>
            <a:endParaRPr sz="1200">
              <a:solidFill>
                <a:srgbClr val="24292E"/>
              </a:solidFill>
              <a:highlight>
                <a:srgbClr val="FFFFFF"/>
              </a:highlight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24292E"/>
              </a:buClr>
              <a:buSzPts val="1200"/>
              <a:buChar char="○"/>
            </a:pPr>
            <a:r>
              <a:rPr lang="en" sz="1200">
                <a:solidFill>
                  <a:srgbClr val="24292E"/>
                </a:solidFill>
                <a:highlight>
                  <a:srgbClr val="FFFFFF"/>
                </a:highlight>
              </a:rPr>
              <a:t>WebID-TLS</a:t>
            </a:r>
            <a:endParaRPr sz="1200">
              <a:solidFill>
                <a:srgbClr val="24292E"/>
              </a:solidFill>
              <a:highlight>
                <a:srgbClr val="FFFFFF"/>
              </a:highlight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24292E"/>
              </a:buClr>
              <a:buSzPts val="1200"/>
              <a:buChar char="○"/>
            </a:pPr>
            <a:r>
              <a:rPr lang="en" sz="1200">
                <a:solidFill>
                  <a:srgbClr val="24292E"/>
                </a:solidFill>
                <a:highlight>
                  <a:srgbClr val="FFFFFF"/>
                </a:highlight>
              </a:rPr>
              <a:t>WebID-OIDC</a:t>
            </a:r>
            <a:endParaRPr sz="1200">
              <a:solidFill>
                <a:srgbClr val="24292E"/>
              </a:solidFill>
              <a:highlight>
                <a:srgbClr val="FFFFFF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4292E"/>
              </a:buClr>
              <a:buSzPts val="1400"/>
              <a:buChar char="●"/>
            </a:pPr>
            <a:r>
              <a:rPr lang="en" sz="1400">
                <a:solidFill>
                  <a:srgbClr val="24292E"/>
                </a:solidFill>
                <a:highlight>
                  <a:srgbClr val="FFFFFF"/>
                </a:highlight>
              </a:rPr>
              <a:t>Authorization/Access Control</a:t>
            </a:r>
            <a:endParaRPr sz="1400">
              <a:solidFill>
                <a:srgbClr val="24292E"/>
              </a:solidFill>
              <a:highlight>
                <a:srgbClr val="FFFFFF"/>
              </a:highlight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24292E"/>
              </a:buClr>
              <a:buSzPts val="1200"/>
              <a:buChar char="○"/>
            </a:pPr>
            <a:r>
              <a:rPr lang="en" sz="1200">
                <a:solidFill>
                  <a:srgbClr val="24292E"/>
                </a:solidFill>
                <a:highlight>
                  <a:srgbClr val="FFFFFF"/>
                </a:highlight>
              </a:rPr>
              <a:t>Web Access Control</a:t>
            </a:r>
            <a:endParaRPr sz="1200">
              <a:solidFill>
                <a:srgbClr val="24292E"/>
              </a:solidFill>
              <a:highlight>
                <a:srgbClr val="FFFFFF"/>
              </a:highlight>
            </a:endParaRPr>
          </a:p>
        </p:txBody>
      </p:sp>
      <p:sp>
        <p:nvSpPr>
          <p:cNvPr id="183" name="Google Shape;183;p29"/>
          <p:cNvSpPr txBox="1"/>
          <p:nvPr/>
        </p:nvSpPr>
        <p:spPr>
          <a:xfrm>
            <a:off x="791150" y="4568875"/>
            <a:ext cx="6394200" cy="5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i="1" lang="en" sz="1200"/>
              <a:t>Source: </a:t>
            </a:r>
            <a:r>
              <a:rPr i="1" lang="en" sz="1200" u="sng">
                <a:solidFill>
                  <a:schemeClr val="accent5"/>
                </a:solidFill>
                <a:hlinkClick r:id="rId4"/>
              </a:rPr>
              <a:t>https://github.com/solid/solid-spec</a:t>
            </a:r>
            <a:endParaRPr i="1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this presentation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are 3 proposed self-sovereign approaches, solving some subset of problems like the following: 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Data/credential storage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Key management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Credential exchange protocols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Approaches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Aries Agents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DIF Identity Hubs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Digital Bazaar</a:t>
            </a:r>
            <a:r>
              <a:rPr lang="en"/>
              <a:t> Secure Data Hubs</a:t>
            </a:r>
            <a:endParaRPr b="1"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We’ll also briefly mention other technologies like Solid Pods and IPFS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this presentation, continued 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We’ll a</a:t>
            </a:r>
            <a:r>
              <a:rPr lang="en" sz="2400"/>
              <a:t>ttempt a neutral overview</a:t>
            </a:r>
            <a:endParaRPr sz="2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How? I knew little, but wanted to learn more. I like/dislike aspects of all of them :)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 tried to make sense out of specs, and here we are 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This is an educational session only</a:t>
            </a:r>
            <a:endParaRPr sz="2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Goal: Get CCG up-to-speed in different approaches to these critical “after DID” problems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Foundation for subsequent discussions in the SSI communities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Goal is to set foundation for interoperability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Experts in each have been invited to give feedback</a:t>
            </a:r>
            <a:endParaRPr sz="2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On the slide deck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During this presentation to provide clarifications, answers to Q&amp;A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Flow of this presentation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High level context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Alignment work so far, what problems are they trying to solve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Brief intro to each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Q&amp;A, Discussion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Some Discussion Points called out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Resources for further reading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conversation will continue...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 level context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Alignment work done so far, p</a:t>
            </a:r>
            <a:r>
              <a:rPr lang="en" sz="1400"/>
              <a:t>roblems they are solving</a:t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311700" y="1208575"/>
            <a:ext cx="8019000" cy="305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 sz="1800">
                <a:highlight>
                  <a:srgbClr val="FFFFFF"/>
                </a:highlight>
              </a:rPr>
              <a:t>DIF Identity Hubs</a:t>
            </a:r>
            <a:endParaRPr sz="1800">
              <a:highlight>
                <a:srgbClr val="FFFFFF"/>
              </a:highlight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 sz="1400">
                <a:highlight>
                  <a:srgbClr val="FFFFFF"/>
                </a:highlight>
              </a:rPr>
              <a:t>“Services that help an identity owner manage data and interact through it” </a:t>
            </a:r>
            <a:endParaRPr sz="1400">
              <a:highlight>
                <a:srgbClr val="FFFFFF"/>
              </a:highlight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 sz="1800">
                <a:highlight>
                  <a:srgbClr val="FFFFFF"/>
                </a:highlight>
              </a:rPr>
              <a:t>Aries/Sovrin Agents</a:t>
            </a:r>
            <a:endParaRPr sz="1800">
              <a:highlight>
                <a:srgbClr val="FFFFFF"/>
              </a:highlight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○"/>
            </a:pPr>
            <a:r>
              <a:rPr lang="en" sz="1400">
                <a:highlight>
                  <a:srgbClr val="FFFFFF"/>
                </a:highlight>
              </a:rPr>
              <a:t>”Pieces of software that hold delegated keys, exchange digital credentials, and otherwise do an identity owner’s bidding</a:t>
            </a:r>
            <a:r>
              <a:rPr lang="en" sz="1800">
                <a:highlight>
                  <a:srgbClr val="FFFFFF"/>
                </a:highlight>
              </a:rPr>
              <a:t>”</a:t>
            </a:r>
            <a:endParaRPr sz="1800"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1800"/>
              <a:t>Work has already been done to align them, effort started at IIW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Led by Daniel Hardman, </a:t>
            </a:r>
            <a:r>
              <a:rPr lang="en" sz="1800"/>
              <a:t>Daniel Buchner, and Sam Curren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Output is this Medium post: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https://medium.com/decentralized-identity/rhythm-and-melody-how-hubs-and-agents-rock-together-ac2dd6bf8cf4</a:t>
            </a:r>
            <a:endParaRPr sz="18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Basis of comparison to follow</a:t>
            </a:r>
            <a:endParaRPr sz="1400"/>
          </a:p>
          <a:p>
            <a:pPr indent="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Agents and Identity Hubs: c</a:t>
            </a:r>
            <a:r>
              <a:rPr lang="en"/>
              <a:t>urrent alignment efforts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idx="1" type="body"/>
          </p:nvPr>
        </p:nvSpPr>
        <p:spPr>
          <a:xfrm>
            <a:off x="311700" y="1152475"/>
            <a:ext cx="3999900" cy="305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1800"/>
              <a:t>Identity Hubs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Data-oriented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Focus is data management; does not take action on user’s behalf</a:t>
            </a:r>
            <a:endParaRPr sz="14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Aries </a:t>
            </a:r>
            <a:r>
              <a:rPr lang="en" sz="1800"/>
              <a:t>Agents</a:t>
            </a:r>
            <a:endParaRPr sz="18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Flow-oriented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Takes actions on owner’s behalf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Protocols reference: </a:t>
            </a:r>
            <a:r>
              <a:rPr lang="en" sz="1100" u="sng">
                <a:solidFill>
                  <a:srgbClr val="1155CC"/>
                </a:solidFill>
                <a:highlight>
                  <a:srgbClr val="FFFFFF"/>
                </a:highlight>
                <a:hlinkClick r:id="rId3"/>
              </a:rPr>
              <a:t>https://github.com/hyperledger/aries-rfcs/blob/master/concepts/0003-protocols/README.md</a:t>
            </a: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</a:rPr>
              <a:t>.</a:t>
            </a:r>
            <a:endParaRPr sz="1400"/>
          </a:p>
        </p:txBody>
      </p:sp>
      <p:pic>
        <p:nvPicPr>
          <p:cNvPr id="90" name="Google Shape;9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32800" y="1666713"/>
            <a:ext cx="4457700" cy="21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Aries </a:t>
            </a:r>
            <a:r>
              <a:rPr lang="en"/>
              <a:t>Agents and Identity Hubs</a:t>
            </a:r>
            <a:endParaRPr/>
          </a:p>
        </p:txBody>
      </p:sp>
      <p:sp>
        <p:nvSpPr>
          <p:cNvPr id="92" name="Google Shape;92;p19"/>
          <p:cNvSpPr txBox="1"/>
          <p:nvPr/>
        </p:nvSpPr>
        <p:spPr>
          <a:xfrm>
            <a:off x="274200" y="4385000"/>
            <a:ext cx="8869800" cy="4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Source: </a:t>
            </a:r>
            <a:r>
              <a:rPr i="1" lang="en" sz="1200" u="sng">
                <a:solidFill>
                  <a:schemeClr val="accent5"/>
                </a:solidFill>
                <a:hlinkClick r:id="rId5"/>
              </a:rPr>
              <a:t>https://medium.com/decentralized-identity/rhythm-and-melody-how-hubs-and-agents-rock-together-ac2dd6bf8cf4</a:t>
            </a:r>
            <a:endParaRPr i="1" sz="1200"/>
          </a:p>
        </p:txBody>
      </p:sp>
      <p:sp>
        <p:nvSpPr>
          <p:cNvPr id="93" name="Google Shape;93;p19"/>
          <p:cNvSpPr/>
          <p:nvPr/>
        </p:nvSpPr>
        <p:spPr>
          <a:xfrm>
            <a:off x="7412775" y="477350"/>
            <a:ext cx="1531200" cy="853800"/>
          </a:xfrm>
          <a:prstGeom prst="wedgeRectCallout">
            <a:avLst>
              <a:gd fmla="val -78329" name="adj1"/>
              <a:gd fmla="val 115372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Later Discussion: </a:t>
            </a:r>
            <a:endParaRPr i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-“storage” </a:t>
            </a:r>
            <a:endParaRPr i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-“protocols”</a:t>
            </a:r>
            <a:endParaRPr i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-”wallets”</a:t>
            </a:r>
            <a:endParaRPr i="1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Aries </a:t>
            </a:r>
            <a:r>
              <a:rPr lang="en"/>
              <a:t>Agents, Identity Hubs, and Secure Data Hubs</a:t>
            </a:r>
            <a:endParaRPr/>
          </a:p>
        </p:txBody>
      </p:sp>
      <p:grpSp>
        <p:nvGrpSpPr>
          <p:cNvPr id="99" name="Google Shape;99;p20"/>
          <p:cNvGrpSpPr/>
          <p:nvPr/>
        </p:nvGrpSpPr>
        <p:grpSpPr>
          <a:xfrm>
            <a:off x="1334200" y="1069375"/>
            <a:ext cx="6094600" cy="3865325"/>
            <a:chOff x="3010600" y="993175"/>
            <a:chExt cx="6094600" cy="3865325"/>
          </a:xfrm>
        </p:grpSpPr>
        <p:sp>
          <p:nvSpPr>
            <p:cNvPr id="100" name="Google Shape;100;p20"/>
            <p:cNvSpPr/>
            <p:nvPr/>
          </p:nvSpPr>
          <p:spPr>
            <a:xfrm>
              <a:off x="5618025" y="2438400"/>
              <a:ext cx="3404400" cy="2349300"/>
            </a:xfrm>
            <a:prstGeom prst="ellipse">
              <a:avLst/>
            </a:prstGeom>
            <a:solidFill>
              <a:srgbClr val="92D476">
                <a:alpha val="34640"/>
              </a:srgbClr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u="sng"/>
                <a:t>Aries </a:t>
              </a:r>
              <a:r>
                <a:rPr lang="en" sz="1800" u="sng"/>
                <a:t>Agents</a:t>
              </a:r>
              <a:endParaRPr sz="1800" u="sng"/>
            </a:p>
          </p:txBody>
        </p:sp>
        <p:sp>
          <p:nvSpPr>
            <p:cNvPr id="101" name="Google Shape;101;p20"/>
            <p:cNvSpPr txBox="1"/>
            <p:nvPr/>
          </p:nvSpPr>
          <p:spPr>
            <a:xfrm>
              <a:off x="7140500" y="3900411"/>
              <a:ext cx="1964700" cy="76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w</a:t>
              </a:r>
              <a:r>
                <a:rPr lang="en" sz="1200"/>
                <a:t>allets,</a:t>
              </a:r>
              <a:endParaRPr sz="1200"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key mgmt,</a:t>
              </a:r>
              <a:endParaRPr sz="1200"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protocols</a:t>
              </a:r>
              <a:endParaRPr sz="1200"/>
            </a:p>
          </p:txBody>
        </p:sp>
        <p:sp>
          <p:nvSpPr>
            <p:cNvPr id="102" name="Google Shape;102;p20"/>
            <p:cNvSpPr/>
            <p:nvPr/>
          </p:nvSpPr>
          <p:spPr>
            <a:xfrm>
              <a:off x="4842400" y="993175"/>
              <a:ext cx="3057300" cy="2523000"/>
            </a:xfrm>
            <a:prstGeom prst="ellipse">
              <a:avLst/>
            </a:prstGeom>
            <a:solidFill>
              <a:srgbClr val="7E76D4">
                <a:alpha val="24020"/>
              </a:srgbClr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u="sng"/>
                <a:t>Secure Data Hubs</a:t>
              </a:r>
              <a:endParaRPr sz="1800" u="sng"/>
            </a:p>
          </p:txBody>
        </p:sp>
        <p:sp>
          <p:nvSpPr>
            <p:cNvPr id="103" name="Google Shape;103;p20"/>
            <p:cNvSpPr txBox="1"/>
            <p:nvPr/>
          </p:nvSpPr>
          <p:spPr>
            <a:xfrm>
              <a:off x="5729600" y="1978325"/>
              <a:ext cx="22011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0000FF"/>
                  </a:solidFill>
                </a:rPr>
                <a:t>streaming access</a:t>
              </a:r>
              <a:endParaRPr sz="1200">
                <a:solidFill>
                  <a:srgbClr val="0000FF"/>
                </a:solidFill>
              </a:endParaRPr>
            </a:p>
          </p:txBody>
        </p:sp>
        <p:sp>
          <p:nvSpPr>
            <p:cNvPr id="104" name="Google Shape;104;p20"/>
            <p:cNvSpPr txBox="1"/>
            <p:nvPr/>
          </p:nvSpPr>
          <p:spPr>
            <a:xfrm>
              <a:off x="4956125" y="1915375"/>
              <a:ext cx="17502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0000FF"/>
                  </a:solidFill>
                </a:rPr>
                <a:t>encrypted search indexes</a:t>
              </a:r>
              <a:endParaRPr sz="1200">
                <a:solidFill>
                  <a:srgbClr val="0000FF"/>
                </a:solidFill>
              </a:endParaRPr>
            </a:p>
          </p:txBody>
        </p:sp>
        <p:sp>
          <p:nvSpPr>
            <p:cNvPr id="105" name="Google Shape;105;p20"/>
            <p:cNvSpPr/>
            <p:nvPr/>
          </p:nvSpPr>
          <p:spPr>
            <a:xfrm>
              <a:off x="3010600" y="2438400"/>
              <a:ext cx="3572400" cy="2420100"/>
            </a:xfrm>
            <a:prstGeom prst="ellipse">
              <a:avLst/>
            </a:prstGeom>
            <a:solidFill>
              <a:srgbClr val="D9B1B1">
                <a:alpha val="45250"/>
              </a:srgbClr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u="sng"/>
                <a:t>Identity Hubs</a:t>
              </a:r>
              <a:endParaRPr sz="1800" u="sng"/>
            </a:p>
          </p:txBody>
        </p:sp>
        <p:sp>
          <p:nvSpPr>
            <p:cNvPr id="106" name="Google Shape;106;p20"/>
            <p:cNvSpPr txBox="1"/>
            <p:nvPr/>
          </p:nvSpPr>
          <p:spPr>
            <a:xfrm>
              <a:off x="4171527" y="3900388"/>
              <a:ext cx="17019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strike="sngStrike"/>
                <a:t>s</a:t>
              </a:r>
              <a:r>
                <a:rPr lang="en" sz="1200" strike="sngStrike"/>
                <a:t>torage</a:t>
              </a:r>
              <a:r>
                <a:rPr lang="en" sz="1200"/>
                <a:t>, </a:t>
              </a:r>
              <a:endParaRPr sz="1200"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r</a:t>
              </a:r>
              <a:r>
                <a:rPr lang="en" sz="1200"/>
                <a:t>eplication, </a:t>
              </a:r>
              <a:endParaRPr sz="1200"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collections</a:t>
              </a:r>
              <a:endParaRPr sz="1200"/>
            </a:p>
          </p:txBody>
        </p:sp>
        <p:sp>
          <p:nvSpPr>
            <p:cNvPr id="107" name="Google Shape;107;p20"/>
            <p:cNvSpPr txBox="1"/>
            <p:nvPr/>
          </p:nvSpPr>
          <p:spPr>
            <a:xfrm>
              <a:off x="4625675" y="2333988"/>
              <a:ext cx="24096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0000FF"/>
                  </a:solidFill>
                </a:rPr>
                <a:t>permissioned access</a:t>
              </a:r>
              <a:endParaRPr sz="1200">
                <a:solidFill>
                  <a:srgbClr val="0000FF"/>
                </a:solidFill>
              </a:endParaRPr>
            </a:p>
          </p:txBody>
        </p:sp>
        <p:cxnSp>
          <p:nvCxnSpPr>
            <p:cNvPr id="108" name="Google Shape;108;p20"/>
            <p:cNvCxnSpPr/>
            <p:nvPr/>
          </p:nvCxnSpPr>
          <p:spPr>
            <a:xfrm flipH="1" rot="10800000">
              <a:off x="4590700" y="3057425"/>
              <a:ext cx="776100" cy="916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09" name="Google Shape;109;p20"/>
            <p:cNvCxnSpPr/>
            <p:nvPr/>
          </p:nvCxnSpPr>
          <p:spPr>
            <a:xfrm flipH="1" rot="10800000">
              <a:off x="5843550" y="3362325"/>
              <a:ext cx="209100" cy="181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10" name="Google Shape;110;p20"/>
            <p:cNvSpPr txBox="1"/>
            <p:nvPr/>
          </p:nvSpPr>
          <p:spPr>
            <a:xfrm>
              <a:off x="5676450" y="3440100"/>
              <a:ext cx="1154400" cy="76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strike="sngStrike"/>
                <a:t>actions</a:t>
              </a:r>
              <a:r>
                <a:rPr lang="en" sz="1200"/>
                <a:t>,</a:t>
              </a:r>
              <a:endParaRPr sz="1200"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persisted protocol state</a:t>
              </a:r>
              <a:endParaRPr sz="1200"/>
            </a:p>
          </p:txBody>
        </p:sp>
        <p:sp>
          <p:nvSpPr>
            <p:cNvPr id="111" name="Google Shape;111;p20"/>
            <p:cNvSpPr txBox="1"/>
            <p:nvPr/>
          </p:nvSpPr>
          <p:spPr>
            <a:xfrm>
              <a:off x="5798300" y="3067213"/>
              <a:ext cx="14469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actions</a:t>
              </a:r>
              <a:endParaRPr sz="1200"/>
            </a:p>
          </p:txBody>
        </p:sp>
        <p:sp>
          <p:nvSpPr>
            <p:cNvPr id="112" name="Google Shape;112;p20"/>
            <p:cNvSpPr txBox="1"/>
            <p:nvPr/>
          </p:nvSpPr>
          <p:spPr>
            <a:xfrm>
              <a:off x="4955363" y="2517075"/>
              <a:ext cx="14469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0000FF"/>
                  </a:solidFill>
                </a:rPr>
                <a:t>search</a:t>
              </a:r>
              <a:endParaRPr sz="1200">
                <a:solidFill>
                  <a:srgbClr val="0000FF"/>
                </a:solidFill>
              </a:endParaRPr>
            </a:p>
          </p:txBody>
        </p:sp>
        <p:sp>
          <p:nvSpPr>
            <p:cNvPr id="113" name="Google Shape;113;p20"/>
            <p:cNvSpPr txBox="1"/>
            <p:nvPr/>
          </p:nvSpPr>
          <p:spPr>
            <a:xfrm>
              <a:off x="5107025" y="2746513"/>
              <a:ext cx="14469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storage</a:t>
              </a:r>
              <a:endParaRPr sz="1200"/>
            </a:p>
          </p:txBody>
        </p:sp>
      </p:grpSp>
      <p:sp>
        <p:nvSpPr>
          <p:cNvPr id="114" name="Google Shape;114;p20"/>
          <p:cNvSpPr/>
          <p:nvPr/>
        </p:nvSpPr>
        <p:spPr>
          <a:xfrm>
            <a:off x="6800100" y="1452650"/>
            <a:ext cx="1929900" cy="849300"/>
          </a:xfrm>
          <a:prstGeom prst="wedgeRectCallout">
            <a:avLst>
              <a:gd fmla="val -63818" name="adj1"/>
              <a:gd fmla="val 87163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IPFS: key mgmt, protocols, storage</a:t>
            </a:r>
            <a:endParaRPr/>
          </a:p>
        </p:txBody>
      </p:sp>
      <p:sp>
        <p:nvSpPr>
          <p:cNvPr id="115" name="Google Shape;115;p20"/>
          <p:cNvSpPr/>
          <p:nvPr/>
        </p:nvSpPr>
        <p:spPr>
          <a:xfrm>
            <a:off x="311700" y="1501775"/>
            <a:ext cx="1929900" cy="708900"/>
          </a:xfrm>
          <a:prstGeom prst="wedgeRectCallout">
            <a:avLst>
              <a:gd fmla="val 92027" name="adj1"/>
              <a:gd fmla="val 77701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Solid: key mgmt, protocols, storage (pods and profiles)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 introduction to each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