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4"/>
  </p:notesMasterIdLst>
  <p:handoutMasterIdLst>
    <p:handoutMasterId r:id="rId35"/>
  </p:handoutMasterIdLst>
  <p:sldIdLst>
    <p:sldId id="339" r:id="rId2"/>
    <p:sldId id="334" r:id="rId3"/>
    <p:sldId id="336" r:id="rId4"/>
    <p:sldId id="355" r:id="rId5"/>
    <p:sldId id="337" r:id="rId6"/>
    <p:sldId id="356" r:id="rId7"/>
    <p:sldId id="360" r:id="rId8"/>
    <p:sldId id="359" r:id="rId9"/>
    <p:sldId id="361" r:id="rId10"/>
    <p:sldId id="394" r:id="rId11"/>
    <p:sldId id="362" r:id="rId12"/>
    <p:sldId id="343" r:id="rId13"/>
    <p:sldId id="344" r:id="rId14"/>
    <p:sldId id="368" r:id="rId15"/>
    <p:sldId id="371" r:id="rId16"/>
    <p:sldId id="372" r:id="rId17"/>
    <p:sldId id="373" r:id="rId18"/>
    <p:sldId id="374" r:id="rId19"/>
    <p:sldId id="375" r:id="rId20"/>
    <p:sldId id="370" r:id="rId21"/>
    <p:sldId id="377" r:id="rId22"/>
    <p:sldId id="378" r:id="rId23"/>
    <p:sldId id="376" r:id="rId24"/>
    <p:sldId id="379" r:id="rId25"/>
    <p:sldId id="392" r:id="rId26"/>
    <p:sldId id="396" r:id="rId27"/>
    <p:sldId id="395" r:id="rId28"/>
    <p:sldId id="393" r:id="rId29"/>
    <p:sldId id="380" r:id="rId30"/>
    <p:sldId id="397" r:id="rId31"/>
    <p:sldId id="382" r:id="rId32"/>
    <p:sldId id="338" r:id="rId33"/>
  </p:sldIdLst>
  <p:sldSz cx="9144000" cy="6858000" type="screen4x3"/>
  <p:notesSz cx="6921500" cy="100838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6600"/>
    <a:srgbClr val="1A4669"/>
    <a:srgbClr val="C6D254"/>
    <a:srgbClr val="B1D254"/>
    <a:srgbClr val="2A6EA8"/>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autoAdjust="0"/>
  </p:normalViewPr>
  <p:slideViewPr>
    <p:cSldViewPr snapToGrid="0">
      <p:cViewPr varScale="1">
        <p:scale>
          <a:sx n="82" d="100"/>
          <a:sy n="82" d="100"/>
        </p:scale>
        <p:origin x="72" y="14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D583481E-E099-4E3D-A61E-86D4007EEF0A}" type="slidenum">
              <a:rPr lang="en-GB" altLang="en-US"/>
              <a:pPr/>
              <a:t>‹#›</a:t>
            </a:fld>
            <a:endParaRPr lang="en-GB" altLang="en-US"/>
          </a:p>
        </p:txBody>
      </p:sp>
    </p:spTree>
    <p:extLst>
      <p:ext uri="{BB962C8B-B14F-4D97-AF65-F5344CB8AC3E}">
        <p14:creationId xmlns:p14="http://schemas.microsoft.com/office/powerpoint/2010/main" val="317434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39800" y="755650"/>
            <a:ext cx="5041900"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5F47C962-767D-445A-AAF2-CEC763871E62}" type="slidenum">
              <a:rPr lang="en-GB" altLang="en-US"/>
              <a:pPr/>
              <a:t>‹#›</a:t>
            </a:fld>
            <a:endParaRPr lang="en-GB" altLang="en-US"/>
          </a:p>
        </p:txBody>
      </p:sp>
    </p:spTree>
    <p:extLst>
      <p:ext uri="{BB962C8B-B14F-4D97-AF65-F5344CB8AC3E}">
        <p14:creationId xmlns:p14="http://schemas.microsoft.com/office/powerpoint/2010/main" val="1690502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17BF9-90BB-4E06-AA0C-B238BA73C77F}" type="slidenum">
              <a:rPr lang="en-GB" altLang="en-US">
                <a:latin typeface="Times New Roman" panose="02020603050405020304" pitchFamily="18" charset="0"/>
              </a:rPr>
              <a:pPr eaLnBrk="1" hangingPunct="1"/>
              <a:t>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7565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0686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775896-0601-4B56-A552-B0D4105E1849}" type="slidenum">
              <a:rPr lang="en-GB" altLang="en-US">
                <a:latin typeface="Times New Roman" panose="02020603050405020304" pitchFamily="18" charset="0"/>
              </a:rPr>
              <a:pPr eaLnBrk="1" hangingPunct="1"/>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02500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66912-62DC-405D-811A-59A95D2B7E60}" type="slidenum">
              <a:rPr lang="en-GB" altLang="en-US">
                <a:latin typeface="Times New Roman" panose="02020603050405020304" pitchFamily="18" charset="0"/>
              </a:rPr>
              <a:pPr eaLnBrk="1" hangingPunct="1"/>
              <a:t>13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62684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66912-62DC-405D-811A-59A95D2B7E60}" type="slidenum">
              <a:rPr lang="en-GB" altLang="en-US">
                <a:latin typeface="Times New Roman" panose="02020603050405020304" pitchFamily="18" charset="0"/>
              </a:rPr>
              <a:pPr eaLnBrk="1" hangingPunct="1"/>
              <a:t>14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62684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19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5F6A5D-ED94-4BCC-85C3-81201F015291}" type="slidenum">
              <a:rPr lang="en-GB" altLang="en-US">
                <a:latin typeface="Times New Roman" panose="02020603050405020304" pitchFamily="18" charset="0"/>
              </a:rPr>
              <a:pPr eaLnBrk="1" hangingPunct="1"/>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1656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66912-62DC-405D-811A-59A95D2B7E60}" type="slidenum">
              <a:rPr lang="en-GB" altLang="en-US">
                <a:latin typeface="Times New Roman" panose="02020603050405020304" pitchFamily="18" charset="0"/>
              </a:rPr>
              <a:pPr eaLnBrk="1" hangingPunct="1"/>
              <a:t>24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2166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176514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09723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5494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28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95395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66912-62DC-405D-811A-59A95D2B7E60}" type="slidenum">
              <a:rPr lang="en-GB" altLang="en-US">
                <a:latin typeface="Times New Roman" panose="02020603050405020304" pitchFamily="18" charset="0"/>
              </a:rPr>
              <a:pPr eaLnBrk="1" hangingPunct="1"/>
              <a:t>29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74090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A88794-49AA-464C-AD7A-A1C4829D6076}" type="slidenum">
              <a:rPr lang="en-GB" altLang="en-US">
                <a:latin typeface="Times New Roman" panose="02020603050405020304" pitchFamily="18" charset="0"/>
              </a:rPr>
              <a:pPr eaLnBrk="1" hangingPunct="1"/>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91557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31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55845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D25BD3-99D3-49CF-BE4C-F53A6C27B1CF}" type="slidenum">
              <a:rPr lang="en-GB" altLang="en-US">
                <a:latin typeface="Times New Roman" panose="02020603050405020304" pitchFamily="18" charset="0"/>
              </a:rPr>
              <a:pPr eaLnBrk="1" hangingPunct="1"/>
              <a:t>32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3503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A88794-49AA-464C-AD7A-A1C4829D6076}" type="slidenum">
              <a:rPr lang="en-GB" altLang="en-US">
                <a:latin typeface="Times New Roman" panose="02020603050405020304" pitchFamily="18" charset="0"/>
              </a:rPr>
              <a:pPr eaLnBrk="1" hangingPunct="1"/>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9155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5F6A5D-ED94-4BCC-85C3-81201F015291}" type="slidenum">
              <a:rPr lang="en-GB" altLang="en-US">
                <a:latin typeface="Times New Roman" panose="02020603050405020304" pitchFamily="18" charset="0"/>
              </a:rPr>
              <a:pPr eaLnBrk="1" hangingPunct="1"/>
              <a:t>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1656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425F40-C999-45A5-8BAD-167528A9BF83}" type="slidenum">
              <a:rPr lang="en-GB" altLang="en-US">
                <a:latin typeface="Times New Roman" panose="02020603050405020304" pitchFamily="18" charset="0"/>
              </a:rPr>
              <a:pPr eaLnBrk="1" hangingPunct="1"/>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153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903797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F14F2F85-168F-44A5-868D-2DD5D06C7F10}"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40833166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120EF4DC-2AEB-4DF5-A0D9-54856384BB05}"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267874717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D24D04A-25C4-4172-BFF0-7DA0B83E17D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42229077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1930066-D780-4195-A147-5549B74927AF}"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53556362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44139C41-3B29-413C-8E09-DD4D1B018BC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24339910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5252F94F-BC80-4141-BCF1-81E331EE037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82461237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E2887F2-0366-4A14-9181-4101B372C0F7}"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35348464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AE248D21-FB6F-40B9-B945-2C5FDD1EB0C2}"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02027683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6" name="Slide Number Placeholder 5"/>
          <p:cNvSpPr>
            <a:spLocks noGrp="1"/>
          </p:cNvSpPr>
          <p:nvPr>
            <p:ph type="sldNum" sz="quarter" idx="11"/>
          </p:nvPr>
        </p:nvSpPr>
        <p:spPr/>
        <p:txBody>
          <a:bodyPr/>
          <a:lstStyle>
            <a:lvl1pPr>
              <a:defRPr/>
            </a:lvl1pPr>
          </a:lstStyle>
          <a:p>
            <a:fld id="{A397F8E6-CFB9-467E-92B2-42C81399E7AD}" type="slidenum">
              <a:rPr lang="en-GB" altLang="en-US"/>
              <a:pPr/>
              <a:t>‹#›</a:t>
            </a:fld>
            <a:endParaRPr lang="en-GB" altLang="en-US"/>
          </a:p>
        </p:txBody>
      </p:sp>
    </p:spTree>
    <p:extLst>
      <p:ext uri="{BB962C8B-B14F-4D97-AF65-F5344CB8AC3E}">
        <p14:creationId xmlns:p14="http://schemas.microsoft.com/office/powerpoint/2010/main" val="90826648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8" name="Slide Number Placeholder 5"/>
          <p:cNvSpPr>
            <a:spLocks noGrp="1"/>
          </p:cNvSpPr>
          <p:nvPr>
            <p:ph type="sldNum" sz="quarter" idx="11"/>
          </p:nvPr>
        </p:nvSpPr>
        <p:spPr/>
        <p:txBody>
          <a:bodyPr/>
          <a:lstStyle>
            <a:lvl1pPr>
              <a:defRPr/>
            </a:lvl1pPr>
          </a:lstStyle>
          <a:p>
            <a:fld id="{1F3E54B3-D96D-4FA5-B7A8-D219C6A59CAC}" type="slidenum">
              <a:rPr lang="en-GB" altLang="en-US"/>
              <a:pPr/>
              <a:t>‹#›</a:t>
            </a:fld>
            <a:endParaRPr lang="en-GB" altLang="en-US"/>
          </a:p>
        </p:txBody>
      </p:sp>
    </p:spTree>
    <p:extLst>
      <p:ext uri="{BB962C8B-B14F-4D97-AF65-F5344CB8AC3E}">
        <p14:creationId xmlns:p14="http://schemas.microsoft.com/office/powerpoint/2010/main" val="34484073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4" name="Slide Number Placeholder 5"/>
          <p:cNvSpPr>
            <a:spLocks noGrp="1"/>
          </p:cNvSpPr>
          <p:nvPr>
            <p:ph type="sldNum" sz="quarter" idx="11"/>
          </p:nvPr>
        </p:nvSpPr>
        <p:spPr/>
        <p:txBody>
          <a:bodyPr/>
          <a:lstStyle>
            <a:lvl1pPr>
              <a:defRPr/>
            </a:lvl1pPr>
          </a:lstStyle>
          <a:p>
            <a:fld id="{0C8E810C-D595-42BF-97D8-0B792939B229}" type="slidenum">
              <a:rPr lang="en-GB" altLang="en-US"/>
              <a:pPr/>
              <a:t>‹#›</a:t>
            </a:fld>
            <a:endParaRPr lang="en-GB" altLang="en-US"/>
          </a:p>
        </p:txBody>
      </p:sp>
    </p:spTree>
    <p:extLst>
      <p:ext uri="{BB962C8B-B14F-4D97-AF65-F5344CB8AC3E}">
        <p14:creationId xmlns:p14="http://schemas.microsoft.com/office/powerpoint/2010/main" val="894936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3" name="Slide Number Placeholder 5"/>
          <p:cNvSpPr>
            <a:spLocks noGrp="1"/>
          </p:cNvSpPr>
          <p:nvPr>
            <p:ph type="sldNum" sz="quarter" idx="11"/>
          </p:nvPr>
        </p:nvSpPr>
        <p:spPr/>
        <p:txBody>
          <a:bodyPr/>
          <a:lstStyle>
            <a:lvl1pPr>
              <a:defRPr/>
            </a:lvl1pPr>
          </a:lstStyle>
          <a:p>
            <a:fld id="{A551A276-0E9E-41B1-8C09-0D1ACD30C041}" type="slidenum">
              <a:rPr lang="en-GB" altLang="en-US"/>
              <a:pPr/>
              <a:t>‹#›</a:t>
            </a:fld>
            <a:endParaRPr lang="en-GB" altLang="en-US"/>
          </a:p>
        </p:txBody>
      </p:sp>
    </p:spTree>
    <p:extLst>
      <p:ext uri="{BB962C8B-B14F-4D97-AF65-F5344CB8AC3E}">
        <p14:creationId xmlns:p14="http://schemas.microsoft.com/office/powerpoint/2010/main" val="36435053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5" name="Slide Number Placeholder 5"/>
          <p:cNvSpPr>
            <a:spLocks noGrp="1"/>
          </p:cNvSpPr>
          <p:nvPr>
            <p:ph type="sldNum" sz="quarter" idx="11"/>
          </p:nvPr>
        </p:nvSpPr>
        <p:spPr/>
        <p:txBody>
          <a:bodyPr/>
          <a:lstStyle>
            <a:lvl1pPr>
              <a:defRPr/>
            </a:lvl1pPr>
          </a:lstStyle>
          <a:p>
            <a:fld id="{13A81C64-F720-426A-9905-35D857D010DB}" type="slidenum">
              <a:rPr lang="en-GB" altLang="en-US"/>
              <a:pPr/>
              <a:t>‹#›</a:t>
            </a:fld>
            <a:endParaRPr lang="en-GB" altLang="en-US"/>
          </a:p>
        </p:txBody>
      </p:sp>
    </p:spTree>
    <p:extLst>
      <p:ext uri="{BB962C8B-B14F-4D97-AF65-F5344CB8AC3E}">
        <p14:creationId xmlns:p14="http://schemas.microsoft.com/office/powerpoint/2010/main" val="13633317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4339A1A-A8C8-4C85-85E2-A3000A83477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20995275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AC1FF3BD-4F8A-4378-9054-8944CB3AA9D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65122025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2EF2093-7CA3-4E5D-B16D-F23DCF5F8F51}"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44511186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E7E65587-BF21-457D-A4DE-28D957A55DE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1349657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79762CB-E06A-4077-9E96-AA95C5D1DAF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24145722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2C5082D2-D004-439D-BA72-CCD80C939B1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2103307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EB4E3"/>
                </a:solidFill>
              </a:defRPr>
            </a:lvl1pPr>
          </a:lstStyle>
          <a:p>
            <a:fld id="{E55B1C7D-0550-4731-A4EA-B2285392BBD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07" r:id="rId12"/>
    <p:sldLayoutId id="2147485208" r:id="rId13"/>
    <p:sldLayoutId id="2147485209" r:id="rId14"/>
    <p:sldLayoutId id="2147485210" r:id="rId15"/>
    <p:sldLayoutId id="2147485211" r:id="rId16"/>
    <p:sldLayoutId id="2147485212" r:id="rId17"/>
    <p:sldLayoutId id="2147485213" r:id="rId18"/>
    <p:sldLayoutId id="2147485214" r:id="rId19"/>
    <p:sldLayoutId id="2147485215" r:id="rId20"/>
  </p:sldLayoutIdLst>
  <p:transition>
    <p:wipe dir="r"/>
  </p:transition>
  <p:timing>
    <p:tnLst>
      <p:par>
        <p:cTn id="1" dur="indefinite" restart="never" nodeType="tmRoot"/>
      </p:par>
    </p:tnLst>
  </p:timing>
  <p:hf hdr="0" dt="0"/>
  <p:txStyles>
    <p:titleStyle>
      <a:lvl1pPr algn="l" rtl="0" eaLnBrk="1" fontAlgn="base" hangingPunct="1">
        <a:spcBef>
          <a:spcPct val="0"/>
        </a:spcBef>
        <a:spcAft>
          <a:spcPct val="0"/>
        </a:spcAft>
        <a:defRPr sz="2800" b="1" kern="1200">
          <a:solidFill>
            <a:schemeClr val="tx2"/>
          </a:solidFill>
          <a:latin typeface="Calibri" pitchFamily="34" charset="0"/>
          <a:ea typeface="+mj-ea"/>
          <a:cs typeface="+mj-cs"/>
        </a:defRPr>
      </a:lvl1pPr>
      <a:lvl2pPr algn="l" rtl="0" eaLnBrk="1" fontAlgn="base" hangingPunct="1">
        <a:spcBef>
          <a:spcPct val="0"/>
        </a:spcBef>
        <a:spcAft>
          <a:spcPct val="0"/>
        </a:spcAft>
        <a:defRPr sz="2800" b="1">
          <a:solidFill>
            <a:schemeClr val="tx2"/>
          </a:solidFill>
          <a:latin typeface="Calibri" pitchFamily="34" charset="0"/>
        </a:defRPr>
      </a:lvl2pPr>
      <a:lvl3pPr algn="l" rtl="0" eaLnBrk="1" fontAlgn="base" hangingPunct="1">
        <a:spcBef>
          <a:spcPct val="0"/>
        </a:spcBef>
        <a:spcAft>
          <a:spcPct val="0"/>
        </a:spcAft>
        <a:defRPr sz="2800" b="1">
          <a:solidFill>
            <a:schemeClr val="tx2"/>
          </a:solidFill>
          <a:latin typeface="Calibri" pitchFamily="34" charset="0"/>
        </a:defRPr>
      </a:lvl3pPr>
      <a:lvl4pPr algn="l" rtl="0" eaLnBrk="1" fontAlgn="base" hangingPunct="1">
        <a:spcBef>
          <a:spcPct val="0"/>
        </a:spcBef>
        <a:spcAft>
          <a:spcPct val="0"/>
        </a:spcAft>
        <a:defRPr sz="2800" b="1">
          <a:solidFill>
            <a:schemeClr val="tx2"/>
          </a:solidFill>
          <a:latin typeface="Calibri" pitchFamily="34" charset="0"/>
        </a:defRPr>
      </a:lvl4pPr>
      <a:lvl5pPr algn="l" rtl="0" eaLnBrk="1" fontAlgn="base" hangingPunct="1">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90000"/>
        <a:buBlip>
          <a:blip r:embed="rId2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Mike.Pluke@castle-consult.co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portal.etsi.org/STFs/STF_HomePages/STF488/STF488.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42950" y="4981575"/>
            <a:ext cx="8067675" cy="684213"/>
          </a:xfrm>
        </p:spPr>
        <p:txBody>
          <a:bodyPr/>
          <a:lstStyle/>
          <a:p>
            <a:pPr>
              <a:defRPr/>
            </a:pPr>
            <a:r>
              <a:rPr lang="en-US" dirty="0" smtClean="0"/>
              <a:t>ETSI STF 488</a:t>
            </a:r>
            <a:endParaRPr lang="he-IL" dirty="0"/>
          </a:p>
        </p:txBody>
      </p:sp>
      <p:sp>
        <p:nvSpPr>
          <p:cNvPr id="6" name="מציין מיקום טקסט 5"/>
          <p:cNvSpPr>
            <a:spLocks noGrp="1"/>
          </p:cNvSpPr>
          <p:nvPr>
            <p:ph type="body" idx="1"/>
          </p:nvPr>
        </p:nvSpPr>
        <p:spPr>
          <a:xfrm>
            <a:off x="742950" y="5475288"/>
            <a:ext cx="8080375" cy="514350"/>
          </a:xfrm>
        </p:spPr>
        <p:txBody>
          <a:bodyPr/>
          <a:lstStyle/>
          <a:p>
            <a:endParaRPr lang="en-GB" b="0" dirty="0"/>
          </a:p>
          <a:p>
            <a:r>
              <a:rPr lang="en-GB" b="0" dirty="0" smtClean="0"/>
              <a:t>Recommendations </a:t>
            </a:r>
            <a:r>
              <a:rPr lang="en-GB" b="0" dirty="0"/>
              <a:t>to allow people with cognitive disabilities to exploit the potential of mobile technologies </a:t>
            </a:r>
            <a:endParaRPr lang="he-IL" dirty="0"/>
          </a:p>
        </p:txBody>
      </p:sp>
      <p:sp>
        <p:nvSpPr>
          <p:cNvPr id="7" name="מציין מיקום טקסט 6"/>
          <p:cNvSpPr>
            <a:spLocks noGrp="1"/>
          </p:cNvSpPr>
          <p:nvPr>
            <p:ph type="body" idx="11"/>
          </p:nvPr>
        </p:nvSpPr>
        <p:spPr>
          <a:xfrm>
            <a:off x="742950" y="6166293"/>
            <a:ext cx="8088313" cy="514350"/>
          </a:xfrm>
        </p:spPr>
        <p:txBody>
          <a:bodyPr/>
          <a:lstStyle/>
          <a:p>
            <a:pPr>
              <a:defRPr/>
            </a:pPr>
            <a:r>
              <a:rPr lang="en-US" dirty="0" smtClean="0"/>
              <a:t>Presented by </a:t>
            </a:r>
            <a:r>
              <a:rPr lang="en-US" b="1" dirty="0" smtClean="0"/>
              <a:t>Mike Pluke </a:t>
            </a:r>
            <a:r>
              <a:rPr lang="en-US" dirty="0" smtClean="0"/>
              <a:t>for the W3C </a:t>
            </a:r>
            <a:r>
              <a:rPr lang="en-GB" dirty="0"/>
              <a:t>Cognitive and Learning Disabilities Accessibility Task Force</a:t>
            </a:r>
            <a:endParaRPr lang="he-IL" dirty="0"/>
          </a:p>
        </p:txBody>
      </p:sp>
      <p:sp>
        <p:nvSpPr>
          <p:cNvPr id="22533"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ETSI TC HF: Examples of Deliverables</a:t>
            </a:r>
          </a:p>
        </p:txBody>
      </p:sp>
      <p:sp>
        <p:nvSpPr>
          <p:cNvPr id="25603" name="מציין מיקום תוכן 2"/>
          <p:cNvSpPr>
            <a:spLocks noGrp="1"/>
          </p:cNvSpPr>
          <p:nvPr>
            <p:ph idx="1"/>
          </p:nvPr>
        </p:nvSpPr>
        <p:spPr/>
        <p:txBody>
          <a:bodyPr/>
          <a:lstStyle/>
          <a:p>
            <a:r>
              <a:rPr lang="en-GB" altLang="en-US" dirty="0"/>
              <a:t>European Standards</a:t>
            </a:r>
          </a:p>
          <a:p>
            <a:pPr lvl="1"/>
            <a:r>
              <a:rPr lang="en-GB" altLang="en-US" dirty="0">
                <a:latin typeface="Calibri" charset="0"/>
              </a:rPr>
              <a:t>EN 301 </a:t>
            </a:r>
            <a:r>
              <a:rPr lang="en-US" altLang="en-US" dirty="0">
                <a:latin typeface="Calibri" charset="0"/>
              </a:rPr>
              <a:t>549 </a:t>
            </a:r>
            <a:r>
              <a:rPr lang="en-GB" altLang="en-US" dirty="0">
                <a:latin typeface="Calibri" charset="0"/>
              </a:rPr>
              <a:t>“</a:t>
            </a:r>
            <a:r>
              <a:rPr lang="en-US" altLang="en-US" dirty="0">
                <a:latin typeface="Calibri" charset="0"/>
              </a:rPr>
              <a:t>Accessibility requirements suitable for public procurement of ICT products and services in Europe</a:t>
            </a:r>
            <a:r>
              <a:rPr lang="en-GB" altLang="en-US" dirty="0">
                <a:latin typeface="Calibri" charset="0"/>
              </a:rPr>
              <a:t>”</a:t>
            </a:r>
            <a:r>
              <a:rPr lang="en-US" altLang="en-US" dirty="0">
                <a:latin typeface="Calibri"/>
              </a:rPr>
              <a:t>​</a:t>
            </a:r>
            <a:endParaRPr lang="en-GB" altLang="en-US" dirty="0">
              <a:latin typeface="Calibri"/>
            </a:endParaRPr>
          </a:p>
          <a:p>
            <a:pPr lvl="1"/>
            <a:r>
              <a:rPr lang="en-GB" altLang="en-US" dirty="0"/>
              <a:t>ES 202 076 </a:t>
            </a:r>
            <a:r>
              <a:rPr lang="en-GB" altLang="en-US" dirty="0" smtClean="0"/>
              <a:t>“Generic </a:t>
            </a:r>
            <a:r>
              <a:rPr lang="en-GB" altLang="en-US" dirty="0"/>
              <a:t>spoken command vocabulary for ICT devices and </a:t>
            </a:r>
            <a:r>
              <a:rPr lang="en-GB" altLang="en-US" dirty="0" smtClean="0"/>
              <a:t>services”</a:t>
            </a:r>
            <a:endParaRPr lang="en-GB" altLang="en-US" dirty="0"/>
          </a:p>
          <a:p>
            <a:pPr lvl="1"/>
            <a:r>
              <a:rPr lang="en-GB" altLang="en-US" dirty="0"/>
              <a:t>ES 202 130 </a:t>
            </a:r>
            <a:r>
              <a:rPr lang="en-GB" altLang="en-US" dirty="0" smtClean="0"/>
              <a:t>“User </a:t>
            </a:r>
            <a:r>
              <a:rPr lang="en-GB" altLang="en-US" dirty="0"/>
              <a:t>Interfaces; </a:t>
            </a:r>
            <a:r>
              <a:rPr lang="en-US" altLang="en-US" dirty="0"/>
              <a:t>Character repertoires, ordering rules and assignment o </a:t>
            </a:r>
            <a:r>
              <a:rPr lang="en-GB" altLang="en-US" dirty="0"/>
              <a:t>the 12-key telephone </a:t>
            </a:r>
            <a:r>
              <a:rPr lang="en-GB" altLang="en-US" dirty="0" smtClean="0"/>
              <a:t>keypad”​</a:t>
            </a:r>
            <a:endParaRPr lang="en-GB" altLang="en-US" dirty="0"/>
          </a:p>
          <a:p>
            <a:pPr lvl="1"/>
            <a:r>
              <a:rPr lang="en-GB" dirty="0"/>
              <a:t>ES 202 746: </a:t>
            </a:r>
            <a:r>
              <a:rPr lang="en-GB" dirty="0" smtClean="0"/>
              <a:t>“Personalization </a:t>
            </a:r>
            <a:r>
              <a:rPr lang="en-GB" dirty="0"/>
              <a:t>and User Profile Management; User Profile Preferences and </a:t>
            </a:r>
            <a:r>
              <a:rPr lang="en-GB" dirty="0" smtClean="0"/>
              <a:t>Information”</a:t>
            </a:r>
          </a:p>
          <a:p>
            <a:pPr lvl="1"/>
            <a:r>
              <a:rPr lang="en-GB" altLang="en-US" dirty="0" smtClean="0"/>
              <a:t>ES 202 642 “</a:t>
            </a:r>
            <a:r>
              <a:rPr lang="en-US" dirty="0"/>
              <a:t>Personalization of eHealth systems by using eHealth user profiles (eHealth</a:t>
            </a:r>
            <a:r>
              <a:rPr lang="en-US" dirty="0" smtClean="0"/>
              <a:t>)”</a:t>
            </a:r>
            <a:endParaRPr lang="en-GB"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10</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5515727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ETSI TC HF: Examples of Deliverables</a:t>
            </a:r>
          </a:p>
        </p:txBody>
      </p:sp>
      <p:sp>
        <p:nvSpPr>
          <p:cNvPr id="25603" name="מציין מיקום תוכן 2"/>
          <p:cNvSpPr>
            <a:spLocks noGrp="1"/>
          </p:cNvSpPr>
          <p:nvPr>
            <p:ph idx="1"/>
          </p:nvPr>
        </p:nvSpPr>
        <p:spPr/>
        <p:txBody>
          <a:bodyPr/>
          <a:lstStyle/>
          <a:p>
            <a:r>
              <a:rPr lang="en-GB" altLang="en-US" dirty="0" smtClean="0"/>
              <a:t>Guides</a:t>
            </a:r>
          </a:p>
          <a:p>
            <a:pPr lvl="1"/>
            <a:r>
              <a:rPr lang="en-GB" altLang="en-US" dirty="0" smtClean="0"/>
              <a:t>EG 202 116 “Guidelines for ICT products and services; ‘Design for All’”</a:t>
            </a:r>
          </a:p>
          <a:p>
            <a:pPr lvl="1"/>
            <a:r>
              <a:rPr lang="en-GB" altLang="en-US" dirty="0" smtClean="0"/>
              <a:t>EG 202 487 “</a:t>
            </a:r>
            <a:r>
              <a:rPr lang="en-GB" dirty="0" smtClean="0"/>
              <a:t>User experience guidelines; Telecare services (eHealth)”</a:t>
            </a:r>
            <a:endParaRPr lang="en-GB" altLang="en-US" dirty="0" smtClean="0"/>
          </a:p>
          <a:p>
            <a:pPr lvl="1"/>
            <a:r>
              <a:rPr lang="en-GB" altLang="en-US" dirty="0" smtClean="0"/>
              <a:t>EG 202 191 “</a:t>
            </a:r>
            <a:r>
              <a:rPr lang="en-GB" dirty="0" smtClean="0"/>
              <a:t>Multimodal interaction, communication and navigation guidelines“</a:t>
            </a:r>
            <a:endParaRPr lang="en-GB" altLang="en-US" dirty="0" smtClean="0"/>
          </a:p>
          <a:p>
            <a:pPr lvl="1"/>
            <a:r>
              <a:rPr lang="en-GB" altLang="en-US" dirty="0" smtClean="0"/>
              <a:t>EG 202 848 “Inclusive eServices for all; Optimizing the accessibility and the use of upcoming user-interaction technologies”</a:t>
            </a:r>
            <a:endParaRPr lang="en-GB"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11</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37037713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722313" y="5349875"/>
            <a:ext cx="7772400" cy="660400"/>
          </a:xfrm>
        </p:spPr>
        <p:txBody>
          <a:bodyPr/>
          <a:lstStyle/>
          <a:p>
            <a:pPr>
              <a:defRPr/>
            </a:pPr>
            <a:r>
              <a:rPr lang="en-GB" dirty="0" smtClean="0"/>
              <a:t>Specialist Task Force (STF) 488</a:t>
            </a:r>
            <a:endParaRPr lang="en-GB" dirty="0"/>
          </a:p>
        </p:txBody>
      </p:sp>
      <p:sp>
        <p:nvSpPr>
          <p:cNvPr id="7" name="מציין מיקום טקסט 6"/>
          <p:cNvSpPr>
            <a:spLocks noGrp="1"/>
          </p:cNvSpPr>
          <p:nvPr>
            <p:ph type="body" idx="1"/>
          </p:nvPr>
        </p:nvSpPr>
        <p:spPr/>
        <p:txBody>
          <a:bodyPr/>
          <a:lstStyle/>
          <a:p>
            <a:pPr>
              <a:defRPr/>
            </a:pPr>
            <a:r>
              <a:rPr lang="en-GB" b="0" dirty="0"/>
              <a:t>Recommendations to allow people with cognitive disabilities to exploit the potential of mobile technologies </a:t>
            </a:r>
            <a:endParaRPr lang="he-IL"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4A8EAE-E24B-4A18-9A7D-A4EA27EDAAC5}" type="slidenum">
              <a:rPr lang="en-GB" altLang="en-US">
                <a:solidFill>
                  <a:srgbClr val="8EB4E3"/>
                </a:solidFill>
              </a:rPr>
              <a:pPr eaLnBrk="1" hangingPunct="1"/>
              <a:t>12</a:t>
            </a:fld>
            <a:endParaRPr lang="en-GB" altLang="en-US">
              <a:solidFill>
                <a:srgbClr val="8EB4E3"/>
              </a:solidFill>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pic>
        <p:nvPicPr>
          <p:cNvPr id="2050" name="Picture 2" descr="These are the five paid experts in the STF488 team." title="Picture of the main STF488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5451"/>
            <a:ext cx="5361915" cy="381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 addition to the five paid experts we have one additional expert in the STF488 team." title="Additional Expert in STF4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975" y="712492"/>
            <a:ext cx="644364" cy="644364"/>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smtClean="0"/>
              <a:t>Background to STF 488</a:t>
            </a:r>
          </a:p>
        </p:txBody>
      </p:sp>
      <p:sp>
        <p:nvSpPr>
          <p:cNvPr id="27651" name="Content Placeholder 2"/>
          <p:cNvSpPr>
            <a:spLocks noGrp="1"/>
          </p:cNvSpPr>
          <p:nvPr>
            <p:ph idx="1"/>
          </p:nvPr>
        </p:nvSpPr>
        <p:spPr/>
        <p:txBody>
          <a:bodyPr/>
          <a:lstStyle/>
          <a:p>
            <a:r>
              <a:rPr lang="en-GB" altLang="en-US" dirty="0" smtClean="0"/>
              <a:t>Many users with physical or cognitive impairments are challenged when using off-the-shelf devices and services.</a:t>
            </a:r>
          </a:p>
          <a:p>
            <a:r>
              <a:rPr lang="en-GB" altLang="en-US" dirty="0" smtClean="0"/>
              <a:t>ETSI and other standards bodies have in the past offered guidelines for the design of devices and services to make them usable for (almost) everybody.</a:t>
            </a:r>
          </a:p>
          <a:p>
            <a:endParaRPr lang="en-GB" altLang="en-US" dirty="0"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2A4C6-6C91-47E0-937E-89BB7BC1E5D7}" type="slidenum">
              <a:rPr lang="en-GB" altLang="en-US">
                <a:solidFill>
                  <a:srgbClr val="8EB4E3"/>
                </a:solidFill>
              </a:rPr>
              <a:pPr eaLnBrk="1" hangingPunct="1"/>
              <a:t>13</a:t>
            </a:fld>
            <a:endParaRPr lang="en-GB" altLang="en-US">
              <a:solidFill>
                <a:srgbClr val="8EB4E3"/>
              </a:solidFill>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smtClean="0"/>
              <a:t>Background to STF 488</a:t>
            </a:r>
          </a:p>
        </p:txBody>
      </p:sp>
      <p:sp>
        <p:nvSpPr>
          <p:cNvPr id="27651" name="Content Placeholder 2"/>
          <p:cNvSpPr>
            <a:spLocks noGrp="1"/>
          </p:cNvSpPr>
          <p:nvPr>
            <p:ph idx="1"/>
          </p:nvPr>
        </p:nvSpPr>
        <p:spPr/>
        <p:txBody>
          <a:bodyPr/>
          <a:lstStyle/>
          <a:p>
            <a:r>
              <a:rPr lang="en-GB" altLang="en-US" dirty="0" smtClean="0"/>
              <a:t>Most of those guidelines focus on the needs of people with sensory or mobility impairments.</a:t>
            </a:r>
          </a:p>
          <a:p>
            <a:r>
              <a:rPr lang="en-GB" altLang="en-US" dirty="0" smtClean="0"/>
              <a:t>There is a need for explicit guidelines for designing for people with cognitive impairments.</a:t>
            </a:r>
          </a:p>
          <a:p>
            <a:r>
              <a:rPr lang="en-GB" altLang="en-US" dirty="0" smtClean="0"/>
              <a:t>ETSI STF 488 </a:t>
            </a:r>
            <a:r>
              <a:rPr lang="en-GB" dirty="0" smtClean="0"/>
              <a:t>“Recommendations to allow people with cognitive disabilities to exploit the potential of mobile technologies” aims at addressing this gap. </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2A4C6-6C91-47E0-937E-89BB7BC1E5D7}" type="slidenum">
              <a:rPr lang="en-GB" altLang="en-US">
                <a:solidFill>
                  <a:srgbClr val="8EB4E3"/>
                </a:solidFill>
              </a:rPr>
              <a:pPr eaLnBrk="1" hangingPunct="1"/>
              <a:t>14</a:t>
            </a:fld>
            <a:endParaRPr lang="en-GB" altLang="en-US">
              <a:solidFill>
                <a:srgbClr val="8EB4E3"/>
              </a:solidFill>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5129114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Background to STF 488</a:t>
            </a:r>
          </a:p>
        </p:txBody>
      </p:sp>
      <p:sp>
        <p:nvSpPr>
          <p:cNvPr id="25603" name="מציין מיקום תוכן 2"/>
          <p:cNvSpPr>
            <a:spLocks noGrp="1"/>
          </p:cNvSpPr>
          <p:nvPr>
            <p:ph idx="1"/>
          </p:nvPr>
        </p:nvSpPr>
        <p:spPr>
          <a:xfrm>
            <a:off x="457200" y="1600200"/>
            <a:ext cx="8229600" cy="4987925"/>
          </a:xfrm>
        </p:spPr>
        <p:txBody>
          <a:bodyPr/>
          <a:lstStyle/>
          <a:p>
            <a:r>
              <a:rPr lang="en-GB" altLang="en-US" dirty="0" smtClean="0"/>
              <a:t>ETSI STF 488 is a team of experts to produce guidelines for the design of devices and services to also cover the needs of people with cognitive impairments.</a:t>
            </a:r>
          </a:p>
          <a:p>
            <a:r>
              <a:rPr lang="en-GB" altLang="en-US" dirty="0" smtClean="0"/>
              <a:t>The work will result in two documents:</a:t>
            </a:r>
            <a:endParaRPr lang="en-GB"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15</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2" name="Rechteck 1"/>
          <p:cNvSpPr/>
          <p:nvPr/>
        </p:nvSpPr>
        <p:spPr>
          <a:xfrm>
            <a:off x="948059" y="3354670"/>
            <a:ext cx="3051740" cy="29507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t>ETSI </a:t>
            </a:r>
            <a:r>
              <a:rPr lang="en-GB" altLang="en-US" dirty="0" smtClean="0"/>
              <a:t>DEG 203 350 </a:t>
            </a:r>
          </a:p>
          <a:p>
            <a:pPr algn="ctr"/>
            <a:r>
              <a:rPr lang="en-GB" altLang="en-US" dirty="0" smtClean="0"/>
              <a:t>Human </a:t>
            </a:r>
            <a:r>
              <a:rPr lang="en-GB" altLang="en-US" dirty="0"/>
              <a:t>Factors (HF);</a:t>
            </a:r>
          </a:p>
          <a:p>
            <a:pPr algn="ctr"/>
            <a:endParaRPr lang="en-GB" altLang="en-US" dirty="0"/>
          </a:p>
          <a:p>
            <a:pPr algn="ctr"/>
            <a:r>
              <a:rPr lang="en-GB" altLang="en-US" sz="1600" dirty="0"/>
              <a:t>Recommendations for the design and development of mobile ICT devices and their related applications for people with learning disabilities</a:t>
            </a:r>
            <a:endParaRPr lang="en-GB" sz="1600" dirty="0"/>
          </a:p>
        </p:txBody>
      </p:sp>
      <p:sp>
        <p:nvSpPr>
          <p:cNvPr id="7" name="Rechteck 6"/>
          <p:cNvSpPr/>
          <p:nvPr/>
        </p:nvSpPr>
        <p:spPr>
          <a:xfrm>
            <a:off x="4713181" y="3354670"/>
            <a:ext cx="3051740" cy="29507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t>ETSI </a:t>
            </a:r>
            <a:r>
              <a:rPr lang="en-GB" altLang="en-US" dirty="0" smtClean="0"/>
              <a:t>DTR 103 349</a:t>
            </a:r>
          </a:p>
          <a:p>
            <a:pPr algn="ctr"/>
            <a:endParaRPr lang="en-GB" altLang="en-US" dirty="0" smtClean="0"/>
          </a:p>
          <a:p>
            <a:pPr algn="ctr"/>
            <a:r>
              <a:rPr lang="en-GB" altLang="en-US" sz="1600" dirty="0" smtClean="0"/>
              <a:t>Human </a:t>
            </a:r>
            <a:r>
              <a:rPr lang="en-GB" altLang="en-US" sz="1600" dirty="0"/>
              <a:t>Factors (HF</a:t>
            </a:r>
            <a:r>
              <a:rPr lang="en-GB" altLang="en-US" sz="1600" dirty="0" smtClean="0"/>
              <a:t>);</a:t>
            </a:r>
          </a:p>
          <a:p>
            <a:pPr algn="ctr"/>
            <a:endParaRPr lang="en-GB" altLang="en-US" sz="1600" dirty="0"/>
          </a:p>
          <a:p>
            <a:pPr algn="ctr"/>
            <a:r>
              <a:rPr lang="en-GB" altLang="en-US" sz="1600" dirty="0"/>
              <a:t>Functional needs of people with learning disabilities when using mobile ICT devices for an improved user experience in mobile ICT devices </a:t>
            </a:r>
            <a:endParaRPr lang="en-GB" sz="1600" dirty="0"/>
          </a:p>
        </p:txBody>
      </p:sp>
    </p:spTree>
    <p:extLst>
      <p:ext uri="{BB962C8B-B14F-4D97-AF65-F5344CB8AC3E}">
        <p14:creationId xmlns:p14="http://schemas.microsoft.com/office/powerpoint/2010/main" val="388292794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ETSI DEG </a:t>
            </a:r>
            <a:r>
              <a:rPr lang="en-GB" altLang="en-US" dirty="0" smtClean="0"/>
              <a:t>203 350: Scope</a:t>
            </a:r>
            <a:endParaRPr lang="en-GB" altLang="en-US" dirty="0"/>
          </a:p>
        </p:txBody>
      </p:sp>
      <p:sp>
        <p:nvSpPr>
          <p:cNvPr id="25603" name="מציין מיקום תוכן 2"/>
          <p:cNvSpPr>
            <a:spLocks noGrp="1"/>
          </p:cNvSpPr>
          <p:nvPr>
            <p:ph idx="1"/>
          </p:nvPr>
        </p:nvSpPr>
        <p:spPr/>
        <p:txBody>
          <a:bodyPr/>
          <a:lstStyle/>
          <a:p>
            <a:pPr marL="0" indent="0">
              <a:buNone/>
            </a:pPr>
            <a:r>
              <a:rPr lang="en-GB" altLang="en-US" sz="2000" dirty="0" smtClean="0"/>
              <a:t>The scope statement of DEG 203 350:</a:t>
            </a:r>
          </a:p>
          <a:p>
            <a:pPr marL="0" indent="0">
              <a:buNone/>
            </a:pPr>
            <a:r>
              <a:rPr lang="en-GB" altLang="en-US" sz="2000" dirty="0" smtClean="0">
                <a:solidFill>
                  <a:schemeClr val="tx1"/>
                </a:solidFill>
              </a:rPr>
              <a:t>“The </a:t>
            </a:r>
            <a:r>
              <a:rPr lang="en-GB" altLang="en-US" sz="2000" dirty="0">
                <a:solidFill>
                  <a:schemeClr val="tx1"/>
                </a:solidFill>
              </a:rPr>
              <a:t>present document contains design guidelines for mobile devices and applications that will enable persons with limited cognitive, language and learning abilities (e.g. people with cognitive impairments and older people) to have an improved user experience when using mobile ICT devices and their related </a:t>
            </a:r>
            <a:r>
              <a:rPr lang="en-GB" altLang="en-US" sz="2000" dirty="0" smtClean="0">
                <a:solidFill>
                  <a:schemeClr val="tx1"/>
                </a:solidFill>
              </a:rPr>
              <a:t>applications.</a:t>
            </a:r>
            <a:br>
              <a:rPr lang="en-GB" altLang="en-US" sz="2000" dirty="0" smtClean="0">
                <a:solidFill>
                  <a:schemeClr val="tx1"/>
                </a:solidFill>
              </a:rPr>
            </a:br>
            <a:r>
              <a:rPr lang="en-GB" altLang="en-US" sz="2000" dirty="0" smtClean="0">
                <a:solidFill>
                  <a:schemeClr val="tx1"/>
                </a:solidFill>
              </a:rPr>
              <a:t>The </a:t>
            </a:r>
            <a:r>
              <a:rPr lang="en-GB" altLang="en-US" sz="2000" dirty="0">
                <a:solidFill>
                  <a:schemeClr val="tx1"/>
                </a:solidFill>
              </a:rPr>
              <a:t>guidelines apply to the design of</a:t>
            </a:r>
            <a:r>
              <a:rPr lang="en-GB" altLang="en-US" sz="2000" dirty="0" smtClean="0">
                <a:solidFill>
                  <a:schemeClr val="tx1"/>
                </a:solidFill>
              </a:rPr>
              <a:t>:</a:t>
            </a:r>
            <a:endParaRPr lang="en-GB" altLang="en-US" sz="2000" dirty="0">
              <a:solidFill>
                <a:schemeClr val="tx1"/>
              </a:solidFill>
            </a:endParaRPr>
          </a:p>
          <a:p>
            <a:pPr lvl="1"/>
            <a:r>
              <a:rPr lang="en-GB" altLang="en-US" sz="1600" dirty="0" smtClean="0">
                <a:solidFill>
                  <a:schemeClr val="tx1"/>
                </a:solidFill>
              </a:rPr>
              <a:t>mobile </a:t>
            </a:r>
            <a:r>
              <a:rPr lang="en-GB" altLang="en-US" sz="1600" dirty="0">
                <a:solidFill>
                  <a:schemeClr val="tx1"/>
                </a:solidFill>
              </a:rPr>
              <a:t>ICT devices</a:t>
            </a:r>
            <a:r>
              <a:rPr lang="en-GB" altLang="en-US" sz="1600" dirty="0" smtClean="0">
                <a:solidFill>
                  <a:schemeClr val="tx1"/>
                </a:solidFill>
              </a:rPr>
              <a:t>;</a:t>
            </a:r>
            <a:endParaRPr lang="en-GB" altLang="en-US" sz="1600" dirty="0">
              <a:solidFill>
                <a:schemeClr val="tx1"/>
              </a:solidFill>
            </a:endParaRPr>
          </a:p>
          <a:p>
            <a:pPr lvl="1"/>
            <a:r>
              <a:rPr lang="en-GB" altLang="en-US" sz="1600" dirty="0" smtClean="0">
                <a:solidFill>
                  <a:schemeClr val="tx1"/>
                </a:solidFill>
              </a:rPr>
              <a:t>mobile </a:t>
            </a:r>
            <a:r>
              <a:rPr lang="en-GB" altLang="en-US" sz="1600" dirty="0">
                <a:solidFill>
                  <a:schemeClr val="tx1"/>
                </a:solidFill>
              </a:rPr>
              <a:t>applications (whether they are standalone or whether they provide access to related services</a:t>
            </a:r>
            <a:r>
              <a:rPr lang="en-GB" altLang="en-US" sz="1600" dirty="0" smtClean="0">
                <a:solidFill>
                  <a:schemeClr val="tx1"/>
                </a:solidFill>
              </a:rPr>
              <a:t>).</a:t>
            </a:r>
            <a:endParaRPr lang="en-GB" altLang="en-US" sz="1600" dirty="0">
              <a:solidFill>
                <a:schemeClr val="tx1"/>
              </a:solidFill>
            </a:endParaRPr>
          </a:p>
          <a:p>
            <a:pPr marL="0" indent="0">
              <a:buNone/>
            </a:pPr>
            <a:r>
              <a:rPr lang="en-GB" altLang="en-US" sz="2000" dirty="0">
                <a:solidFill>
                  <a:schemeClr val="tx1"/>
                </a:solidFill>
              </a:rPr>
              <a:t>The design guidelines are based upon the functional needs of persons with limited cognitive, language and learning abilities described in DTR-00151</a:t>
            </a:r>
            <a:r>
              <a:rPr lang="en-GB" altLang="en-US" sz="2000" dirty="0" smtClean="0">
                <a:solidFill>
                  <a:schemeClr val="tx1"/>
                </a:solidFill>
              </a:rPr>
              <a:t>.” </a:t>
            </a:r>
            <a:endParaRPr lang="en-GB" altLang="en-US" sz="2000" dirty="0">
              <a:solidFill>
                <a:schemeClr val="tx1"/>
              </a:solidFill>
            </a:endParaRP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16</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56261883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ETSI DEG </a:t>
            </a:r>
            <a:r>
              <a:rPr lang="en-GB" altLang="en-US" dirty="0" smtClean="0"/>
              <a:t>203 350: Contents</a:t>
            </a:r>
            <a:endParaRPr lang="en-GB" altLang="en-US" dirty="0"/>
          </a:p>
        </p:txBody>
      </p:sp>
      <p:sp>
        <p:nvSpPr>
          <p:cNvPr id="25603" name="מציין מיקום תוכן 2"/>
          <p:cNvSpPr>
            <a:spLocks noGrp="1"/>
          </p:cNvSpPr>
          <p:nvPr>
            <p:ph idx="1"/>
          </p:nvPr>
        </p:nvSpPr>
        <p:spPr/>
        <p:txBody>
          <a:bodyPr/>
          <a:lstStyle/>
          <a:p>
            <a:pPr marL="0" indent="0">
              <a:buNone/>
            </a:pPr>
            <a:r>
              <a:rPr lang="en-GB" altLang="en-US" sz="2000" dirty="0">
                <a:solidFill>
                  <a:schemeClr val="tx1"/>
                </a:solidFill>
              </a:rPr>
              <a:t>The </a:t>
            </a:r>
            <a:r>
              <a:rPr lang="en-GB" altLang="en-US" sz="2000" dirty="0" smtClean="0">
                <a:solidFill>
                  <a:schemeClr val="tx1"/>
                </a:solidFill>
              </a:rPr>
              <a:t>content structure of </a:t>
            </a:r>
            <a:r>
              <a:rPr lang="en-GB" altLang="en-US" sz="2000" dirty="0">
                <a:solidFill>
                  <a:schemeClr val="tx1"/>
                </a:solidFill>
              </a:rPr>
              <a:t>DEG </a:t>
            </a:r>
            <a:r>
              <a:rPr lang="en-GB" altLang="en-US" sz="2000" dirty="0" smtClean="0">
                <a:solidFill>
                  <a:schemeClr val="tx1"/>
                </a:solidFill>
              </a:rPr>
              <a:t>203 350:</a:t>
            </a:r>
          </a:p>
          <a:p>
            <a:pPr marL="0" indent="0">
              <a:buNone/>
            </a:pPr>
            <a:r>
              <a:rPr lang="en-GB" altLang="en-US" sz="2000" dirty="0" smtClean="0">
                <a:solidFill>
                  <a:schemeClr val="tx1"/>
                </a:solidFill>
              </a:rPr>
              <a:t>Introduction</a:t>
            </a:r>
          </a:p>
          <a:p>
            <a:pPr marL="0" indent="0">
              <a:buNone/>
            </a:pPr>
            <a:r>
              <a:rPr lang="en-GB" altLang="en-US" sz="2000" dirty="0" smtClean="0">
                <a:solidFill>
                  <a:schemeClr val="tx1"/>
                </a:solidFill>
              </a:rPr>
              <a:t>1 </a:t>
            </a:r>
            <a:r>
              <a:rPr lang="en-GB" altLang="en-US" sz="2000" dirty="0">
                <a:solidFill>
                  <a:schemeClr val="tx1"/>
                </a:solidFill>
              </a:rPr>
              <a:t>Scope </a:t>
            </a:r>
            <a:endParaRPr lang="en-GB" altLang="en-US" sz="2000" dirty="0" smtClean="0">
              <a:solidFill>
                <a:schemeClr val="tx1"/>
              </a:solidFill>
            </a:endParaRPr>
          </a:p>
          <a:p>
            <a:pPr marL="0" indent="0">
              <a:buNone/>
            </a:pPr>
            <a:r>
              <a:rPr lang="en-GB" altLang="en-US" sz="2000" dirty="0" smtClean="0">
                <a:solidFill>
                  <a:schemeClr val="tx1"/>
                </a:solidFill>
              </a:rPr>
              <a:t>2 References</a:t>
            </a:r>
            <a:endParaRPr lang="en-GB" altLang="en-US" sz="2000" dirty="0">
              <a:solidFill>
                <a:schemeClr val="tx1"/>
              </a:solidFill>
            </a:endParaRPr>
          </a:p>
          <a:p>
            <a:pPr marL="0" indent="0">
              <a:buNone/>
            </a:pPr>
            <a:r>
              <a:rPr lang="en-GB" altLang="en-US" sz="2000" dirty="0" smtClean="0">
                <a:solidFill>
                  <a:schemeClr val="tx1"/>
                </a:solidFill>
              </a:rPr>
              <a:t>3 </a:t>
            </a:r>
            <a:r>
              <a:rPr lang="en-GB" altLang="en-US" sz="2000" dirty="0">
                <a:solidFill>
                  <a:schemeClr val="tx1"/>
                </a:solidFill>
              </a:rPr>
              <a:t>Definitions, symbols and </a:t>
            </a:r>
            <a:r>
              <a:rPr lang="en-GB" altLang="en-US" sz="2000" dirty="0" smtClean="0">
                <a:solidFill>
                  <a:schemeClr val="tx1"/>
                </a:solidFill>
              </a:rPr>
              <a:t>abbreviations6</a:t>
            </a:r>
            <a:endParaRPr lang="en-GB" altLang="en-US" sz="2000" dirty="0">
              <a:solidFill>
                <a:schemeClr val="tx1"/>
              </a:solidFill>
            </a:endParaRPr>
          </a:p>
          <a:p>
            <a:pPr marL="0" indent="0">
              <a:buNone/>
            </a:pPr>
            <a:r>
              <a:rPr lang="en-GB" altLang="en-US" sz="2000" dirty="0" smtClean="0">
                <a:solidFill>
                  <a:schemeClr val="tx1"/>
                </a:solidFill>
              </a:rPr>
              <a:t>4 Overview</a:t>
            </a:r>
            <a:endParaRPr lang="en-GB" altLang="en-US" sz="2000" dirty="0">
              <a:solidFill>
                <a:schemeClr val="tx1"/>
              </a:solidFill>
            </a:endParaRPr>
          </a:p>
          <a:p>
            <a:pPr marL="0" indent="0">
              <a:buNone/>
            </a:pPr>
            <a:r>
              <a:rPr lang="en-GB" altLang="en-US" sz="2000" dirty="0" smtClean="0">
                <a:solidFill>
                  <a:schemeClr val="tx1"/>
                </a:solidFill>
              </a:rPr>
              <a:t>5 General design issues for mobile ICT</a:t>
            </a:r>
          </a:p>
          <a:p>
            <a:pPr marL="0" indent="0">
              <a:buNone/>
            </a:pPr>
            <a:r>
              <a:rPr lang="en-GB" altLang="en-US" sz="2000" dirty="0" smtClean="0">
                <a:solidFill>
                  <a:schemeClr val="tx1"/>
                </a:solidFill>
              </a:rPr>
              <a:t>6 </a:t>
            </a:r>
            <a:r>
              <a:rPr lang="en-GB" altLang="en-US" sz="2000" dirty="0">
                <a:solidFill>
                  <a:schemeClr val="tx1"/>
                </a:solidFill>
              </a:rPr>
              <a:t>Guidelines applicable to any mobile </a:t>
            </a:r>
            <a:r>
              <a:rPr lang="en-GB" altLang="en-US" sz="2000" dirty="0" smtClean="0">
                <a:solidFill>
                  <a:schemeClr val="tx1"/>
                </a:solidFill>
              </a:rPr>
              <a:t>ICT</a:t>
            </a:r>
            <a:endParaRPr lang="en-GB" altLang="en-US" sz="2000" dirty="0">
              <a:solidFill>
                <a:schemeClr val="tx1"/>
              </a:solidFill>
            </a:endParaRPr>
          </a:p>
          <a:p>
            <a:pPr marL="0" indent="0">
              <a:buNone/>
            </a:pPr>
            <a:r>
              <a:rPr lang="en-GB" altLang="en-US" sz="2000" dirty="0">
                <a:solidFill>
                  <a:schemeClr val="tx1"/>
                </a:solidFill>
              </a:rPr>
              <a:t>7 Guidelines specific to mobile ICT with two-way voice </a:t>
            </a:r>
            <a:r>
              <a:rPr lang="en-GB" altLang="en-US" sz="2000" dirty="0" smtClean="0">
                <a:solidFill>
                  <a:schemeClr val="tx1"/>
                </a:solidFill>
              </a:rPr>
              <a:t>communication</a:t>
            </a:r>
            <a:endParaRPr lang="en-GB" altLang="en-US" sz="2000" dirty="0">
              <a:solidFill>
                <a:schemeClr val="tx1"/>
              </a:solidFill>
            </a:endParaRPr>
          </a:p>
          <a:p>
            <a:pPr marL="0" indent="0">
              <a:buNone/>
            </a:pPr>
            <a:r>
              <a:rPr lang="en-GB" altLang="en-US" sz="2000" dirty="0" smtClean="0">
                <a:solidFill>
                  <a:schemeClr val="tx1"/>
                </a:solidFill>
              </a:rPr>
              <a:t>8 </a:t>
            </a:r>
            <a:r>
              <a:rPr lang="en-GB" altLang="en-US" sz="2000" dirty="0">
                <a:solidFill>
                  <a:schemeClr val="tx1"/>
                </a:solidFill>
              </a:rPr>
              <a:t>Guidelines specific to mobile ICT with video </a:t>
            </a:r>
            <a:r>
              <a:rPr lang="en-GB" altLang="en-US" sz="2000" dirty="0" smtClean="0">
                <a:solidFill>
                  <a:schemeClr val="tx1"/>
                </a:solidFill>
              </a:rPr>
              <a:t>capabilities</a:t>
            </a:r>
            <a:endParaRPr lang="en-GB" altLang="en-US" sz="2000" dirty="0">
              <a:solidFill>
                <a:schemeClr val="tx1"/>
              </a:solidFill>
            </a:endParaRPr>
          </a:p>
          <a:p>
            <a:pPr marL="0" indent="0">
              <a:buNone/>
            </a:pPr>
            <a:r>
              <a:rPr lang="en-GB" altLang="en-US" sz="2000" dirty="0">
                <a:solidFill>
                  <a:schemeClr val="tx1"/>
                </a:solidFill>
              </a:rPr>
              <a:t>9 Guidelines specific to hardware of mobile </a:t>
            </a:r>
            <a:r>
              <a:rPr lang="en-GB" altLang="en-US" sz="2000" dirty="0" smtClean="0">
                <a:solidFill>
                  <a:schemeClr val="tx1"/>
                </a:solidFill>
              </a:rPr>
              <a:t>ICT</a:t>
            </a:r>
          </a:p>
          <a:p>
            <a:pPr marL="0" indent="0">
              <a:buNone/>
            </a:pPr>
            <a:r>
              <a:rPr lang="en-GB" altLang="en-US" sz="2000" dirty="0" smtClean="0">
                <a:solidFill>
                  <a:schemeClr val="tx1"/>
                </a:solidFill>
              </a:rPr>
              <a:t>10 </a:t>
            </a:r>
            <a:r>
              <a:rPr lang="en-GB" altLang="en-US" sz="2000" dirty="0">
                <a:solidFill>
                  <a:schemeClr val="tx1"/>
                </a:solidFill>
              </a:rPr>
              <a:t>Guidelines specific to mobile </a:t>
            </a:r>
            <a:r>
              <a:rPr lang="en-GB" altLang="en-US" sz="2000" dirty="0" smtClean="0">
                <a:solidFill>
                  <a:schemeClr val="tx1"/>
                </a:solidFill>
              </a:rPr>
              <a:t>Web</a:t>
            </a:r>
            <a:endParaRPr lang="en-GB" altLang="en-US" sz="2000" dirty="0">
              <a:solidFill>
                <a:schemeClr val="tx1"/>
              </a:solidFill>
            </a:endParaRPr>
          </a:p>
          <a:p>
            <a:pPr marL="0" indent="0">
              <a:buNone/>
            </a:pPr>
            <a:r>
              <a:rPr lang="en-GB" altLang="en-US" sz="2000" dirty="0">
                <a:solidFill>
                  <a:schemeClr val="tx1"/>
                </a:solidFill>
              </a:rPr>
              <a:t>11 Guidelines specific to mobile </a:t>
            </a:r>
            <a:r>
              <a:rPr lang="en-GB" altLang="en-US" sz="2000" dirty="0" smtClean="0">
                <a:solidFill>
                  <a:schemeClr val="tx1"/>
                </a:solidFill>
              </a:rPr>
              <a:t>software</a:t>
            </a:r>
            <a:endParaRPr lang="en-GB" altLang="en-US" sz="2000" dirty="0">
              <a:solidFill>
                <a:schemeClr val="tx1"/>
              </a:solidFill>
            </a:endParaRP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17</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34532928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ETSI </a:t>
            </a:r>
            <a:r>
              <a:rPr lang="en-GB" altLang="en-US" dirty="0" smtClean="0"/>
              <a:t>DTR 103 349: Scope</a:t>
            </a:r>
            <a:endParaRPr lang="en-GB" altLang="en-US" dirty="0"/>
          </a:p>
        </p:txBody>
      </p:sp>
      <p:sp>
        <p:nvSpPr>
          <p:cNvPr id="25603" name="מציין מיקום תוכן 2"/>
          <p:cNvSpPr>
            <a:spLocks noGrp="1"/>
          </p:cNvSpPr>
          <p:nvPr>
            <p:ph idx="1"/>
          </p:nvPr>
        </p:nvSpPr>
        <p:spPr/>
        <p:txBody>
          <a:bodyPr/>
          <a:lstStyle/>
          <a:p>
            <a:pPr marL="0" indent="0">
              <a:buNone/>
            </a:pPr>
            <a:r>
              <a:rPr lang="en-GB" altLang="en-US" sz="2000" dirty="0" smtClean="0"/>
              <a:t>The scope statement of DTR 103 349:</a:t>
            </a:r>
          </a:p>
          <a:p>
            <a:pPr marL="0" indent="0">
              <a:buNone/>
            </a:pPr>
            <a:r>
              <a:rPr lang="en-GB" altLang="en-US" sz="2000" dirty="0">
                <a:solidFill>
                  <a:schemeClr val="tx1"/>
                </a:solidFill>
              </a:rPr>
              <a:t>“The present document contains a classification and analysis of ICT needs of persons with limited cognitive, language and learning abilities (e.g. people with cognitive impairments and older people). It describes their functional needs for an improved user experience when using mobile ICT devices and their related applications</a:t>
            </a:r>
            <a:r>
              <a:rPr lang="en-GB" altLang="en-US" sz="2000" dirty="0" smtClean="0">
                <a:solidFill>
                  <a:schemeClr val="tx1"/>
                </a:solidFill>
              </a:rPr>
              <a:t>.</a:t>
            </a:r>
            <a:endParaRPr lang="en-GB" altLang="en-US" sz="2000" dirty="0">
              <a:solidFill>
                <a:schemeClr val="tx1"/>
              </a:solidFill>
            </a:endParaRPr>
          </a:p>
          <a:p>
            <a:pPr marL="0" indent="0">
              <a:buNone/>
            </a:pPr>
            <a:r>
              <a:rPr lang="en-GB" altLang="en-US" sz="2000" dirty="0">
                <a:solidFill>
                  <a:schemeClr val="tx1"/>
                </a:solidFill>
              </a:rPr>
              <a:t>The present document will form the basis for the development of design guidelines for mobile devices and applications that will enable people with cognitive impairments to obtain the maximum benefit from the use of mobile </a:t>
            </a:r>
            <a:r>
              <a:rPr lang="en-GB" altLang="en-US" sz="2000" dirty="0" smtClean="0">
                <a:solidFill>
                  <a:schemeClr val="tx1"/>
                </a:solidFill>
              </a:rPr>
              <a:t>technology.” </a:t>
            </a:r>
            <a:endParaRPr lang="en-GB" altLang="en-US" sz="2000" dirty="0">
              <a:solidFill>
                <a:schemeClr val="tx1"/>
              </a:solidFill>
            </a:endParaRP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18</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66998383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ETSI </a:t>
            </a:r>
            <a:r>
              <a:rPr lang="en-GB" altLang="en-US" dirty="0" smtClean="0"/>
              <a:t>DTR 103 349: Contents</a:t>
            </a:r>
            <a:endParaRPr lang="en-GB" altLang="en-US" dirty="0"/>
          </a:p>
        </p:txBody>
      </p:sp>
      <p:sp>
        <p:nvSpPr>
          <p:cNvPr id="25603" name="מציין מיקום תוכן 2"/>
          <p:cNvSpPr>
            <a:spLocks noGrp="1"/>
          </p:cNvSpPr>
          <p:nvPr>
            <p:ph idx="1"/>
          </p:nvPr>
        </p:nvSpPr>
        <p:spPr/>
        <p:txBody>
          <a:bodyPr/>
          <a:lstStyle/>
          <a:p>
            <a:pPr marL="0" indent="0">
              <a:buNone/>
            </a:pPr>
            <a:r>
              <a:rPr lang="en-GB" altLang="en-US" sz="2000" dirty="0"/>
              <a:t>The </a:t>
            </a:r>
            <a:r>
              <a:rPr lang="en-GB" altLang="en-US" sz="2000" dirty="0" smtClean="0"/>
              <a:t>content structure of DTR 103 349:</a:t>
            </a:r>
          </a:p>
          <a:p>
            <a:pPr marL="0" indent="0">
              <a:buNone/>
            </a:pPr>
            <a:r>
              <a:rPr lang="en-GB" altLang="en-US" sz="2000" dirty="0" smtClean="0">
                <a:solidFill>
                  <a:schemeClr val="tx1"/>
                </a:solidFill>
              </a:rPr>
              <a:t>Introduction</a:t>
            </a:r>
            <a:endParaRPr lang="en-GB" altLang="en-US" sz="2000" dirty="0">
              <a:solidFill>
                <a:schemeClr val="tx1"/>
              </a:solidFill>
            </a:endParaRPr>
          </a:p>
          <a:p>
            <a:pPr marL="0" indent="0">
              <a:buNone/>
            </a:pPr>
            <a:r>
              <a:rPr lang="en-GB" altLang="en-US" sz="2000" dirty="0">
                <a:solidFill>
                  <a:schemeClr val="tx1"/>
                </a:solidFill>
              </a:rPr>
              <a:t>1 </a:t>
            </a:r>
            <a:r>
              <a:rPr lang="en-GB" altLang="en-US" sz="2000" dirty="0" smtClean="0">
                <a:solidFill>
                  <a:schemeClr val="tx1"/>
                </a:solidFill>
              </a:rPr>
              <a:t>Scope</a:t>
            </a:r>
            <a:endParaRPr lang="en-GB" altLang="en-US" sz="2000" dirty="0">
              <a:solidFill>
                <a:schemeClr val="tx1"/>
              </a:solidFill>
            </a:endParaRPr>
          </a:p>
          <a:p>
            <a:pPr marL="0" indent="0">
              <a:buNone/>
            </a:pPr>
            <a:r>
              <a:rPr lang="en-GB" altLang="en-US" sz="2000" dirty="0">
                <a:solidFill>
                  <a:schemeClr val="tx1"/>
                </a:solidFill>
              </a:rPr>
              <a:t>2 References </a:t>
            </a:r>
            <a:endParaRPr lang="en-GB" altLang="en-US" sz="2000" dirty="0" smtClean="0">
              <a:solidFill>
                <a:schemeClr val="tx1"/>
              </a:solidFill>
            </a:endParaRPr>
          </a:p>
          <a:p>
            <a:pPr marL="0" indent="0">
              <a:buNone/>
            </a:pPr>
            <a:r>
              <a:rPr lang="en-GB" altLang="en-US" sz="2000" dirty="0" smtClean="0">
                <a:solidFill>
                  <a:schemeClr val="tx1"/>
                </a:solidFill>
              </a:rPr>
              <a:t>3 </a:t>
            </a:r>
            <a:r>
              <a:rPr lang="en-GB" altLang="en-US" sz="2000" dirty="0">
                <a:solidFill>
                  <a:schemeClr val="tx1"/>
                </a:solidFill>
              </a:rPr>
              <a:t>Definitions, symbols and </a:t>
            </a:r>
            <a:r>
              <a:rPr lang="en-GB" altLang="en-US" sz="2000" dirty="0" smtClean="0">
                <a:solidFill>
                  <a:schemeClr val="tx1"/>
                </a:solidFill>
              </a:rPr>
              <a:t>abbreviations</a:t>
            </a:r>
            <a:endParaRPr lang="en-GB" altLang="en-US" sz="2000" dirty="0">
              <a:solidFill>
                <a:schemeClr val="tx1"/>
              </a:solidFill>
            </a:endParaRPr>
          </a:p>
          <a:p>
            <a:pPr marL="0" indent="0">
              <a:buNone/>
            </a:pPr>
            <a:r>
              <a:rPr lang="en-GB" altLang="en-US" sz="2000" dirty="0" smtClean="0">
                <a:solidFill>
                  <a:schemeClr val="tx1"/>
                </a:solidFill>
              </a:rPr>
              <a:t>4 </a:t>
            </a:r>
            <a:r>
              <a:rPr lang="en-GB" altLang="en-US" sz="2000" dirty="0">
                <a:solidFill>
                  <a:schemeClr val="tx1"/>
                </a:solidFill>
              </a:rPr>
              <a:t>Background and </a:t>
            </a:r>
            <a:r>
              <a:rPr lang="en-GB" altLang="en-US" sz="2000" dirty="0" smtClean="0">
                <a:solidFill>
                  <a:schemeClr val="tx1"/>
                </a:solidFill>
              </a:rPr>
              <a:t>approach</a:t>
            </a:r>
            <a:endParaRPr lang="en-GB" altLang="en-US" sz="2000" dirty="0">
              <a:solidFill>
                <a:schemeClr val="tx1"/>
              </a:solidFill>
            </a:endParaRPr>
          </a:p>
          <a:p>
            <a:pPr marL="0" indent="0">
              <a:buNone/>
            </a:pPr>
            <a:r>
              <a:rPr lang="en-GB" altLang="en-US" sz="2000" dirty="0">
                <a:solidFill>
                  <a:schemeClr val="tx1"/>
                </a:solidFill>
              </a:rPr>
              <a:t>5 Cognitive </a:t>
            </a:r>
            <a:r>
              <a:rPr lang="en-GB" altLang="en-US" sz="2000" dirty="0" smtClean="0">
                <a:solidFill>
                  <a:schemeClr val="tx1"/>
                </a:solidFill>
              </a:rPr>
              <a:t>functions</a:t>
            </a:r>
            <a:endParaRPr lang="en-GB" altLang="en-US" sz="2000" dirty="0">
              <a:solidFill>
                <a:schemeClr val="tx1"/>
              </a:solidFill>
            </a:endParaRPr>
          </a:p>
          <a:p>
            <a:pPr marL="0" indent="0">
              <a:buNone/>
            </a:pPr>
            <a:r>
              <a:rPr lang="en-GB" altLang="en-US" sz="2000" dirty="0">
                <a:solidFill>
                  <a:schemeClr val="tx1"/>
                </a:solidFill>
              </a:rPr>
              <a:t>6 Types of cognitive </a:t>
            </a:r>
            <a:r>
              <a:rPr lang="en-GB" altLang="en-US" sz="2000" dirty="0" smtClean="0">
                <a:solidFill>
                  <a:schemeClr val="tx1"/>
                </a:solidFill>
              </a:rPr>
              <a:t>impairments</a:t>
            </a:r>
            <a:endParaRPr lang="en-GB" altLang="en-US" sz="2000" dirty="0">
              <a:solidFill>
                <a:schemeClr val="tx1"/>
              </a:solidFill>
            </a:endParaRPr>
          </a:p>
          <a:p>
            <a:pPr marL="0" indent="0">
              <a:buNone/>
            </a:pPr>
            <a:r>
              <a:rPr lang="en-GB" altLang="en-US" sz="2000" dirty="0">
                <a:solidFill>
                  <a:schemeClr val="tx1"/>
                </a:solidFill>
              </a:rPr>
              <a:t>7 Classification of user needs when using mobile </a:t>
            </a:r>
            <a:r>
              <a:rPr lang="en-GB" altLang="en-US" sz="2000" dirty="0" smtClean="0">
                <a:solidFill>
                  <a:schemeClr val="tx1"/>
                </a:solidFill>
              </a:rPr>
              <a:t>ICT</a:t>
            </a:r>
            <a:endParaRPr lang="en-GB" altLang="en-US" sz="2000" dirty="0">
              <a:solidFill>
                <a:schemeClr val="tx1"/>
              </a:solidFill>
            </a:endParaRP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19</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06444050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722313" y="5349875"/>
            <a:ext cx="7772400" cy="660400"/>
          </a:xfrm>
        </p:spPr>
        <p:txBody>
          <a:bodyPr/>
          <a:lstStyle/>
          <a:p>
            <a:pPr>
              <a:defRPr/>
            </a:pPr>
            <a:r>
              <a:rPr lang="en-US" sz="2800" dirty="0" smtClean="0"/>
              <a:t>ETSI, The </a:t>
            </a:r>
            <a:r>
              <a:rPr lang="de-DE" sz="2800" dirty="0" smtClean="0"/>
              <a:t>European </a:t>
            </a:r>
            <a:r>
              <a:rPr lang="de-DE" sz="2800" dirty="0"/>
              <a:t>Telecommunications Standards Institute</a:t>
            </a:r>
            <a:endParaRPr lang="he-IL" sz="2800" dirty="0"/>
          </a:p>
        </p:txBody>
      </p:sp>
      <p:sp>
        <p:nvSpPr>
          <p:cNvPr id="5" name="מציין מיקום טקסט 4"/>
          <p:cNvSpPr>
            <a:spLocks noGrp="1"/>
          </p:cNvSpPr>
          <p:nvPr>
            <p:ph type="body" idx="1"/>
          </p:nvPr>
        </p:nvSpPr>
        <p:spPr/>
        <p:txBody>
          <a:bodyPr/>
          <a:lstStyle/>
          <a:p>
            <a:pPr>
              <a:defRPr/>
            </a:pPr>
            <a:endParaRPr lang="he-IL"/>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74A82-830D-4F8C-8A41-23307DD9C897}" type="slidenum">
              <a:rPr lang="en-GB" altLang="en-US">
                <a:solidFill>
                  <a:srgbClr val="8EB4E3"/>
                </a:solidFill>
              </a:rPr>
              <a:pPr eaLnBrk="1" hangingPunct="1"/>
              <a:t>2</a:t>
            </a:fld>
            <a:endParaRPr lang="en-GB" altLang="en-US">
              <a:solidFill>
                <a:srgbClr val="8EB4E3"/>
              </a:solidFill>
            </a:endParaRPr>
          </a:p>
        </p:txBody>
      </p:sp>
      <p:sp>
        <p:nvSpPr>
          <p:cNvPr id="235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Approach of STF 488</a:t>
            </a: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20</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3" name="Rechteck 2"/>
          <p:cNvSpPr/>
          <p:nvPr/>
        </p:nvSpPr>
        <p:spPr>
          <a:xfrm>
            <a:off x="622738" y="1463670"/>
            <a:ext cx="7930055" cy="1521374"/>
          </a:xfrm>
          <a:prstGeom prst="rect">
            <a:avLst/>
          </a:prstGeom>
          <a:solidFill>
            <a:schemeClr val="tx2">
              <a:lumMod val="60000"/>
              <a:lumOff val="4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Cognitive Impairments (based on DSM-5 and ICD 10)</a:t>
            </a:r>
            <a:endParaRPr lang="en-GB" dirty="0"/>
          </a:p>
        </p:txBody>
      </p:sp>
      <p:sp>
        <p:nvSpPr>
          <p:cNvPr id="9" name="Rechteck 8"/>
          <p:cNvSpPr/>
          <p:nvPr/>
        </p:nvSpPr>
        <p:spPr>
          <a:xfrm>
            <a:off x="1600199"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Depressive Disorders</a:t>
            </a:r>
            <a:endParaRPr lang="en-GB" sz="1200" dirty="0"/>
          </a:p>
        </p:txBody>
      </p:sp>
      <p:sp>
        <p:nvSpPr>
          <p:cNvPr id="10" name="Rechteck 9"/>
          <p:cNvSpPr/>
          <p:nvPr/>
        </p:nvSpPr>
        <p:spPr>
          <a:xfrm>
            <a:off x="1003737" y="193663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Dementia</a:t>
            </a:r>
            <a:endParaRPr lang="en-GB" sz="1200" dirty="0"/>
          </a:p>
        </p:txBody>
      </p:sp>
      <p:sp>
        <p:nvSpPr>
          <p:cNvPr id="11" name="Rechteck 10"/>
          <p:cNvSpPr/>
          <p:nvPr/>
        </p:nvSpPr>
        <p:spPr>
          <a:xfrm>
            <a:off x="2201917" y="193663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Anxiety Disorders</a:t>
            </a:r>
            <a:endParaRPr lang="en-GB" sz="1200" dirty="0"/>
          </a:p>
        </p:txBody>
      </p:sp>
      <p:sp>
        <p:nvSpPr>
          <p:cNvPr id="12" name="Rechteck 11"/>
          <p:cNvSpPr/>
          <p:nvPr/>
        </p:nvSpPr>
        <p:spPr>
          <a:xfrm>
            <a:off x="2789510"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Sleep-Wake Disorders</a:t>
            </a:r>
            <a:endParaRPr lang="en-GB" sz="1200" dirty="0"/>
          </a:p>
        </p:txBody>
      </p:sp>
      <p:sp>
        <p:nvSpPr>
          <p:cNvPr id="13" name="Rechteck 12"/>
          <p:cNvSpPr/>
          <p:nvPr/>
        </p:nvSpPr>
        <p:spPr>
          <a:xfrm>
            <a:off x="3403882" y="1936632"/>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Tree>
    <p:extLst>
      <p:ext uri="{BB962C8B-B14F-4D97-AF65-F5344CB8AC3E}">
        <p14:creationId xmlns:p14="http://schemas.microsoft.com/office/powerpoint/2010/main" val="394379912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unten 1"/>
          <p:cNvSpPr/>
          <p:nvPr/>
        </p:nvSpPr>
        <p:spPr>
          <a:xfrm>
            <a:off x="4416725" y="2906209"/>
            <a:ext cx="171040" cy="297122"/>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כותרת 1"/>
          <p:cNvSpPr>
            <a:spLocks noGrp="1"/>
          </p:cNvSpPr>
          <p:nvPr>
            <p:ph type="title"/>
          </p:nvPr>
        </p:nvSpPr>
        <p:spPr/>
        <p:txBody>
          <a:bodyPr/>
          <a:lstStyle/>
          <a:p>
            <a:r>
              <a:rPr lang="en-GB" altLang="en-US" dirty="0" smtClean="0"/>
              <a:t>Approach of STF 488</a:t>
            </a: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21</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3" name="Rechteck 2"/>
          <p:cNvSpPr/>
          <p:nvPr/>
        </p:nvSpPr>
        <p:spPr>
          <a:xfrm>
            <a:off x="622738" y="1463670"/>
            <a:ext cx="7930055" cy="1521374"/>
          </a:xfrm>
          <a:prstGeom prst="rect">
            <a:avLst/>
          </a:prstGeom>
          <a:solidFill>
            <a:schemeClr val="tx2">
              <a:lumMod val="60000"/>
              <a:lumOff val="4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Cognitive Impairments (based on DSM-5 and ICD 10)</a:t>
            </a:r>
            <a:endParaRPr lang="en-GB" dirty="0"/>
          </a:p>
        </p:txBody>
      </p:sp>
      <p:sp>
        <p:nvSpPr>
          <p:cNvPr id="9" name="Rechteck 8"/>
          <p:cNvSpPr/>
          <p:nvPr/>
        </p:nvSpPr>
        <p:spPr>
          <a:xfrm>
            <a:off x="1600199"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Depressive Disorders</a:t>
            </a:r>
            <a:endParaRPr lang="en-GB" sz="1200" dirty="0"/>
          </a:p>
        </p:txBody>
      </p:sp>
      <p:sp>
        <p:nvSpPr>
          <p:cNvPr id="10" name="Rechteck 9"/>
          <p:cNvSpPr/>
          <p:nvPr/>
        </p:nvSpPr>
        <p:spPr>
          <a:xfrm>
            <a:off x="1003737" y="193663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Dementia</a:t>
            </a:r>
            <a:endParaRPr lang="en-GB" sz="1200" dirty="0"/>
          </a:p>
        </p:txBody>
      </p:sp>
      <p:sp>
        <p:nvSpPr>
          <p:cNvPr id="11" name="Rechteck 10"/>
          <p:cNvSpPr/>
          <p:nvPr/>
        </p:nvSpPr>
        <p:spPr>
          <a:xfrm>
            <a:off x="2201917" y="193663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Anxiety Disorders</a:t>
            </a:r>
            <a:endParaRPr lang="en-GB" sz="1200" dirty="0"/>
          </a:p>
        </p:txBody>
      </p:sp>
      <p:sp>
        <p:nvSpPr>
          <p:cNvPr id="12" name="Rechteck 11"/>
          <p:cNvSpPr/>
          <p:nvPr/>
        </p:nvSpPr>
        <p:spPr>
          <a:xfrm>
            <a:off x="2789510"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Sleep-Wake Disorders</a:t>
            </a:r>
            <a:endParaRPr lang="en-GB" sz="1200" dirty="0"/>
          </a:p>
        </p:txBody>
      </p:sp>
      <p:sp>
        <p:nvSpPr>
          <p:cNvPr id="13" name="Rechteck 12"/>
          <p:cNvSpPr/>
          <p:nvPr/>
        </p:nvSpPr>
        <p:spPr>
          <a:xfrm>
            <a:off x="3403882" y="1936632"/>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
        <p:nvSpPr>
          <p:cNvPr id="14" name="Rechteck 13"/>
          <p:cNvSpPr/>
          <p:nvPr/>
        </p:nvSpPr>
        <p:spPr>
          <a:xfrm>
            <a:off x="622738" y="3203331"/>
            <a:ext cx="7930055" cy="1521374"/>
          </a:xfrm>
          <a:prstGeom prst="rect">
            <a:avLst/>
          </a:prstGeom>
          <a:solidFill>
            <a:schemeClr val="accent3">
              <a:lumMod val="75000"/>
            </a:schemeClr>
          </a:solidFill>
          <a:ln>
            <a:noFill/>
          </a:ln>
          <a:effectLst>
            <a:glow rad="63500">
              <a:schemeClr val="accent3">
                <a:lumMod val="40000"/>
                <a:lumOff val="60000"/>
                <a:alpha val="40000"/>
              </a:schemeClr>
            </a:glow>
            <a:outerShdw blurRad="50800" dist="50800" dir="5400000" algn="ctr" rotWithShape="0">
              <a:schemeClr val="accent3">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Functioning, Disability and Health (based on ICF)</a:t>
            </a:r>
            <a:endParaRPr lang="en-GB" dirty="0"/>
          </a:p>
        </p:txBody>
      </p:sp>
      <p:sp>
        <p:nvSpPr>
          <p:cNvPr id="15" name="Rechteck 14"/>
          <p:cNvSpPr/>
          <p:nvPr/>
        </p:nvSpPr>
        <p:spPr>
          <a:xfrm>
            <a:off x="1600199"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Memory functions</a:t>
            </a:r>
            <a:endParaRPr lang="en-GB" sz="1200" dirty="0"/>
          </a:p>
        </p:txBody>
      </p:sp>
      <p:sp>
        <p:nvSpPr>
          <p:cNvPr id="16" name="Rechteck 15"/>
          <p:cNvSpPr/>
          <p:nvPr/>
        </p:nvSpPr>
        <p:spPr>
          <a:xfrm>
            <a:off x="1003737" y="367629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Orientation functions</a:t>
            </a:r>
            <a:endParaRPr lang="en-GB" sz="1200" dirty="0"/>
          </a:p>
        </p:txBody>
      </p:sp>
      <p:sp>
        <p:nvSpPr>
          <p:cNvPr id="17" name="Rechteck 16"/>
          <p:cNvSpPr/>
          <p:nvPr/>
        </p:nvSpPr>
        <p:spPr>
          <a:xfrm>
            <a:off x="2201917" y="367629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Functions of language</a:t>
            </a:r>
            <a:endParaRPr lang="en-GB" sz="1200" dirty="0"/>
          </a:p>
        </p:txBody>
      </p:sp>
      <p:sp>
        <p:nvSpPr>
          <p:cNvPr id="18" name="Rechteck 17"/>
          <p:cNvSpPr/>
          <p:nvPr/>
        </p:nvSpPr>
        <p:spPr>
          <a:xfrm>
            <a:off x="2789510"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Learning</a:t>
            </a:r>
            <a:endParaRPr lang="en-GB" sz="1200" dirty="0"/>
          </a:p>
        </p:txBody>
      </p:sp>
      <p:sp>
        <p:nvSpPr>
          <p:cNvPr id="19" name="Rechteck 18"/>
          <p:cNvSpPr/>
          <p:nvPr/>
        </p:nvSpPr>
        <p:spPr>
          <a:xfrm>
            <a:off x="3403882" y="367629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Tree>
    <p:extLst>
      <p:ext uri="{BB962C8B-B14F-4D97-AF65-F5344CB8AC3E}">
        <p14:creationId xmlns:p14="http://schemas.microsoft.com/office/powerpoint/2010/main" val="361797380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feil nach unten 25"/>
          <p:cNvSpPr/>
          <p:nvPr/>
        </p:nvSpPr>
        <p:spPr>
          <a:xfrm>
            <a:off x="4416724" y="4696969"/>
            <a:ext cx="171040" cy="297122"/>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feil nach unten 1"/>
          <p:cNvSpPr/>
          <p:nvPr/>
        </p:nvSpPr>
        <p:spPr>
          <a:xfrm>
            <a:off x="4416725" y="2906209"/>
            <a:ext cx="171040" cy="297122"/>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כותרת 1"/>
          <p:cNvSpPr>
            <a:spLocks noGrp="1"/>
          </p:cNvSpPr>
          <p:nvPr>
            <p:ph type="title"/>
          </p:nvPr>
        </p:nvSpPr>
        <p:spPr/>
        <p:txBody>
          <a:bodyPr/>
          <a:lstStyle/>
          <a:p>
            <a:r>
              <a:rPr lang="en-GB" altLang="en-US" dirty="0" smtClean="0"/>
              <a:t>Approach of STF 488</a:t>
            </a: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22</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3" name="Rechteck 2"/>
          <p:cNvSpPr/>
          <p:nvPr/>
        </p:nvSpPr>
        <p:spPr>
          <a:xfrm>
            <a:off x="622738" y="1463670"/>
            <a:ext cx="7930055" cy="1521374"/>
          </a:xfrm>
          <a:prstGeom prst="rect">
            <a:avLst/>
          </a:prstGeom>
          <a:solidFill>
            <a:schemeClr val="tx2">
              <a:lumMod val="60000"/>
              <a:lumOff val="4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Cognitive Impairments (based on DSM-5 and ICD 10)</a:t>
            </a:r>
            <a:endParaRPr lang="en-GB" dirty="0"/>
          </a:p>
        </p:txBody>
      </p:sp>
      <p:sp>
        <p:nvSpPr>
          <p:cNvPr id="9" name="Rechteck 8"/>
          <p:cNvSpPr/>
          <p:nvPr/>
        </p:nvSpPr>
        <p:spPr>
          <a:xfrm>
            <a:off x="1600199"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Depressive Disorders</a:t>
            </a:r>
            <a:endParaRPr lang="en-GB" sz="1200" dirty="0"/>
          </a:p>
        </p:txBody>
      </p:sp>
      <p:sp>
        <p:nvSpPr>
          <p:cNvPr id="10" name="Rechteck 9"/>
          <p:cNvSpPr/>
          <p:nvPr/>
        </p:nvSpPr>
        <p:spPr>
          <a:xfrm>
            <a:off x="1003737" y="193663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Dementia</a:t>
            </a:r>
            <a:endParaRPr lang="en-GB" sz="1200" dirty="0"/>
          </a:p>
        </p:txBody>
      </p:sp>
      <p:sp>
        <p:nvSpPr>
          <p:cNvPr id="11" name="Rechteck 10"/>
          <p:cNvSpPr/>
          <p:nvPr/>
        </p:nvSpPr>
        <p:spPr>
          <a:xfrm>
            <a:off x="2201917" y="193663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Anxiety Disorders</a:t>
            </a:r>
            <a:endParaRPr lang="en-GB" sz="1200" dirty="0"/>
          </a:p>
        </p:txBody>
      </p:sp>
      <p:sp>
        <p:nvSpPr>
          <p:cNvPr id="12" name="Rechteck 11"/>
          <p:cNvSpPr/>
          <p:nvPr/>
        </p:nvSpPr>
        <p:spPr>
          <a:xfrm>
            <a:off x="2789510"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Sleep-Wake Disorders</a:t>
            </a:r>
            <a:endParaRPr lang="en-GB" sz="1200" dirty="0"/>
          </a:p>
        </p:txBody>
      </p:sp>
      <p:sp>
        <p:nvSpPr>
          <p:cNvPr id="13" name="Rechteck 12"/>
          <p:cNvSpPr/>
          <p:nvPr/>
        </p:nvSpPr>
        <p:spPr>
          <a:xfrm>
            <a:off x="3403882" y="1936632"/>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
        <p:nvSpPr>
          <p:cNvPr id="14" name="Rechteck 13"/>
          <p:cNvSpPr/>
          <p:nvPr/>
        </p:nvSpPr>
        <p:spPr>
          <a:xfrm>
            <a:off x="622738" y="3203331"/>
            <a:ext cx="7930055" cy="1521374"/>
          </a:xfrm>
          <a:prstGeom prst="rect">
            <a:avLst/>
          </a:prstGeom>
          <a:solidFill>
            <a:schemeClr val="accent3">
              <a:lumMod val="75000"/>
            </a:schemeClr>
          </a:solidFill>
          <a:ln>
            <a:noFill/>
          </a:ln>
          <a:effectLst>
            <a:glow rad="63500">
              <a:schemeClr val="accent3">
                <a:lumMod val="40000"/>
                <a:lumOff val="60000"/>
                <a:alpha val="40000"/>
              </a:schemeClr>
            </a:glow>
            <a:outerShdw blurRad="50800" dist="50800" dir="5400000" algn="ctr" rotWithShape="0">
              <a:schemeClr val="accent3">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Functioning, Disability and Health (based on ICF)</a:t>
            </a:r>
            <a:endParaRPr lang="en-GB" dirty="0"/>
          </a:p>
        </p:txBody>
      </p:sp>
      <p:sp>
        <p:nvSpPr>
          <p:cNvPr id="20" name="Rechteck 19"/>
          <p:cNvSpPr/>
          <p:nvPr/>
        </p:nvSpPr>
        <p:spPr>
          <a:xfrm>
            <a:off x="622737" y="4994752"/>
            <a:ext cx="7930055" cy="1521374"/>
          </a:xfrm>
          <a:prstGeom prst="rect">
            <a:avLst/>
          </a:prstGeom>
          <a:solidFill>
            <a:schemeClr val="accent6">
              <a:lumMod val="75000"/>
            </a:schemeClr>
          </a:solidFill>
          <a:ln>
            <a:noFill/>
          </a:ln>
          <a:effectLst>
            <a:glow rad="63500">
              <a:schemeClr val="accent6">
                <a:lumMod val="20000"/>
                <a:lumOff val="80000"/>
                <a:alpha val="40000"/>
              </a:schemeClr>
            </a:glow>
            <a:outerShdw blurRad="50800" dist="50800" dir="5400000" algn="ctr" rotWithShape="0">
              <a:schemeClr val="accent6">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Guidelines and Recommendations</a:t>
            </a:r>
            <a:endParaRPr lang="en-GB" dirty="0"/>
          </a:p>
        </p:txBody>
      </p:sp>
      <p:sp>
        <p:nvSpPr>
          <p:cNvPr id="21" name="Rechteck 20"/>
          <p:cNvSpPr/>
          <p:nvPr/>
        </p:nvSpPr>
        <p:spPr>
          <a:xfrm>
            <a:off x="1600199" y="5433209"/>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2</a:t>
            </a:r>
            <a:endParaRPr lang="en-GB" sz="1200" dirty="0"/>
          </a:p>
        </p:txBody>
      </p:sp>
      <p:sp>
        <p:nvSpPr>
          <p:cNvPr id="22" name="Rechteck 21"/>
          <p:cNvSpPr/>
          <p:nvPr/>
        </p:nvSpPr>
        <p:spPr>
          <a:xfrm>
            <a:off x="1003737" y="5433208"/>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1</a:t>
            </a:r>
            <a:endParaRPr lang="en-GB" sz="1200" dirty="0"/>
          </a:p>
        </p:txBody>
      </p:sp>
      <p:sp>
        <p:nvSpPr>
          <p:cNvPr id="23" name="Rechteck 22"/>
          <p:cNvSpPr/>
          <p:nvPr/>
        </p:nvSpPr>
        <p:spPr>
          <a:xfrm>
            <a:off x="2201917" y="5433207"/>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3</a:t>
            </a:r>
            <a:endParaRPr lang="en-GB" sz="1200" dirty="0"/>
          </a:p>
        </p:txBody>
      </p:sp>
      <p:sp>
        <p:nvSpPr>
          <p:cNvPr id="24" name="Rechteck 23"/>
          <p:cNvSpPr/>
          <p:nvPr/>
        </p:nvSpPr>
        <p:spPr>
          <a:xfrm>
            <a:off x="2789510" y="5433209"/>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4</a:t>
            </a:r>
            <a:endParaRPr lang="en-GB" sz="1200" dirty="0"/>
          </a:p>
        </p:txBody>
      </p:sp>
      <p:sp>
        <p:nvSpPr>
          <p:cNvPr id="25" name="Rechteck 24"/>
          <p:cNvSpPr/>
          <p:nvPr/>
        </p:nvSpPr>
        <p:spPr>
          <a:xfrm>
            <a:off x="3403882" y="543320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
        <p:nvSpPr>
          <p:cNvPr id="27" name="Rechteck 14"/>
          <p:cNvSpPr/>
          <p:nvPr/>
        </p:nvSpPr>
        <p:spPr>
          <a:xfrm>
            <a:off x="1600199"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Memory functions</a:t>
            </a:r>
            <a:endParaRPr lang="en-GB" sz="1200" dirty="0"/>
          </a:p>
        </p:txBody>
      </p:sp>
      <p:sp>
        <p:nvSpPr>
          <p:cNvPr id="28" name="Rechteck 15"/>
          <p:cNvSpPr/>
          <p:nvPr/>
        </p:nvSpPr>
        <p:spPr>
          <a:xfrm>
            <a:off x="1003737" y="367629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Orientation functions</a:t>
            </a:r>
            <a:endParaRPr lang="en-GB" sz="1200" dirty="0"/>
          </a:p>
        </p:txBody>
      </p:sp>
      <p:sp>
        <p:nvSpPr>
          <p:cNvPr id="29" name="Rechteck 16"/>
          <p:cNvSpPr/>
          <p:nvPr/>
        </p:nvSpPr>
        <p:spPr>
          <a:xfrm>
            <a:off x="2201917" y="367629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Functions of language</a:t>
            </a:r>
            <a:endParaRPr lang="en-GB" sz="1200" dirty="0"/>
          </a:p>
        </p:txBody>
      </p:sp>
      <p:sp>
        <p:nvSpPr>
          <p:cNvPr id="30" name="Rechteck 17"/>
          <p:cNvSpPr/>
          <p:nvPr/>
        </p:nvSpPr>
        <p:spPr>
          <a:xfrm>
            <a:off x="2789510"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Learning</a:t>
            </a:r>
            <a:endParaRPr lang="en-GB" sz="1200" dirty="0"/>
          </a:p>
        </p:txBody>
      </p:sp>
      <p:sp>
        <p:nvSpPr>
          <p:cNvPr id="31" name="Rechteck 18"/>
          <p:cNvSpPr/>
          <p:nvPr/>
        </p:nvSpPr>
        <p:spPr>
          <a:xfrm>
            <a:off x="3403882" y="367629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Tree>
    <p:extLst>
      <p:ext uri="{BB962C8B-B14F-4D97-AF65-F5344CB8AC3E}">
        <p14:creationId xmlns:p14="http://schemas.microsoft.com/office/powerpoint/2010/main" val="121328310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feil nach unten 25"/>
          <p:cNvSpPr/>
          <p:nvPr/>
        </p:nvSpPr>
        <p:spPr>
          <a:xfrm>
            <a:off x="4416724" y="4696969"/>
            <a:ext cx="171040" cy="297122"/>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feil nach unten 1"/>
          <p:cNvSpPr/>
          <p:nvPr/>
        </p:nvSpPr>
        <p:spPr>
          <a:xfrm>
            <a:off x="4416725" y="2906209"/>
            <a:ext cx="171040" cy="297122"/>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כותרת 1"/>
          <p:cNvSpPr>
            <a:spLocks noGrp="1"/>
          </p:cNvSpPr>
          <p:nvPr>
            <p:ph type="title"/>
          </p:nvPr>
        </p:nvSpPr>
        <p:spPr/>
        <p:txBody>
          <a:bodyPr/>
          <a:lstStyle/>
          <a:p>
            <a:r>
              <a:rPr lang="en-GB" altLang="en-US" dirty="0" smtClean="0"/>
              <a:t>Approach of STF 488</a:t>
            </a: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23</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3" name="Rechteck 2"/>
          <p:cNvSpPr/>
          <p:nvPr/>
        </p:nvSpPr>
        <p:spPr>
          <a:xfrm>
            <a:off x="622738" y="1463670"/>
            <a:ext cx="7930055" cy="1521374"/>
          </a:xfrm>
          <a:prstGeom prst="rect">
            <a:avLst/>
          </a:prstGeom>
          <a:solidFill>
            <a:schemeClr val="tx2">
              <a:lumMod val="60000"/>
              <a:lumOff val="4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Cognitive Impairments (based on DSM-5 and ICD 10)</a:t>
            </a:r>
            <a:endParaRPr lang="en-GB" dirty="0"/>
          </a:p>
        </p:txBody>
      </p:sp>
      <p:sp>
        <p:nvSpPr>
          <p:cNvPr id="9" name="Rechteck 8"/>
          <p:cNvSpPr/>
          <p:nvPr/>
        </p:nvSpPr>
        <p:spPr>
          <a:xfrm>
            <a:off x="1600199"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Depressive Disorders</a:t>
            </a:r>
            <a:endParaRPr lang="en-GB" sz="1200" dirty="0"/>
          </a:p>
        </p:txBody>
      </p:sp>
      <p:sp>
        <p:nvSpPr>
          <p:cNvPr id="10" name="Rechteck 9"/>
          <p:cNvSpPr/>
          <p:nvPr/>
        </p:nvSpPr>
        <p:spPr>
          <a:xfrm>
            <a:off x="1003737" y="193663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Dementia</a:t>
            </a:r>
            <a:endParaRPr lang="en-GB" sz="1200" dirty="0"/>
          </a:p>
        </p:txBody>
      </p:sp>
      <p:sp>
        <p:nvSpPr>
          <p:cNvPr id="11" name="Rechteck 10"/>
          <p:cNvSpPr/>
          <p:nvPr/>
        </p:nvSpPr>
        <p:spPr>
          <a:xfrm>
            <a:off x="2201917" y="193663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Anxiety Disorders</a:t>
            </a:r>
            <a:endParaRPr lang="en-GB" sz="1200" dirty="0"/>
          </a:p>
        </p:txBody>
      </p:sp>
      <p:sp>
        <p:nvSpPr>
          <p:cNvPr id="12" name="Rechteck 11"/>
          <p:cNvSpPr/>
          <p:nvPr/>
        </p:nvSpPr>
        <p:spPr>
          <a:xfrm>
            <a:off x="2789510" y="193663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Sleep-Wake Disorders</a:t>
            </a:r>
            <a:endParaRPr lang="en-GB" sz="1200" dirty="0"/>
          </a:p>
        </p:txBody>
      </p:sp>
      <p:sp>
        <p:nvSpPr>
          <p:cNvPr id="13" name="Rechteck 12"/>
          <p:cNvSpPr/>
          <p:nvPr/>
        </p:nvSpPr>
        <p:spPr>
          <a:xfrm>
            <a:off x="3403882" y="1936632"/>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
        <p:nvSpPr>
          <p:cNvPr id="14" name="Rechteck 13"/>
          <p:cNvSpPr/>
          <p:nvPr/>
        </p:nvSpPr>
        <p:spPr>
          <a:xfrm>
            <a:off x="622738" y="3203331"/>
            <a:ext cx="7930055" cy="1521374"/>
          </a:xfrm>
          <a:prstGeom prst="rect">
            <a:avLst/>
          </a:prstGeom>
          <a:solidFill>
            <a:schemeClr val="accent3">
              <a:lumMod val="75000"/>
            </a:schemeClr>
          </a:solidFill>
          <a:ln>
            <a:noFill/>
          </a:ln>
          <a:effectLst>
            <a:glow rad="63500">
              <a:schemeClr val="accent3">
                <a:lumMod val="40000"/>
                <a:lumOff val="60000"/>
                <a:alpha val="40000"/>
              </a:schemeClr>
            </a:glow>
            <a:outerShdw blurRad="50800" dist="50800" dir="5400000" algn="ctr" rotWithShape="0">
              <a:schemeClr val="accent3">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Classification of Functioning, Disability and Health (based on ICF)</a:t>
            </a:r>
            <a:endParaRPr lang="en-GB" dirty="0"/>
          </a:p>
        </p:txBody>
      </p:sp>
      <p:sp>
        <p:nvSpPr>
          <p:cNvPr id="20" name="Rechteck 19"/>
          <p:cNvSpPr/>
          <p:nvPr/>
        </p:nvSpPr>
        <p:spPr>
          <a:xfrm>
            <a:off x="622737" y="4994752"/>
            <a:ext cx="7930055" cy="1521374"/>
          </a:xfrm>
          <a:prstGeom prst="rect">
            <a:avLst/>
          </a:prstGeom>
          <a:solidFill>
            <a:schemeClr val="accent6">
              <a:lumMod val="75000"/>
            </a:schemeClr>
          </a:solidFill>
          <a:ln>
            <a:noFill/>
          </a:ln>
          <a:effectLst>
            <a:glow rad="63500">
              <a:schemeClr val="accent6">
                <a:lumMod val="20000"/>
                <a:lumOff val="80000"/>
                <a:alpha val="40000"/>
              </a:schemeClr>
            </a:glow>
            <a:outerShdw blurRad="50800" dist="50800" dir="5400000" algn="ctr" rotWithShape="0">
              <a:schemeClr val="accent6">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smtClean="0"/>
              <a:t>Guidelines and Recommendations</a:t>
            </a:r>
            <a:endParaRPr lang="en-GB" dirty="0"/>
          </a:p>
        </p:txBody>
      </p:sp>
      <p:sp>
        <p:nvSpPr>
          <p:cNvPr id="21" name="Rechteck 20"/>
          <p:cNvSpPr/>
          <p:nvPr/>
        </p:nvSpPr>
        <p:spPr>
          <a:xfrm>
            <a:off x="1600199" y="5433209"/>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2</a:t>
            </a:r>
            <a:endParaRPr lang="en-GB" sz="1200" dirty="0"/>
          </a:p>
        </p:txBody>
      </p:sp>
      <p:sp>
        <p:nvSpPr>
          <p:cNvPr id="22" name="Rechteck 21"/>
          <p:cNvSpPr/>
          <p:nvPr/>
        </p:nvSpPr>
        <p:spPr>
          <a:xfrm>
            <a:off x="1003737" y="5433208"/>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1</a:t>
            </a:r>
            <a:endParaRPr lang="en-GB" sz="1200" dirty="0"/>
          </a:p>
        </p:txBody>
      </p:sp>
      <p:sp>
        <p:nvSpPr>
          <p:cNvPr id="23" name="Rechteck 22"/>
          <p:cNvSpPr/>
          <p:nvPr/>
        </p:nvSpPr>
        <p:spPr>
          <a:xfrm>
            <a:off x="2201917" y="5433207"/>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3</a:t>
            </a:r>
            <a:endParaRPr lang="en-GB" sz="1200" dirty="0"/>
          </a:p>
        </p:txBody>
      </p:sp>
      <p:sp>
        <p:nvSpPr>
          <p:cNvPr id="24" name="Rechteck 23"/>
          <p:cNvSpPr/>
          <p:nvPr/>
        </p:nvSpPr>
        <p:spPr>
          <a:xfrm>
            <a:off x="2789510" y="5433209"/>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Guideline 4</a:t>
            </a:r>
            <a:endParaRPr lang="en-GB" sz="1200" dirty="0"/>
          </a:p>
        </p:txBody>
      </p:sp>
      <p:sp>
        <p:nvSpPr>
          <p:cNvPr id="25" name="Rechteck 24"/>
          <p:cNvSpPr/>
          <p:nvPr/>
        </p:nvSpPr>
        <p:spPr>
          <a:xfrm>
            <a:off x="3403882" y="543320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
        <p:nvSpPr>
          <p:cNvPr id="4" name="Rechteck 3"/>
          <p:cNvSpPr/>
          <p:nvPr/>
        </p:nvSpPr>
        <p:spPr>
          <a:xfrm>
            <a:off x="8678174" y="1463670"/>
            <a:ext cx="319177" cy="3261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t>DTR 103 349</a:t>
            </a:r>
            <a:endParaRPr lang="en-GB" sz="1600" dirty="0"/>
          </a:p>
        </p:txBody>
      </p:sp>
      <p:sp>
        <p:nvSpPr>
          <p:cNvPr id="27" name="Rechteck 26"/>
          <p:cNvSpPr/>
          <p:nvPr/>
        </p:nvSpPr>
        <p:spPr>
          <a:xfrm>
            <a:off x="8678174" y="4994752"/>
            <a:ext cx="319177" cy="152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t>DEG 203 350</a:t>
            </a:r>
            <a:endParaRPr lang="en-GB" sz="1600" dirty="0"/>
          </a:p>
        </p:txBody>
      </p:sp>
      <p:sp>
        <p:nvSpPr>
          <p:cNvPr id="28" name="Rechteck 14"/>
          <p:cNvSpPr/>
          <p:nvPr/>
        </p:nvSpPr>
        <p:spPr>
          <a:xfrm>
            <a:off x="1600199"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Memory functions</a:t>
            </a:r>
            <a:endParaRPr lang="en-GB" sz="1200" dirty="0"/>
          </a:p>
        </p:txBody>
      </p:sp>
      <p:sp>
        <p:nvSpPr>
          <p:cNvPr id="29" name="Rechteck 15"/>
          <p:cNvSpPr/>
          <p:nvPr/>
        </p:nvSpPr>
        <p:spPr>
          <a:xfrm>
            <a:off x="1003737" y="3676295"/>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Orientation functions</a:t>
            </a:r>
            <a:endParaRPr lang="en-GB" sz="1200" dirty="0"/>
          </a:p>
        </p:txBody>
      </p:sp>
      <p:sp>
        <p:nvSpPr>
          <p:cNvPr id="30" name="Rechteck 16"/>
          <p:cNvSpPr/>
          <p:nvPr/>
        </p:nvSpPr>
        <p:spPr>
          <a:xfrm>
            <a:off x="2201917" y="3676294"/>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Functions of language</a:t>
            </a:r>
            <a:endParaRPr lang="en-GB" sz="1200" dirty="0"/>
          </a:p>
        </p:txBody>
      </p:sp>
      <p:sp>
        <p:nvSpPr>
          <p:cNvPr id="31" name="Rechteck 17"/>
          <p:cNvSpPr/>
          <p:nvPr/>
        </p:nvSpPr>
        <p:spPr>
          <a:xfrm>
            <a:off x="2789510" y="3676296"/>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Learning</a:t>
            </a:r>
            <a:endParaRPr lang="en-GB" sz="1200" dirty="0"/>
          </a:p>
        </p:txBody>
      </p:sp>
      <p:sp>
        <p:nvSpPr>
          <p:cNvPr id="32" name="Rechteck 18"/>
          <p:cNvSpPr/>
          <p:nvPr/>
        </p:nvSpPr>
        <p:spPr>
          <a:xfrm>
            <a:off x="3403882" y="3676293"/>
            <a:ext cx="449318" cy="969577"/>
          </a:xfrm>
          <a:prstGeom prst="rect">
            <a:avLst/>
          </a:prstGeom>
          <a:solidFill>
            <a:schemeClr val="tx2">
              <a:lumMod val="75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GB" sz="1200" dirty="0" smtClean="0"/>
              <a:t>…</a:t>
            </a:r>
            <a:endParaRPr lang="en-GB" sz="1200" dirty="0"/>
          </a:p>
        </p:txBody>
      </p:sp>
    </p:spTree>
    <p:extLst>
      <p:ext uri="{BB962C8B-B14F-4D97-AF65-F5344CB8AC3E}">
        <p14:creationId xmlns:p14="http://schemas.microsoft.com/office/powerpoint/2010/main" val="109859992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a:t>Approach of STF 488</a:t>
            </a:r>
            <a:endParaRPr lang="en-GB" altLang="en-US" dirty="0" smtClean="0"/>
          </a:p>
        </p:txBody>
      </p:sp>
      <p:sp>
        <p:nvSpPr>
          <p:cNvPr id="27651" name="Content Placeholder 2"/>
          <p:cNvSpPr>
            <a:spLocks noGrp="1"/>
          </p:cNvSpPr>
          <p:nvPr>
            <p:ph idx="1"/>
          </p:nvPr>
        </p:nvSpPr>
        <p:spPr/>
        <p:txBody>
          <a:bodyPr/>
          <a:lstStyle/>
          <a:p>
            <a:pPr marL="0" indent="0">
              <a:buNone/>
            </a:pPr>
            <a:r>
              <a:rPr lang="en-GB" altLang="en-US" dirty="0" smtClean="0"/>
              <a:t>Step 1: Defining the range of cognitive impairments falling under the scope of STF 488</a:t>
            </a:r>
          </a:p>
          <a:p>
            <a:r>
              <a:rPr lang="en-GB" altLang="en-US" dirty="0" smtClean="0"/>
              <a:t>Two recognised classifications of cognitive impairments will be referenced:</a:t>
            </a:r>
          </a:p>
          <a:p>
            <a:pPr lvl="1"/>
            <a:r>
              <a:rPr lang="en-GB" altLang="en-US" dirty="0" smtClean="0"/>
              <a:t>The Diagnostic and Statistical Manual of Mental Disorders DSM-5</a:t>
            </a:r>
          </a:p>
          <a:p>
            <a:pPr lvl="1"/>
            <a:r>
              <a:rPr lang="en-GB" altLang="en-US" dirty="0" smtClean="0"/>
              <a:t>The International  Classification  of  Diseases  and  Related  Health  Problems ICD-10</a:t>
            </a:r>
          </a:p>
          <a:p>
            <a:r>
              <a:rPr lang="en-GB" altLang="en-US" dirty="0" smtClean="0"/>
              <a:t>The subset of disorders to be included in the work of STF 488 is selected on the basis of criteria such as prevalence</a:t>
            </a:r>
            <a:r>
              <a:rPr lang="en-GB" dirty="0" smtClean="0"/>
              <a:t>. </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2A4C6-6C91-47E0-937E-89BB7BC1E5D7}" type="slidenum">
              <a:rPr lang="en-GB" altLang="en-US">
                <a:solidFill>
                  <a:srgbClr val="8EB4E3"/>
                </a:solidFill>
              </a:rPr>
              <a:pPr eaLnBrk="1" hangingPunct="1"/>
              <a:t>24</a:t>
            </a:fld>
            <a:endParaRPr lang="en-GB" altLang="en-US">
              <a:solidFill>
                <a:srgbClr val="8EB4E3"/>
              </a:solidFill>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121002201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Approach of STF 488</a:t>
            </a:r>
            <a:endParaRPr lang="en-GB"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25</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7" name="Content Placeholder 2"/>
          <p:cNvSpPr txBox="1">
            <a:spLocks/>
          </p:cNvSpPr>
          <p:nvPr/>
        </p:nvSpPr>
        <p:spPr bwMode="auto">
          <a:xfrm>
            <a:off x="440509" y="1617299"/>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altLang="en-US" dirty="0" smtClean="0"/>
              <a:t>Example of Cognitive Impairments: Unipolar Depression</a:t>
            </a:r>
          </a:p>
          <a:p>
            <a:r>
              <a:rPr lang="en-GB" altLang="en-US" dirty="0" smtClean="0"/>
              <a:t>Definition Major Depressive Disorder</a:t>
            </a:r>
          </a:p>
          <a:p>
            <a:pPr lvl="1"/>
            <a:r>
              <a:rPr lang="en-GB" altLang="en-US" sz="1800" dirty="0" smtClean="0"/>
              <a:t>Five or more of the following symptoms during the same 2-week period: </a:t>
            </a:r>
          </a:p>
          <a:p>
            <a:pPr lvl="2"/>
            <a:r>
              <a:rPr lang="en-GB" altLang="en-US" sz="1400" dirty="0" smtClean="0"/>
              <a:t>depressed mood, </a:t>
            </a:r>
          </a:p>
          <a:p>
            <a:pPr lvl="2"/>
            <a:r>
              <a:rPr lang="en-GB" altLang="en-US" sz="1400" dirty="0" smtClean="0"/>
              <a:t>diminished interest or pleasure in most activities, </a:t>
            </a:r>
          </a:p>
          <a:p>
            <a:pPr lvl="2"/>
            <a:r>
              <a:rPr lang="en-GB" altLang="en-US" sz="1400" dirty="0" smtClean="0"/>
              <a:t>significant weight loss or gain, </a:t>
            </a:r>
          </a:p>
          <a:p>
            <a:pPr lvl="2"/>
            <a:r>
              <a:rPr lang="en-GB" altLang="en-US" sz="1400" dirty="0" smtClean="0"/>
              <a:t>insomnia or hypersomnia, </a:t>
            </a:r>
          </a:p>
          <a:p>
            <a:pPr lvl="2"/>
            <a:r>
              <a:rPr lang="en-GB" altLang="en-US" sz="1400" dirty="0" smtClean="0"/>
              <a:t>psychomotor agitation or retardation, </a:t>
            </a:r>
          </a:p>
          <a:p>
            <a:pPr lvl="2"/>
            <a:r>
              <a:rPr lang="en-GB" altLang="en-US" sz="1400" dirty="0" smtClean="0"/>
              <a:t>fatigue or loss of energy, </a:t>
            </a:r>
          </a:p>
          <a:p>
            <a:pPr lvl="2"/>
            <a:r>
              <a:rPr lang="en-GB" altLang="en-US" sz="1400" dirty="0" smtClean="0"/>
              <a:t>feelings of worthlessness and / or guilt, </a:t>
            </a:r>
          </a:p>
          <a:p>
            <a:pPr lvl="2"/>
            <a:r>
              <a:rPr lang="en-GB" altLang="en-US" sz="1400" dirty="0" smtClean="0"/>
              <a:t>diminished ability to think or concentrate, and </a:t>
            </a:r>
          </a:p>
          <a:p>
            <a:pPr lvl="2"/>
            <a:r>
              <a:rPr lang="en-GB" altLang="en-US" sz="1400" dirty="0" smtClean="0"/>
              <a:t>recurrent thoughts of death.</a:t>
            </a:r>
          </a:p>
        </p:txBody>
      </p:sp>
      <p:pic>
        <p:nvPicPr>
          <p:cNvPr id="2050" name="Picture 2" descr="http://thecuriousdentist.com/wp-content/uploads/2014/08/depressed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663" y="4261646"/>
            <a:ext cx="2401951" cy="240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7375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Approach of STF 488</a:t>
            </a:r>
            <a:endParaRPr lang="en-GB"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26</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7" name="Content Placeholder 2"/>
          <p:cNvSpPr txBox="1">
            <a:spLocks/>
          </p:cNvSpPr>
          <p:nvPr/>
        </p:nvSpPr>
        <p:spPr bwMode="auto">
          <a:xfrm>
            <a:off x="440509" y="1617299"/>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altLang="en-US" dirty="0"/>
              <a:t>Example of Cognitive Impairments: Unipolar Depression</a:t>
            </a:r>
          </a:p>
          <a:p>
            <a:r>
              <a:rPr lang="en-GB" altLang="en-US" dirty="0"/>
              <a:t>Major Depressive Disorder (Background, WHO Fact Sheet 369)</a:t>
            </a:r>
          </a:p>
          <a:p>
            <a:pPr lvl="1"/>
            <a:r>
              <a:rPr lang="en-US" dirty="0"/>
              <a:t>Depression is the leading cause of disability worldwide, and is a major contributor to the global burden of disease.</a:t>
            </a:r>
          </a:p>
          <a:p>
            <a:pPr lvl="1"/>
            <a:r>
              <a:rPr lang="en-US" dirty="0"/>
              <a:t>More women are affected by depression than men.</a:t>
            </a:r>
          </a:p>
          <a:p>
            <a:pPr lvl="1"/>
            <a:r>
              <a:rPr lang="en-US" dirty="0"/>
              <a:t>At its worst, depression can lead to suicide.</a:t>
            </a:r>
          </a:p>
          <a:p>
            <a:pPr lvl="1"/>
            <a:r>
              <a:rPr lang="en-GB" dirty="0"/>
              <a:t>There </a:t>
            </a:r>
            <a:r>
              <a:rPr lang="en-US" dirty="0"/>
              <a:t>are effective treatments for depression.</a:t>
            </a:r>
          </a:p>
          <a:p>
            <a:pPr lvl="1"/>
            <a:endParaRPr lang="en-GB" altLang="en-US" dirty="0"/>
          </a:p>
          <a:p>
            <a:endParaRPr lang="en-GB" altLang="en-US" dirty="0"/>
          </a:p>
        </p:txBody>
      </p:sp>
      <p:pic>
        <p:nvPicPr>
          <p:cNvPr id="2050" name="Picture 2" descr="http://thecuriousdentist.com/wp-content/uploads/2014/08/depressed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663" y="4261646"/>
            <a:ext cx="2401951" cy="240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6708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Approach of STF 488</a:t>
            </a:r>
            <a:endParaRPr lang="en-GB"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27</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7" name="Content Placeholder 2"/>
          <p:cNvSpPr txBox="1">
            <a:spLocks/>
          </p:cNvSpPr>
          <p:nvPr/>
        </p:nvSpPr>
        <p:spPr bwMode="auto">
          <a:xfrm>
            <a:off x="440509" y="1617299"/>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altLang="en-US" dirty="0" smtClean="0"/>
              <a:t>Example of Cognitive Impairments: Unipolar Depression</a:t>
            </a:r>
          </a:p>
          <a:p>
            <a:r>
              <a:rPr lang="en-GB" altLang="en-US" dirty="0" smtClean="0"/>
              <a:t>The prevalence of Unipolar Depression is </a:t>
            </a:r>
            <a:br>
              <a:rPr lang="en-GB" altLang="en-US" dirty="0" smtClean="0"/>
            </a:br>
            <a:r>
              <a:rPr lang="en-GB" altLang="en-US" dirty="0" smtClean="0"/>
              <a:t>high across different regions:</a:t>
            </a:r>
          </a:p>
          <a:p>
            <a:pPr lvl="1"/>
            <a:r>
              <a:rPr lang="en-US" dirty="0"/>
              <a:t>Globally, more than 350 million people of all ages suffer from </a:t>
            </a:r>
            <a:r>
              <a:rPr lang="en-US" dirty="0" smtClean="0"/>
              <a:t>depression</a:t>
            </a:r>
          </a:p>
          <a:p>
            <a:pPr lvl="1"/>
            <a:r>
              <a:rPr lang="en-GB" altLang="en-US" dirty="0" smtClean="0"/>
              <a:t>12-month prevalence of major depressive </a:t>
            </a:r>
            <a:br>
              <a:rPr lang="en-GB" altLang="en-US" dirty="0" smtClean="0"/>
            </a:br>
            <a:r>
              <a:rPr lang="en-GB" altLang="en-US" dirty="0" smtClean="0"/>
              <a:t>episode among U.S. adults is 6.9%</a:t>
            </a:r>
          </a:p>
          <a:p>
            <a:pPr lvl="1"/>
            <a:r>
              <a:rPr lang="en-GB" altLang="en-US" dirty="0" smtClean="0"/>
              <a:t>The international lifetime prevalence is estimated</a:t>
            </a:r>
            <a:br>
              <a:rPr lang="en-GB" altLang="en-US" dirty="0" smtClean="0"/>
            </a:br>
            <a:r>
              <a:rPr lang="en-GB" altLang="en-US" dirty="0" smtClean="0"/>
              <a:t>to be between 16 – 20%.</a:t>
            </a:r>
          </a:p>
          <a:p>
            <a:endParaRPr lang="en-GB" altLang="en-US" dirty="0" smtClean="0"/>
          </a:p>
        </p:txBody>
      </p:sp>
      <p:pic>
        <p:nvPicPr>
          <p:cNvPr id="2050" name="Picture 2" descr="http://thecuriousdentist.com/wp-content/uploads/2014/08/depressed400.jpg" title="Picture of a depressed looking person in a 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663" y="4261646"/>
            <a:ext cx="2401951" cy="240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3805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Approach of STF 488</a:t>
            </a:r>
            <a:endParaRPr lang="en-GB"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28</a:t>
            </a:fld>
            <a:endParaRPr lang="en-GB" altLang="en-US">
              <a:solidFill>
                <a:srgbClr val="8EB4E3"/>
              </a:solidFill>
            </a:endParaRPr>
          </a:p>
        </p:txBody>
      </p:sp>
      <p:pic>
        <p:nvPicPr>
          <p:cNvPr id="2" name="Grafik 1" descr="The bar-chart shows  the 12-month prevalance of major depressive episode among US adults (2012). The overall percentage (6.9%) is shown as well as the distribution by sex, age and race." title="A bar-chart showing  the 12-month prevalance of major depressive episode among US adults (2012)"/>
          <p:cNvPicPr>
            <a:picLocks noChangeAspect="1"/>
          </p:cNvPicPr>
          <p:nvPr/>
        </p:nvPicPr>
        <p:blipFill>
          <a:blip r:embed="rId3"/>
          <a:stretch>
            <a:fillRect/>
          </a:stretch>
        </p:blipFill>
        <p:spPr>
          <a:xfrm>
            <a:off x="894992" y="1461607"/>
            <a:ext cx="6992066" cy="5396393"/>
          </a:xfrm>
          <a:prstGeom prst="rect">
            <a:avLst/>
          </a:prstGeom>
        </p:spPr>
      </p:pic>
      <p:sp>
        <p:nvSpPr>
          <p:cNvPr id="3" name="Textfeld 2"/>
          <p:cNvSpPr txBox="1"/>
          <p:nvPr/>
        </p:nvSpPr>
        <p:spPr>
          <a:xfrm>
            <a:off x="3777241" y="6588125"/>
            <a:ext cx="5285421" cy="246221"/>
          </a:xfrm>
          <a:prstGeom prst="rect">
            <a:avLst/>
          </a:prstGeom>
          <a:noFill/>
        </p:spPr>
        <p:txBody>
          <a:bodyPr wrap="none" rtlCol="0">
            <a:spAutoFit/>
          </a:bodyPr>
          <a:lstStyle/>
          <a:p>
            <a:r>
              <a:rPr lang="de-DE" sz="1000" dirty="0"/>
              <a:t>http://www.nimh.nih.gov/health/statistics/prevalence/major-depression-among-adults.shtml</a:t>
            </a:r>
          </a:p>
        </p:txBody>
      </p:sp>
      <p:sp>
        <p:nvSpPr>
          <p:cNvPr id="8" name="Footer Placeholder 4"/>
          <p:cNvSpPr txBox="1">
            <a:spLocks/>
          </p:cNvSpPr>
          <p:nvPr/>
        </p:nvSpPr>
        <p:spPr bwMode="auto">
          <a:xfrm>
            <a:off x="431800" y="6588125"/>
            <a:ext cx="5210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GB"/>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altLang="en-US"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80767035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a:t>Approach of STF 488</a:t>
            </a:r>
            <a:endParaRPr lang="en-GB" altLang="en-US" dirty="0" smtClean="0"/>
          </a:p>
        </p:txBody>
      </p:sp>
      <p:sp>
        <p:nvSpPr>
          <p:cNvPr id="27651" name="Content Placeholder 2"/>
          <p:cNvSpPr>
            <a:spLocks noGrp="1"/>
          </p:cNvSpPr>
          <p:nvPr>
            <p:ph idx="1"/>
          </p:nvPr>
        </p:nvSpPr>
        <p:spPr/>
        <p:txBody>
          <a:bodyPr/>
          <a:lstStyle/>
          <a:p>
            <a:pPr marL="0" indent="0">
              <a:buNone/>
            </a:pPr>
            <a:r>
              <a:rPr lang="en-GB" altLang="en-US" dirty="0" smtClean="0"/>
              <a:t>Step 2: Relating functional requirements to the selected cognitive impairments</a:t>
            </a:r>
          </a:p>
          <a:p>
            <a:r>
              <a:rPr lang="en-GB" altLang="en-US" dirty="0" smtClean="0"/>
              <a:t>The cognitive impairments will be described in terms of ICF functions and activities:</a:t>
            </a:r>
          </a:p>
          <a:p>
            <a:pPr lvl="1"/>
            <a:r>
              <a:rPr lang="en-US" altLang="en-US" dirty="0" smtClean="0"/>
              <a:t>ICF = International Classification of Functioning, Disability and Health</a:t>
            </a:r>
            <a:endParaRPr lang="en-GB" altLang="en-US" dirty="0" smtClean="0"/>
          </a:p>
          <a:p>
            <a:r>
              <a:rPr lang="en-GB" altLang="en-US" dirty="0" smtClean="0"/>
              <a:t>Specific functional requirements will be identified for ICF functions and activities.</a:t>
            </a:r>
          </a:p>
          <a:p>
            <a:r>
              <a:rPr lang="en-GB" altLang="en-US" dirty="0" smtClean="0"/>
              <a:t>This will result in a set of functional requirements for each cognitive impairment</a:t>
            </a:r>
            <a:r>
              <a:rPr lang="en-GB" dirty="0" smtClean="0"/>
              <a:t>. </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32A4C6-6C91-47E0-937E-89BB7BC1E5D7}" type="slidenum">
              <a:rPr lang="en-GB" altLang="en-US">
                <a:solidFill>
                  <a:srgbClr val="8EB4E3"/>
                </a:solidFill>
              </a:rPr>
              <a:pPr eaLnBrk="1" hangingPunct="1"/>
              <a:t>29</a:t>
            </a:fld>
            <a:endParaRPr lang="en-GB" altLang="en-US">
              <a:solidFill>
                <a:srgbClr val="8EB4E3"/>
              </a:solidFill>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413125086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5"/>
          <p:cNvSpPr>
            <a:spLocks noGrp="1"/>
          </p:cNvSpPr>
          <p:nvPr>
            <p:ph type="title"/>
          </p:nvPr>
        </p:nvSpPr>
        <p:spPr/>
        <p:txBody>
          <a:bodyPr/>
          <a:lstStyle/>
          <a:p>
            <a:r>
              <a:rPr lang="en-GB" altLang="en-US" dirty="0" smtClean="0"/>
              <a:t>Standardization is …</a:t>
            </a:r>
          </a:p>
        </p:txBody>
      </p:sp>
      <p:sp>
        <p:nvSpPr>
          <p:cNvPr id="24579" name="מציין מיקום תוכן 2"/>
          <p:cNvSpPr>
            <a:spLocks noGrp="1"/>
          </p:cNvSpPr>
          <p:nvPr>
            <p:ph idx="1"/>
          </p:nvPr>
        </p:nvSpPr>
        <p:spPr/>
        <p:txBody>
          <a:bodyPr/>
          <a:lstStyle/>
          <a:p>
            <a:pPr>
              <a:lnSpc>
                <a:spcPct val="150000"/>
              </a:lnSpc>
            </a:pPr>
            <a:r>
              <a:rPr lang="en-GB" altLang="en-US" dirty="0"/>
              <a:t> Sharing efforts and cost</a:t>
            </a:r>
          </a:p>
          <a:p>
            <a:pPr>
              <a:lnSpc>
                <a:spcPct val="150000"/>
              </a:lnSpc>
            </a:pPr>
            <a:r>
              <a:rPr lang="en-GB" altLang="en-US" dirty="0"/>
              <a:t> Close co-operation of competitors</a:t>
            </a:r>
          </a:p>
          <a:p>
            <a:pPr>
              <a:lnSpc>
                <a:spcPct val="150000"/>
              </a:lnSpc>
            </a:pPr>
            <a:r>
              <a:rPr lang="en-GB" altLang="en-US" dirty="0"/>
              <a:t> Reduction of solutions to a minimum: preferably one!</a:t>
            </a:r>
          </a:p>
          <a:p>
            <a:pPr>
              <a:lnSpc>
                <a:spcPct val="150000"/>
              </a:lnSpc>
            </a:pPr>
            <a:r>
              <a:rPr lang="en-GB" altLang="en-US" dirty="0"/>
              <a:t> Creation of a critical mass</a:t>
            </a:r>
          </a:p>
          <a:p>
            <a:pPr>
              <a:lnSpc>
                <a:spcPct val="150000"/>
              </a:lnSpc>
            </a:pPr>
            <a:r>
              <a:rPr lang="en-GB" altLang="en-US" dirty="0"/>
              <a:t> Bringing about economies of scale</a:t>
            </a:r>
          </a:p>
          <a:p>
            <a:pPr>
              <a:lnSpc>
                <a:spcPct val="150000"/>
              </a:lnSpc>
            </a:pPr>
            <a:r>
              <a:rPr lang="en-GB" altLang="en-US" dirty="0"/>
              <a:t> A fight against technical barriers to </a:t>
            </a:r>
            <a:r>
              <a:rPr lang="en-GB" altLang="en-US" dirty="0" smtClean="0"/>
              <a:t>trade</a:t>
            </a:r>
            <a:endParaRPr lang="en-GB" altLang="en-US" dirty="0"/>
          </a:p>
        </p:txBody>
      </p:sp>
      <p:sp>
        <p:nvSpPr>
          <p:cNvPr id="5" name="מציין מיקום של מספר שקופית 4"/>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9492E-4741-4162-B56B-549076B1E867}" type="slidenum">
              <a:rPr lang="en-GB" altLang="en-US">
                <a:solidFill>
                  <a:srgbClr val="8EB4E3"/>
                </a:solidFill>
              </a:rPr>
              <a:pPr eaLnBrk="1" hangingPunct="1"/>
              <a:t>3</a:t>
            </a:fld>
            <a:endParaRPr lang="en-GB" altLang="en-US">
              <a:solidFill>
                <a:srgbClr val="8EB4E3"/>
              </a:solidFill>
            </a:endParaRP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Approach of STF 488</a:t>
            </a:r>
            <a:endParaRPr lang="en-GB" dirty="0"/>
          </a:p>
        </p:txBody>
      </p:sp>
      <p:sp>
        <p:nvSpPr>
          <p:cNvPr id="3" name="Marcador de contenido 2"/>
          <p:cNvSpPr>
            <a:spLocks noGrp="1"/>
          </p:cNvSpPr>
          <p:nvPr>
            <p:ph idx="1"/>
          </p:nvPr>
        </p:nvSpPr>
        <p:spPr/>
        <p:txBody>
          <a:bodyPr/>
          <a:lstStyle/>
          <a:p>
            <a:r>
              <a:rPr lang="en-GB" dirty="0" smtClean="0"/>
              <a:t>Examples of ICF functions that can be used to describe Unipolar Depression</a:t>
            </a:r>
          </a:p>
          <a:p>
            <a:r>
              <a:rPr lang="en-GB" dirty="0" smtClean="0"/>
              <a:t>Functions:</a:t>
            </a:r>
          </a:p>
          <a:p>
            <a:pPr lvl="1"/>
            <a:r>
              <a:rPr lang="en-GB" dirty="0" smtClean="0"/>
              <a:t>b1300 Energy level (</a:t>
            </a:r>
            <a:r>
              <a:rPr lang="en-US" dirty="0"/>
              <a:t>Mental functions that produce </a:t>
            </a:r>
            <a:r>
              <a:rPr lang="en-US" dirty="0" err="1"/>
              <a:t>vigour</a:t>
            </a:r>
            <a:r>
              <a:rPr lang="en-US" dirty="0"/>
              <a:t> and </a:t>
            </a:r>
            <a:r>
              <a:rPr lang="en-US" dirty="0" smtClean="0"/>
              <a:t>stamina)</a:t>
            </a:r>
            <a:endParaRPr lang="en-GB" dirty="0" smtClean="0"/>
          </a:p>
          <a:p>
            <a:pPr lvl="1"/>
            <a:r>
              <a:rPr lang="en-GB" dirty="0" smtClean="0"/>
              <a:t>b1301 Motivation (</a:t>
            </a:r>
            <a:r>
              <a:rPr lang="en-US" dirty="0"/>
              <a:t>Mental functions that produce the incentive to act; the conscious or unconscious driving force for action</a:t>
            </a:r>
            <a:r>
              <a:rPr lang="en-GB" dirty="0" smtClean="0"/>
              <a:t>)</a:t>
            </a:r>
          </a:p>
          <a:p>
            <a:pPr lvl="1"/>
            <a:r>
              <a:rPr lang="en-GB" dirty="0" smtClean="0"/>
              <a:t>b1400 </a:t>
            </a:r>
            <a:r>
              <a:rPr lang="en-GB" dirty="0"/>
              <a:t>Sustaining </a:t>
            </a:r>
            <a:r>
              <a:rPr lang="en-GB" dirty="0" smtClean="0"/>
              <a:t>attention (</a:t>
            </a:r>
            <a:r>
              <a:rPr lang="en-US" dirty="0"/>
              <a:t>Mental functions that produce concentration for the period of time </a:t>
            </a:r>
            <a:r>
              <a:rPr lang="en-US" dirty="0" smtClean="0"/>
              <a:t>required)</a:t>
            </a:r>
          </a:p>
          <a:p>
            <a:r>
              <a:rPr lang="en-US" dirty="0" smtClean="0"/>
              <a:t>Activities:</a:t>
            </a:r>
            <a:endParaRPr lang="en-US" dirty="0"/>
          </a:p>
          <a:p>
            <a:pPr lvl="1"/>
            <a:r>
              <a:rPr lang="en-US" dirty="0"/>
              <a:t>d160 Focusing attention (Intentionally focusing on specific stimuli, such as by filtering out distracting </a:t>
            </a:r>
            <a:r>
              <a:rPr lang="en-US" dirty="0" smtClean="0"/>
              <a:t>noises)</a:t>
            </a:r>
          </a:p>
        </p:txBody>
      </p:sp>
      <p:sp>
        <p:nvSpPr>
          <p:cNvPr id="4" name="Marcador de pie de página 3"/>
          <p:cNvSpPr>
            <a:spLocks noGrp="1"/>
          </p:cNvSpPr>
          <p:nvPr>
            <p:ph type="ftr" sz="quarter" idx="10"/>
          </p:nvPr>
        </p:nvSpPr>
        <p:spPr/>
        <p:txBody>
          <a:bodyPr/>
          <a:lstStyle/>
          <a:p>
            <a:pPr>
              <a:defRPr/>
            </a:pPr>
            <a:r>
              <a:rPr lang="en-GB" dirty="0" smtClean="0"/>
              <a:t>© ETSI 2015. All rights reserved</a:t>
            </a:r>
            <a:endParaRPr lang="en-GB" dirty="0"/>
          </a:p>
        </p:txBody>
      </p:sp>
      <p:sp>
        <p:nvSpPr>
          <p:cNvPr id="5" name="Marcador de número de diapositiva 4"/>
          <p:cNvSpPr>
            <a:spLocks noGrp="1"/>
          </p:cNvSpPr>
          <p:nvPr>
            <p:ph type="sldNum" sz="quarter" idx="11"/>
          </p:nvPr>
        </p:nvSpPr>
        <p:spPr/>
        <p:txBody>
          <a:bodyPr/>
          <a:lstStyle/>
          <a:p>
            <a:fld id="{13A81C64-F720-426A-9905-35D857D010DB}" type="slidenum">
              <a:rPr lang="en-GB" altLang="en-US" smtClean="0"/>
              <a:pPr/>
              <a:t>30</a:t>
            </a:fld>
            <a:endParaRPr lang="en-GB" altLang="en-US" dirty="0"/>
          </a:p>
        </p:txBody>
      </p:sp>
    </p:spTree>
    <p:extLst>
      <p:ext uri="{BB962C8B-B14F-4D97-AF65-F5344CB8AC3E}">
        <p14:creationId xmlns:p14="http://schemas.microsoft.com/office/powerpoint/2010/main" val="107613550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Approach of STF 488</a:t>
            </a:r>
            <a:endParaRPr lang="en-GB"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31</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7" name="Content Placeholder 2"/>
          <p:cNvSpPr txBox="1">
            <a:spLocks/>
          </p:cNvSpPr>
          <p:nvPr/>
        </p:nvSpPr>
        <p:spPr bwMode="auto">
          <a:xfrm>
            <a:off x="440509" y="1617299"/>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90000"/>
              <a:buBlip>
                <a:blip r:embed="rId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altLang="en-US" dirty="0" smtClean="0"/>
              <a:t>Step 3: Developing guidelines for people with specific functional requirements</a:t>
            </a:r>
          </a:p>
          <a:p>
            <a:r>
              <a:rPr lang="en-GB" altLang="en-US" dirty="0" smtClean="0"/>
              <a:t>Guidelines will be developed and published in DEG-HF 0152 </a:t>
            </a:r>
          </a:p>
          <a:p>
            <a:pPr lvl="1"/>
            <a:r>
              <a:rPr lang="en-GB" altLang="en-US" dirty="0" smtClean="0"/>
              <a:t>for enabling or facilitating the use of mobile technologies by people with specific functional requirements,</a:t>
            </a:r>
          </a:p>
          <a:p>
            <a:pPr lvl="1"/>
            <a:r>
              <a:rPr lang="en-GB" altLang="en-US" dirty="0" smtClean="0"/>
              <a:t>regardless of which cognitive impairments the individual function requirements are associated with.</a:t>
            </a:r>
          </a:p>
          <a:p>
            <a:r>
              <a:rPr lang="en-GB" altLang="en-US" dirty="0" smtClean="0"/>
              <a:t>The Guidelines will be collected from existing literature and best practice, or, in the absence of existing recommendations, they will be developed</a:t>
            </a:r>
            <a:r>
              <a:rPr lang="en-GB" dirty="0" smtClean="0"/>
              <a:t>. </a:t>
            </a:r>
            <a:endParaRPr lang="en-GB" altLang="en-US" dirty="0" smtClean="0"/>
          </a:p>
          <a:p>
            <a:endParaRPr lang="en-GB" altLang="en-US" dirty="0" smtClean="0"/>
          </a:p>
        </p:txBody>
      </p:sp>
    </p:spTree>
    <p:extLst>
      <p:ext uri="{BB962C8B-B14F-4D97-AF65-F5344CB8AC3E}">
        <p14:creationId xmlns:p14="http://schemas.microsoft.com/office/powerpoint/2010/main" val="1586299464"/>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כותרת 5"/>
          <p:cNvSpPr>
            <a:spLocks noGrp="1"/>
          </p:cNvSpPr>
          <p:nvPr>
            <p:ph type="title"/>
          </p:nvPr>
        </p:nvSpPr>
        <p:spPr/>
        <p:txBody>
          <a:bodyPr/>
          <a:lstStyle/>
          <a:p>
            <a:r>
              <a:rPr lang="en-GB" altLang="en-US" dirty="0" smtClean="0"/>
              <a:t>To find out more or to get involved</a:t>
            </a:r>
            <a:endParaRPr lang="he-IL" altLang="en-US" dirty="0" smtClean="0"/>
          </a:p>
        </p:txBody>
      </p:sp>
      <p:sp>
        <p:nvSpPr>
          <p:cNvPr id="38915" name="מציין מיקום תוכן 6"/>
          <p:cNvSpPr>
            <a:spLocks noGrp="1"/>
          </p:cNvSpPr>
          <p:nvPr>
            <p:ph idx="1"/>
          </p:nvPr>
        </p:nvSpPr>
        <p:spPr>
          <a:xfrm>
            <a:off x="457200" y="1600200"/>
            <a:ext cx="8229600" cy="3448050"/>
          </a:xfrm>
        </p:spPr>
        <p:txBody>
          <a:bodyPr/>
          <a:lstStyle/>
          <a:p>
            <a:pPr algn="ctr">
              <a:buFontTx/>
              <a:buNone/>
            </a:pPr>
            <a:r>
              <a:rPr lang="en-GB" altLang="en-US" dirty="0"/>
              <a:t>To find out more or to get </a:t>
            </a:r>
            <a:r>
              <a:rPr lang="en-GB" altLang="en-US" dirty="0" smtClean="0"/>
              <a:t>involved please contact:</a:t>
            </a:r>
          </a:p>
          <a:p>
            <a:pPr algn="ctr">
              <a:buFontTx/>
              <a:buNone/>
            </a:pPr>
            <a:r>
              <a:rPr lang="en-GB" altLang="en-US" dirty="0" smtClean="0"/>
              <a:t>Mike Pluke</a:t>
            </a:r>
          </a:p>
          <a:p>
            <a:pPr algn="ctr">
              <a:buFontTx/>
              <a:buNone/>
            </a:pPr>
            <a:r>
              <a:rPr lang="en-GB" altLang="en-US" dirty="0" smtClean="0"/>
              <a:t>Castle Consulting Ltd.</a:t>
            </a:r>
          </a:p>
          <a:p>
            <a:pPr algn="ctr">
              <a:buFontTx/>
              <a:buNone/>
            </a:pPr>
            <a:r>
              <a:rPr lang="en-GB" altLang="en-US" dirty="0" smtClean="0">
                <a:hlinkClick r:id="rId3"/>
              </a:rPr>
              <a:t>Mike.Pluke@castle-consult.com</a:t>
            </a:r>
            <a:r>
              <a:rPr lang="en-GB" altLang="en-US" dirty="0" smtClean="0"/>
              <a:t> </a:t>
            </a:r>
          </a:p>
          <a:p>
            <a:pPr algn="ctr">
              <a:buFontTx/>
              <a:buNone/>
            </a:pPr>
            <a:endParaRPr lang="en-GB" altLang="en-US" dirty="0" smtClean="0"/>
          </a:p>
          <a:p>
            <a:pPr algn="ctr">
              <a:buFontTx/>
              <a:buNone/>
            </a:pPr>
            <a:r>
              <a:rPr lang="en-GB" altLang="en-US" dirty="0" smtClean="0"/>
              <a:t>STF 488 </a:t>
            </a:r>
            <a:r>
              <a:rPr lang="en-GB" altLang="en-US" dirty="0"/>
              <a:t>homepage: </a:t>
            </a:r>
            <a:r>
              <a:rPr lang="en-GB" altLang="en-US" sz="2000" dirty="0">
                <a:hlinkClick r:id="rId4"/>
              </a:rPr>
              <a:t>https://</a:t>
            </a:r>
            <a:r>
              <a:rPr lang="en-GB" altLang="en-US" sz="2000" dirty="0" smtClean="0">
                <a:hlinkClick r:id="rId4"/>
              </a:rPr>
              <a:t>portal.etsi.org/STFs/STF_HomePages/STF488/STF488.asp</a:t>
            </a:r>
            <a:r>
              <a:rPr lang="en-GB" altLang="en-US" sz="2000" dirty="0" smtClean="0"/>
              <a:t> </a:t>
            </a:r>
          </a:p>
          <a:p>
            <a:pPr algn="ctr">
              <a:buFontTx/>
              <a:buNone/>
            </a:pPr>
            <a:endParaRPr lang="he-IL"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067D6-A47C-46BD-9929-27A57207073A}" type="slidenum">
              <a:rPr lang="en-GB" altLang="en-US">
                <a:solidFill>
                  <a:srgbClr val="8EB4E3"/>
                </a:solidFill>
              </a:rPr>
              <a:pPr eaLnBrk="1" hangingPunct="1"/>
              <a:t>32</a:t>
            </a:fld>
            <a:endParaRPr lang="en-GB" altLang="en-US">
              <a:solidFill>
                <a:srgbClr val="8EB4E3"/>
              </a:solidFill>
            </a:endParaRPr>
          </a:p>
        </p:txBody>
      </p:sp>
      <p:sp>
        <p:nvSpPr>
          <p:cNvPr id="8" name="מלבן מעוגל 7"/>
          <p:cNvSpPr/>
          <p:nvPr/>
        </p:nvSpPr>
        <p:spPr>
          <a:xfrm>
            <a:off x="1881188" y="5208588"/>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dirty="0">
                <a:latin typeface="Calibri" pitchFamily="34" charset="0"/>
              </a:rPr>
              <a:t>Thank you!</a:t>
            </a:r>
            <a:endParaRPr lang="en-GB" sz="3200" dirty="0">
              <a:latin typeface="Calibri" pitchFamily="34" charset="0"/>
            </a:endParaRPr>
          </a:p>
        </p:txBody>
      </p:sp>
      <p:sp>
        <p:nvSpPr>
          <p:cNvPr id="3891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5"/>
          <p:cNvSpPr>
            <a:spLocks noGrp="1"/>
          </p:cNvSpPr>
          <p:nvPr>
            <p:ph type="title"/>
          </p:nvPr>
        </p:nvSpPr>
        <p:spPr/>
        <p:txBody>
          <a:bodyPr/>
          <a:lstStyle/>
          <a:p>
            <a:r>
              <a:rPr lang="en-GB" altLang="en-US" dirty="0" smtClean="0"/>
              <a:t>Expectations from good standards?</a:t>
            </a:r>
          </a:p>
        </p:txBody>
      </p:sp>
      <p:sp>
        <p:nvSpPr>
          <p:cNvPr id="24579" name="מציין מיקום תוכן 2"/>
          <p:cNvSpPr>
            <a:spLocks noGrp="1"/>
          </p:cNvSpPr>
          <p:nvPr>
            <p:ph idx="1"/>
          </p:nvPr>
        </p:nvSpPr>
        <p:spPr/>
        <p:txBody>
          <a:bodyPr/>
          <a:lstStyle/>
          <a:p>
            <a:r>
              <a:rPr lang="en-GB" altLang="en-US" dirty="0"/>
              <a:t> Market relevance</a:t>
            </a:r>
          </a:p>
          <a:p>
            <a:pPr lvl="1"/>
            <a:r>
              <a:rPr lang="en-GB" altLang="en-US" dirty="0"/>
              <a:t> demand by the market, fulfilling market needs</a:t>
            </a:r>
          </a:p>
          <a:p>
            <a:r>
              <a:rPr lang="en-GB" altLang="en-US" dirty="0"/>
              <a:t>Timely provisioning of</a:t>
            </a:r>
          </a:p>
          <a:p>
            <a:pPr lvl="1"/>
            <a:r>
              <a:rPr lang="en-GB" altLang="en-US" dirty="0"/>
              <a:t> global networking</a:t>
            </a:r>
          </a:p>
          <a:p>
            <a:pPr lvl="1"/>
            <a:r>
              <a:rPr lang="en-GB" altLang="en-US" dirty="0"/>
              <a:t> global interworking</a:t>
            </a:r>
          </a:p>
          <a:p>
            <a:pPr lvl="1"/>
            <a:r>
              <a:rPr lang="en-GB" altLang="en-US" dirty="0"/>
              <a:t>global interoperability</a:t>
            </a:r>
          </a:p>
          <a:p>
            <a:r>
              <a:rPr lang="en-GB" altLang="en-US" dirty="0"/>
              <a:t>Basis for fair competition</a:t>
            </a:r>
          </a:p>
          <a:p>
            <a:r>
              <a:rPr lang="en-GB" altLang="en-US" dirty="0"/>
              <a:t>Market growth</a:t>
            </a:r>
          </a:p>
          <a:p>
            <a:r>
              <a:rPr lang="en-GB" altLang="en-US" dirty="0"/>
              <a:t>Not too detailed, but unambiguous</a:t>
            </a:r>
          </a:p>
          <a:p>
            <a:r>
              <a:rPr lang="en-GB" altLang="en-US" dirty="0"/>
              <a:t>Detailed enough in order to allow for multi-vendor operation</a:t>
            </a:r>
          </a:p>
          <a:p>
            <a:r>
              <a:rPr lang="en-GB" altLang="en-US" dirty="0"/>
              <a:t>Usable in different networks</a:t>
            </a:r>
          </a:p>
          <a:p>
            <a:pPr>
              <a:lnSpc>
                <a:spcPct val="150000"/>
              </a:lnSpc>
            </a:pPr>
            <a:endParaRPr lang="en-GB" altLang="en-US" dirty="0"/>
          </a:p>
        </p:txBody>
      </p:sp>
      <p:sp>
        <p:nvSpPr>
          <p:cNvPr id="5" name="מציין מיקום של מספר שקופית 4"/>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9492E-4741-4162-B56B-549076B1E867}" type="slidenum">
              <a:rPr lang="en-GB" altLang="en-US">
                <a:solidFill>
                  <a:srgbClr val="8EB4E3"/>
                </a:solidFill>
              </a:rPr>
              <a:pPr eaLnBrk="1" hangingPunct="1"/>
              <a:t>4</a:t>
            </a:fld>
            <a:endParaRPr lang="en-GB" altLang="en-US">
              <a:solidFill>
                <a:srgbClr val="8EB4E3"/>
              </a:solidFill>
            </a:endParaRP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5116938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What is ETSI, the </a:t>
            </a:r>
            <a:r>
              <a:rPr lang="de-DE" dirty="0"/>
              <a:t>European </a:t>
            </a:r>
            <a:r>
              <a:rPr lang="de-DE" dirty="0" smtClean="0"/>
              <a:t/>
            </a:r>
            <a:br>
              <a:rPr lang="de-DE" dirty="0" smtClean="0"/>
            </a:br>
            <a:r>
              <a:rPr lang="de-DE" dirty="0" smtClean="0"/>
              <a:t>Telecommunications </a:t>
            </a:r>
            <a:r>
              <a:rPr lang="de-DE" dirty="0"/>
              <a:t>Standards Institute</a:t>
            </a:r>
            <a:r>
              <a:rPr lang="en-GB" altLang="en-US" dirty="0" smtClean="0"/>
              <a:t>?</a:t>
            </a:r>
          </a:p>
        </p:txBody>
      </p:sp>
      <p:sp>
        <p:nvSpPr>
          <p:cNvPr id="25603" name="מציין מיקום תוכן 2"/>
          <p:cNvSpPr>
            <a:spLocks noGrp="1"/>
          </p:cNvSpPr>
          <p:nvPr>
            <p:ph idx="1"/>
          </p:nvPr>
        </p:nvSpPr>
        <p:spPr/>
        <p:txBody>
          <a:bodyPr/>
          <a:lstStyle/>
          <a:p>
            <a:r>
              <a:rPr lang="en-GB" altLang="en-US" dirty="0" smtClean="0"/>
              <a:t>One of three European </a:t>
            </a:r>
            <a:r>
              <a:rPr lang="en-GB" altLang="en-US" dirty="0"/>
              <a:t>standards </a:t>
            </a:r>
            <a:r>
              <a:rPr lang="en-GB" altLang="en-US" dirty="0" smtClean="0"/>
              <a:t>organizations (ETSI, CEN, CENELEC)</a:t>
            </a:r>
            <a:endParaRPr lang="en-GB" altLang="en-US" dirty="0"/>
          </a:p>
          <a:p>
            <a:r>
              <a:rPr lang="en-GB" altLang="en-US" dirty="0"/>
              <a:t>Officially recognized by the EU &amp; EFTA </a:t>
            </a:r>
          </a:p>
          <a:p>
            <a:r>
              <a:rPr lang="en-GB" altLang="en-US" dirty="0"/>
              <a:t>Setting globally-applicable standards </a:t>
            </a:r>
            <a:r>
              <a:rPr lang="en-GB" altLang="en-US" dirty="0" smtClean="0"/>
              <a:t>for telecommunications and related areas</a:t>
            </a:r>
            <a:endParaRPr lang="en-GB" altLang="en-US" dirty="0"/>
          </a:p>
          <a:p>
            <a:r>
              <a:rPr lang="en-GB" altLang="en-US" dirty="0" smtClean="0"/>
              <a:t>Active </a:t>
            </a:r>
            <a:r>
              <a:rPr lang="en-GB" altLang="en-US" dirty="0"/>
              <a:t>in all areas of ICT </a:t>
            </a:r>
          </a:p>
          <a:p>
            <a:r>
              <a:rPr lang="en-GB" altLang="en-US" dirty="0"/>
              <a:t>An independent,  non-profit organization, </a:t>
            </a:r>
            <a:br>
              <a:rPr lang="en-GB" altLang="en-US" dirty="0"/>
            </a:br>
            <a:r>
              <a:rPr lang="en-GB" altLang="en-US" dirty="0"/>
              <a:t>created in 1988</a:t>
            </a:r>
          </a:p>
          <a:p>
            <a:r>
              <a:rPr lang="en-GB" altLang="en-US" dirty="0"/>
              <a:t>Offering direct participation of all members </a:t>
            </a:r>
          </a:p>
          <a:p>
            <a:r>
              <a:rPr lang="en-GB" altLang="en-US" dirty="0"/>
              <a:t>ETSI has more than 15,000 publication available for free!</a:t>
            </a:r>
            <a:endParaRPr lang="he-IL" altLang="en-US" dirty="0" smtClean="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5</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6" name="Text Box 7"/>
          <p:cNvSpPr txBox="1">
            <a:spLocks noChangeArrowheads="1"/>
          </p:cNvSpPr>
          <p:nvPr/>
        </p:nvSpPr>
        <p:spPr bwMode="auto">
          <a:xfrm>
            <a:off x="6591959" y="2197370"/>
            <a:ext cx="2432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000000"/>
              </a:buClr>
              <a:buSzPct val="100000"/>
              <a:buFont typeface="Times New Roman" pitchFamily="18" charset="0"/>
              <a:buNone/>
            </a:pPr>
            <a:r>
              <a:rPr lang="en-GB" altLang="en-US" b="1" i="1" u="sng" dirty="0">
                <a:solidFill>
                  <a:srgbClr val="44628E"/>
                </a:solidFill>
              </a:rPr>
              <a:t>http://www.etsi.org</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What is ETSI?</a:t>
            </a:r>
          </a:p>
        </p:txBody>
      </p:sp>
      <p:sp>
        <p:nvSpPr>
          <p:cNvPr id="25603" name="מציין מיקום תוכן 2"/>
          <p:cNvSpPr>
            <a:spLocks noGrp="1"/>
          </p:cNvSpPr>
          <p:nvPr>
            <p:ph idx="1"/>
          </p:nvPr>
        </p:nvSpPr>
        <p:spPr/>
        <p:txBody>
          <a:bodyPr/>
          <a:lstStyle/>
          <a:p>
            <a:r>
              <a:rPr lang="en-GB" altLang="en-US" dirty="0" smtClean="0"/>
              <a:t>The home of the GSM standards and </a:t>
            </a:r>
            <a:r>
              <a:rPr lang="en-GB" altLang="en-US" dirty="0"/>
              <a:t>a founding partner </a:t>
            </a:r>
            <a:r>
              <a:rPr lang="en-GB" altLang="en-US" dirty="0" smtClean="0"/>
              <a:t>in:</a:t>
            </a:r>
          </a:p>
          <a:p>
            <a:endParaRPr lang="en-GB"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6</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
        <p:nvSpPr>
          <p:cNvPr id="7" name="Text Box 10"/>
          <p:cNvSpPr txBox="1">
            <a:spLocks noChangeArrowheads="1"/>
          </p:cNvSpPr>
          <p:nvPr/>
        </p:nvSpPr>
        <p:spPr bwMode="auto">
          <a:xfrm>
            <a:off x="1674909" y="6080865"/>
            <a:ext cx="5891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buClr>
                <a:srgbClr val="000000"/>
              </a:buClr>
              <a:buSzPct val="100000"/>
              <a:buFont typeface="Times New Roman" pitchFamily="18" charset="0"/>
              <a:buNone/>
            </a:pPr>
            <a:r>
              <a:rPr lang="es-ES_tradnl" altLang="en-US" b="1">
                <a:solidFill>
                  <a:srgbClr val="BB4FB1"/>
                </a:solidFill>
                <a:latin typeface="Trebuchet MS" pitchFamily="34" charset="0"/>
              </a:rPr>
              <a:t>… and of a lot of others, e.g. ISDN, DECT, DAB, DVB …</a:t>
            </a:r>
          </a:p>
        </p:txBody>
      </p:sp>
      <p:pic>
        <p:nvPicPr>
          <p:cNvPr id="11" name="Picture 2" descr="The standards used in 4G networks." title="Long-Term Evolution (LT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5059" t="1745" r="25156" b="-1745"/>
          <a:stretch/>
        </p:blipFill>
        <p:spPr bwMode="auto">
          <a:xfrm>
            <a:off x="5108029" y="2111484"/>
            <a:ext cx="3011213" cy="3162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standards that apply to 3G networks (and beyond)" title="Third Generation Partnership Project (3GPP)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851" y="2995332"/>
            <a:ext cx="3423198" cy="199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732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722313" y="5349875"/>
            <a:ext cx="7772400" cy="660400"/>
          </a:xfrm>
        </p:spPr>
        <p:txBody>
          <a:bodyPr/>
          <a:lstStyle/>
          <a:p>
            <a:pPr>
              <a:defRPr/>
            </a:pPr>
            <a:r>
              <a:rPr lang="en-US" dirty="0" smtClean="0"/>
              <a:t>Technical Committee Human factors</a:t>
            </a:r>
            <a:endParaRPr lang="he-IL" dirty="0"/>
          </a:p>
        </p:txBody>
      </p:sp>
      <p:sp>
        <p:nvSpPr>
          <p:cNvPr id="5" name="מציין מיקום טקסט 4"/>
          <p:cNvSpPr>
            <a:spLocks noGrp="1"/>
          </p:cNvSpPr>
          <p:nvPr>
            <p:ph type="body" idx="1"/>
          </p:nvPr>
        </p:nvSpPr>
        <p:spPr/>
        <p:txBody>
          <a:bodyPr/>
          <a:lstStyle/>
          <a:p>
            <a:pPr>
              <a:defRPr/>
            </a:pPr>
            <a:endParaRPr lang="he-IL"/>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74A82-830D-4F8C-8A41-23307DD9C897}" type="slidenum">
              <a:rPr lang="en-GB" altLang="en-US">
                <a:solidFill>
                  <a:srgbClr val="8EB4E3"/>
                </a:solidFill>
              </a:rPr>
              <a:pPr eaLnBrk="1" hangingPunct="1"/>
              <a:t>7</a:t>
            </a:fld>
            <a:endParaRPr lang="en-GB" altLang="en-US">
              <a:solidFill>
                <a:srgbClr val="8EB4E3"/>
              </a:solidFill>
            </a:endParaRPr>
          </a:p>
        </p:txBody>
      </p:sp>
      <p:sp>
        <p:nvSpPr>
          <p:cNvPr id="235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45404373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a:t>Why should ETSI be interested </a:t>
            </a:r>
            <a:r>
              <a:rPr lang="en-GB" altLang="en-US" dirty="0" smtClean="0"/>
              <a:t>in</a:t>
            </a:r>
            <a:br>
              <a:rPr lang="en-GB" altLang="en-US" dirty="0" smtClean="0"/>
            </a:br>
            <a:r>
              <a:rPr lang="en-GB" altLang="en-US" dirty="0" smtClean="0"/>
              <a:t>Human </a:t>
            </a:r>
            <a:r>
              <a:rPr lang="en-GB" altLang="en-US" dirty="0"/>
              <a:t>Factors?</a:t>
            </a:r>
          </a:p>
        </p:txBody>
      </p:sp>
      <p:sp>
        <p:nvSpPr>
          <p:cNvPr id="25603" name="מציין מיקום תוכן 2"/>
          <p:cNvSpPr>
            <a:spLocks noGrp="1"/>
          </p:cNvSpPr>
          <p:nvPr>
            <p:ph idx="1"/>
          </p:nvPr>
        </p:nvSpPr>
        <p:spPr/>
        <p:txBody>
          <a:bodyPr/>
          <a:lstStyle/>
          <a:p>
            <a:r>
              <a:rPr lang="en-GB" altLang="en-US" dirty="0" smtClean="0"/>
              <a:t>“</a:t>
            </a:r>
            <a:r>
              <a:rPr lang="en-GB" altLang="en-US" dirty="0"/>
              <a:t>Featurism” - product complexity increasing</a:t>
            </a:r>
          </a:p>
          <a:p>
            <a:r>
              <a:rPr lang="en-GB" altLang="en-US" dirty="0"/>
              <a:t>Range of ICT users broadening – children, older, disabled </a:t>
            </a:r>
            <a:r>
              <a:rPr lang="en-GB" altLang="en-US" dirty="0" smtClean="0"/>
              <a:t>people</a:t>
            </a:r>
            <a:endParaRPr lang="en-GB" altLang="en-US" dirty="0"/>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8</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pic>
        <p:nvPicPr>
          <p:cNvPr id="2" name="Picture 1" descr="The picture illustrates how product complexity increases and user specialisation decreases over time. This means that the &quot;Usability Gap&quot; will tend to increase over time (unless action is taken)." title="Picture of the &quot;Usability Gap&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871" y="3116409"/>
            <a:ext cx="5695238" cy="3161905"/>
          </a:xfrm>
          <a:prstGeom prst="rect">
            <a:avLst/>
          </a:prstGeom>
        </p:spPr>
      </p:pic>
    </p:spTree>
    <p:extLst>
      <p:ext uri="{BB962C8B-B14F-4D97-AF65-F5344CB8AC3E}">
        <p14:creationId xmlns:p14="http://schemas.microsoft.com/office/powerpoint/2010/main" val="99608260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p:nvPr>
        </p:nvSpPr>
        <p:spPr/>
        <p:txBody>
          <a:bodyPr/>
          <a:lstStyle/>
          <a:p>
            <a:r>
              <a:rPr lang="en-GB" altLang="en-US" dirty="0" smtClean="0"/>
              <a:t>ETSI TC HF</a:t>
            </a:r>
          </a:p>
        </p:txBody>
      </p:sp>
      <p:sp>
        <p:nvSpPr>
          <p:cNvPr id="25603" name="מציין מיקום תוכן 2"/>
          <p:cNvSpPr>
            <a:spLocks noGrp="1"/>
          </p:cNvSpPr>
          <p:nvPr>
            <p:ph idx="1"/>
          </p:nvPr>
        </p:nvSpPr>
        <p:spPr/>
        <p:txBody>
          <a:bodyPr/>
          <a:lstStyle/>
          <a:p>
            <a:pPr>
              <a:lnSpc>
                <a:spcPct val="200000"/>
              </a:lnSpc>
            </a:pPr>
            <a:r>
              <a:rPr lang="en-GB" altLang="en-US" dirty="0"/>
              <a:t>Technical Committee – Human Factors</a:t>
            </a:r>
          </a:p>
          <a:p>
            <a:pPr>
              <a:lnSpc>
                <a:spcPct val="200000"/>
              </a:lnSpc>
            </a:pPr>
            <a:r>
              <a:rPr lang="en-GB" altLang="en-US" dirty="0"/>
              <a:t>Main scope: usability and accessibility</a:t>
            </a:r>
          </a:p>
          <a:p>
            <a:pPr>
              <a:lnSpc>
                <a:spcPct val="200000"/>
              </a:lnSpc>
            </a:pPr>
            <a:r>
              <a:rPr lang="en-GB" altLang="en-US" dirty="0"/>
              <a:t>Formed in 1989</a:t>
            </a:r>
          </a:p>
          <a:p>
            <a:pPr>
              <a:lnSpc>
                <a:spcPct val="200000"/>
              </a:lnSpc>
            </a:pPr>
            <a:r>
              <a:rPr lang="en-GB" altLang="en-US" dirty="0"/>
              <a:t>It has produced a very broad mix of guides and standards</a:t>
            </a:r>
          </a:p>
          <a:p>
            <a:pPr>
              <a:lnSpc>
                <a:spcPct val="200000"/>
              </a:lnSpc>
            </a:pPr>
            <a:r>
              <a:rPr lang="en-GB" altLang="en-US" dirty="0"/>
              <a:t>For example ....</a:t>
            </a: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A7AB8-A5E9-40C1-9488-1508D765E50B}" type="slidenum">
              <a:rPr lang="en-GB" altLang="en-US">
                <a:solidFill>
                  <a:srgbClr val="8EB4E3"/>
                </a:solidFill>
              </a:rPr>
              <a:pPr eaLnBrk="1" hangingPunct="1"/>
              <a:t>9</a:t>
            </a:fld>
            <a:endParaRPr lang="en-GB" altLang="en-US">
              <a:solidFill>
                <a:srgbClr val="8EB4E3"/>
              </a:solidFill>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898989"/>
                </a:solidFill>
                <a:latin typeface="Calibri" panose="020F0502020204030204" pitchFamily="34" charset="0"/>
              </a:rPr>
              <a:t>© ETSI 2015. All rights reserved</a:t>
            </a:r>
            <a:endParaRPr lang="en-US" altLang="en-US"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129950902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588</TotalTime>
  <Words>1955</Words>
  <Application>Microsoft Office PowerPoint</Application>
  <PresentationFormat>On-screen Show (4:3)</PresentationFormat>
  <Paragraphs>330</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Office Theme</vt:lpstr>
      <vt:lpstr>ETSI STF 488</vt:lpstr>
      <vt:lpstr>ETSI, The European Telecommunications Standards Institute</vt:lpstr>
      <vt:lpstr>Standardization is …</vt:lpstr>
      <vt:lpstr>Expectations from good standards?</vt:lpstr>
      <vt:lpstr>What is ETSI, the European  Telecommunications Standards Institute?</vt:lpstr>
      <vt:lpstr>What is ETSI?</vt:lpstr>
      <vt:lpstr>Technical Committee Human factors</vt:lpstr>
      <vt:lpstr>Why should ETSI be interested in Human Factors?</vt:lpstr>
      <vt:lpstr>ETSI TC HF</vt:lpstr>
      <vt:lpstr>ETSI TC HF: Examples of Deliverables</vt:lpstr>
      <vt:lpstr>ETSI TC HF: Examples of Deliverables</vt:lpstr>
      <vt:lpstr>Specialist Task Force (STF) 488</vt:lpstr>
      <vt:lpstr>Background to STF 488</vt:lpstr>
      <vt:lpstr>Background to STF 488</vt:lpstr>
      <vt:lpstr>Background to STF 488</vt:lpstr>
      <vt:lpstr>ETSI DEG 203 350: Scope</vt:lpstr>
      <vt:lpstr>ETSI DEG 203 350: Contents</vt:lpstr>
      <vt:lpstr>ETSI DTR 103 349: Scope</vt:lpstr>
      <vt:lpstr>ETSI DTR 103 349: Contents</vt:lpstr>
      <vt:lpstr>Approach of STF 488</vt:lpstr>
      <vt:lpstr>Approach of STF 488</vt:lpstr>
      <vt:lpstr>Approach of STF 488</vt:lpstr>
      <vt:lpstr>Approach of STF 488</vt:lpstr>
      <vt:lpstr>Approach of STF 488</vt:lpstr>
      <vt:lpstr>Approach of STF 488</vt:lpstr>
      <vt:lpstr>Approach of STF 488</vt:lpstr>
      <vt:lpstr>Approach of STF 488</vt:lpstr>
      <vt:lpstr>Approach of STF 488</vt:lpstr>
      <vt:lpstr>Approach of STF 488</vt:lpstr>
      <vt:lpstr>Approach of STF 488</vt:lpstr>
      <vt:lpstr>Approach of STF 488</vt:lpstr>
      <vt:lpstr>To find out more or to get involved</vt:lpstr>
    </vt:vector>
  </TitlesOfParts>
  <Company>ETSI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TITLE - TITLE</dc:title>
  <dc:creator>Alberto Berrini</dc:creator>
  <dc:description>© ETSI 2009. All rights reserved</dc:description>
  <cp:lastModifiedBy>Mike Pluke</cp:lastModifiedBy>
  <cp:revision>65</cp:revision>
  <dcterms:created xsi:type="dcterms:W3CDTF">2014-10-28T14:35:14Z</dcterms:created>
  <dcterms:modified xsi:type="dcterms:W3CDTF">2015-04-21T14:06:32Z</dcterms:modified>
  <cp:contentStatus>February 2009</cp:contentStatus>
</cp:coreProperties>
</file>