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12153900" cy="6858000"/>
  <p:notesSz cx="6858000" cy="9144000"/>
  <p:defaultTextStyle>
    <a:lvl1pPr defTabSz="608012">
      <a:defRPr sz="3200">
        <a:latin typeface="+mj-lt"/>
        <a:ea typeface="+mj-ea"/>
        <a:cs typeface="+mj-cs"/>
        <a:sym typeface="Helvetica"/>
      </a:defRPr>
    </a:lvl1pPr>
    <a:lvl2pPr defTabSz="608012">
      <a:defRPr sz="3200">
        <a:latin typeface="+mj-lt"/>
        <a:ea typeface="+mj-ea"/>
        <a:cs typeface="+mj-cs"/>
        <a:sym typeface="Helvetica"/>
      </a:defRPr>
    </a:lvl2pPr>
    <a:lvl3pPr defTabSz="608012">
      <a:defRPr sz="3200">
        <a:latin typeface="+mj-lt"/>
        <a:ea typeface="+mj-ea"/>
        <a:cs typeface="+mj-cs"/>
        <a:sym typeface="Helvetica"/>
      </a:defRPr>
    </a:lvl3pPr>
    <a:lvl4pPr defTabSz="608012">
      <a:defRPr sz="3200">
        <a:latin typeface="+mj-lt"/>
        <a:ea typeface="+mj-ea"/>
        <a:cs typeface="+mj-cs"/>
        <a:sym typeface="Helvetica"/>
      </a:defRPr>
    </a:lvl4pPr>
    <a:lvl5pPr defTabSz="608012">
      <a:defRPr sz="3200">
        <a:latin typeface="+mj-lt"/>
        <a:ea typeface="+mj-ea"/>
        <a:cs typeface="+mj-cs"/>
        <a:sym typeface="Helvetica"/>
      </a:defRPr>
    </a:lvl5pPr>
    <a:lvl6pPr defTabSz="608012">
      <a:defRPr sz="3200">
        <a:latin typeface="+mj-lt"/>
        <a:ea typeface="+mj-ea"/>
        <a:cs typeface="+mj-cs"/>
        <a:sym typeface="Helvetica"/>
      </a:defRPr>
    </a:lvl6pPr>
    <a:lvl7pPr defTabSz="608012">
      <a:defRPr sz="3200">
        <a:latin typeface="+mj-lt"/>
        <a:ea typeface="+mj-ea"/>
        <a:cs typeface="+mj-cs"/>
        <a:sym typeface="Helvetica"/>
      </a:defRPr>
    </a:lvl7pPr>
    <a:lvl8pPr defTabSz="608012">
      <a:defRPr sz="3200">
        <a:latin typeface="+mj-lt"/>
        <a:ea typeface="+mj-ea"/>
        <a:cs typeface="+mj-cs"/>
        <a:sym typeface="Helvetica"/>
      </a:defRPr>
    </a:lvl8pPr>
    <a:lvl9pPr defTabSz="608012">
      <a:defRPr sz="3200"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56" y="-102"/>
      </p:cViewPr>
      <p:guideLst>
        <p:guide orient="horz" pos="2160"/>
        <p:guide pos="38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5415640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608092" y="1600200"/>
            <a:ext cx="5371478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1052247" indent="-442647">
              <a:spcBef>
                <a:spcPts val="600"/>
              </a:spcBef>
              <a:defRPr sz="2800"/>
            </a:lvl2pPr>
            <a:lvl3pPr marL="1642110" indent="-424498">
              <a:spcBef>
                <a:spcPts val="600"/>
              </a:spcBef>
              <a:defRPr sz="2800"/>
            </a:lvl3pPr>
            <a:lvl4pPr marL="2297289" indent="-471664">
              <a:spcBef>
                <a:spcPts val="600"/>
              </a:spcBef>
              <a:defRPr sz="2800"/>
            </a:lvl4pPr>
            <a:lvl5pPr marL="2906889" indent="-471664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608093" y="1231465"/>
            <a:ext cx="5373593" cy="9434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2022880" y="275073"/>
            <a:ext cx="9391645" cy="95639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6878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1"/>
          </p:nvPr>
        </p:nvSpPr>
        <p:spPr>
          <a:xfrm>
            <a:off x="895350" y="1905000"/>
            <a:ext cx="10820400" cy="4267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8369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608012" y="1600200"/>
            <a:ext cx="10945814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862" tIns="60862" rIns="60862" bIns="60862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2022880" y="0"/>
            <a:ext cx="9391645" cy="1506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862" tIns="60862" rIns="60862" bIns="60862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5" name="Shape 38"/>
          <p:cNvSpPr/>
          <p:nvPr userDrawn="1"/>
        </p:nvSpPr>
        <p:spPr>
          <a:xfrm>
            <a:off x="2022474" y="6291043"/>
            <a:ext cx="8583615" cy="497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2015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2"/>
          </p:nvPr>
        </p:nvSpPr>
        <p:spPr bwMode="auto">
          <a:xfrm>
            <a:off x="608013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/>
            <a:fld id="{14C403C5-B21D-47B6-B635-DC45ABB8247F}" type="datetime5">
              <a:rPr lang="en-US" sz="1600">
                <a:solidFill>
                  <a:srgbClr val="95B3D7"/>
                </a:solidFill>
              </a:rPr>
              <a:pPr eaLnBrk="1" hangingPunct="1"/>
              <a:t>23-Oct-15</a:t>
            </a:fld>
            <a:endParaRPr lang="en-US" sz="1600">
              <a:solidFill>
                <a:srgbClr val="95B3D7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8715375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/>
            <a:fld id="{EE107C76-BA79-4101-B13A-E683783D3420}" type="slidenum">
              <a:rPr lang="en-US" sz="1600" smtClean="0">
                <a:solidFill>
                  <a:srgbClr val="95B3D7"/>
                </a:solidFill>
              </a:rPr>
              <a:pPr eaLnBrk="1" hangingPunct="1"/>
              <a:t>‹N°›</a:t>
            </a:fld>
            <a:endParaRPr lang="en-US" sz="1600">
              <a:solidFill>
                <a:srgbClr val="95B3D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</p:sldLayoutIdLst>
  <p:transition spd="med"/>
  <p:hf hdr="0" ftr="0"/>
  <p:txStyles>
    <p:titleStyle>
      <a:lvl1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1pPr>
      <a:lvl2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2pPr>
      <a:lvl3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3pPr>
      <a:lvl4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4pPr>
      <a:lvl5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5pPr>
      <a:lvl6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6pPr>
      <a:lvl7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7pPr>
      <a:lvl8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8pPr>
      <a:lvl9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9pPr>
    </p:titleStyle>
    <p:bodyStyle>
      <a:lvl1pPr marL="455612" indent="-455612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1pPr>
      <a:lvl2pPr marL="1043214" indent="-433613" defTabSz="608012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2pPr>
      <a:lvl3pPr marL="1621894" indent="-404282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3pPr>
      <a:lvl4pPr marL="2310764" indent="-485139" defTabSz="608012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4pPr>
      <a:lvl5pPr marL="2920364" indent="-485139" defTabSz="608012">
        <a:spcBef>
          <a:spcPts val="700"/>
        </a:spcBef>
        <a:buSzPct val="100000"/>
        <a:buFont typeface="Arial"/>
        <a:buChar char="»"/>
        <a:defRPr sz="3200">
          <a:latin typeface="Arial"/>
          <a:ea typeface="Arial"/>
          <a:cs typeface="Arial"/>
          <a:sym typeface="Arial"/>
        </a:defRPr>
      </a:lvl5pPr>
      <a:lvl6pPr marL="3403789" indent="-360665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6pPr>
      <a:lvl7pPr marL="4012414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7pPr>
      <a:lvl8pPr marL="4621038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8pPr>
      <a:lvl9pPr marL="5229662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projects.genivi.org/index.php/IVI_NavigationW3CUseCasesAndGENIVIAPIs" TargetMode="External"/><Relationship Id="rId2" Type="http://schemas.openxmlformats.org/officeDocument/2006/relationships/hyperlink" Target="http://wiki.projects.genivi.org/index.php/IVI_Navigation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git.projects.genivi.org/lbs/navigation-application.git" TargetMode="External"/><Relationship Id="rId5" Type="http://schemas.openxmlformats.org/officeDocument/2006/relationships/hyperlink" Target="http://git.projects.genivi.org/lbs/navigation.git" TargetMode="External"/><Relationship Id="rId4" Type="http://schemas.openxmlformats.org/officeDocument/2006/relationships/hyperlink" Target="http://git.projects.genivi.org/lbs/positioning.g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2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121539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Shape 35"/>
          <p:cNvSpPr/>
          <p:nvPr/>
        </p:nvSpPr>
        <p:spPr>
          <a:xfrm>
            <a:off x="354012" y="4636666"/>
            <a:ext cx="7805736" cy="1354019"/>
          </a:xfrm>
          <a:prstGeom prst="rect">
            <a:avLst/>
          </a:prstGeom>
          <a:ln w="12700">
            <a:miter lim="400000"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defTabSz="608625">
              <a:defRPr sz="1800"/>
            </a:pPr>
            <a:r>
              <a:rPr lang="en-US" sz="40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Location Based Services</a:t>
            </a:r>
          </a:p>
          <a:p>
            <a:pPr lvl="0" defTabSz="608625">
              <a:defRPr sz="1800"/>
            </a:pPr>
            <a:r>
              <a:rPr lang="en-US" sz="40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W3C status</a:t>
            </a:r>
            <a:endParaRPr lang="en-US" sz="40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9372457" y="4837660"/>
            <a:ext cx="2442457" cy="1000076"/>
          </a:xfrm>
          <a:prstGeom prst="rect">
            <a:avLst/>
          </a:prstGeom>
          <a:ln w="12700">
            <a:miter lim="400000"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60862" tIns="60862" rIns="60862" bIns="60862">
            <a:spAutoFit/>
          </a:bodyPr>
          <a:lstStyle/>
          <a:p>
            <a:pPr lvl="0" algn="r" defTabSz="608625">
              <a:defRPr sz="1800"/>
            </a:pPr>
            <a:r>
              <a:rPr lang="en-US" sz="19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Philippe </a:t>
            </a:r>
            <a:r>
              <a:rPr lang="en-US" sz="19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Colliot</a:t>
            </a:r>
            <a:endParaRPr lang="en-US" sz="19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r" defTabSz="608625">
              <a:defRPr sz="1800"/>
            </a:pPr>
            <a:r>
              <a:rPr lang="en-US" sz="19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LBS-EG Group Lead</a:t>
            </a:r>
          </a:p>
          <a:p>
            <a:pPr lvl="0" algn="r" defTabSz="608625">
              <a:defRPr sz="1800"/>
            </a:pPr>
            <a:r>
              <a:rPr lang="en-US" sz="19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PSA Peugeot Citroen</a:t>
            </a:r>
          </a:p>
        </p:txBody>
      </p:sp>
      <p:sp>
        <p:nvSpPr>
          <p:cNvPr id="5" name="Shape 38"/>
          <p:cNvSpPr/>
          <p:nvPr/>
        </p:nvSpPr>
        <p:spPr>
          <a:xfrm>
            <a:off x="2022474" y="6291043"/>
            <a:ext cx="8583615" cy="497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2015</a:t>
            </a:r>
          </a:p>
        </p:txBody>
      </p:sp>
      <p:sp>
        <p:nvSpPr>
          <p:cNvPr id="6" name="Date Placeholder 1"/>
          <p:cNvSpPr txBox="1">
            <a:spLocks/>
          </p:cNvSpPr>
          <p:nvPr/>
        </p:nvSpPr>
        <p:spPr bwMode="auto">
          <a:xfrm>
            <a:off x="608013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eaLnBrk="1" hangingPunct="1"/>
            <a:fld id="{14C403C5-B21D-47B6-B635-DC45ABB8247F}" type="datetime5">
              <a:rPr lang="en-US" sz="1600" smtClean="0">
                <a:solidFill>
                  <a:srgbClr val="95B3D7"/>
                </a:solidFill>
              </a:rPr>
              <a:pPr eaLnBrk="1" hangingPunct="1"/>
              <a:t>23-Oct-15</a:t>
            </a:fld>
            <a:endParaRPr lang="en-US" sz="1600">
              <a:solidFill>
                <a:srgbClr val="95B3D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2022474" y="6291043"/>
            <a:ext cx="8583615" cy="497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2015</a:t>
            </a:r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2022475" y="342900"/>
            <a:ext cx="9391650" cy="8207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LBS EG Scope</a:t>
            </a:r>
            <a:endParaRPr dirty="0"/>
          </a:p>
        </p:txBody>
      </p:sp>
      <p:sp>
        <p:nvSpPr>
          <p:cNvPr id="7" name="TextBox 6"/>
          <p:cNvSpPr txBox="1"/>
          <p:nvPr/>
        </p:nvSpPr>
        <p:spPr>
          <a:xfrm>
            <a:off x="1753201" y="4580971"/>
            <a:ext cx="7530652" cy="1107799"/>
          </a:xfrm>
          <a:prstGeom prst="rect">
            <a:avLst/>
          </a:prstGeom>
          <a:noFill/>
        </p:spPr>
        <p:txBody>
          <a:bodyPr wrap="square" lIns="121661" tIns="60829" rIns="121661" bIns="60829" rtlCol="0">
            <a:spAutoFit/>
          </a:bodyPr>
          <a:lstStyle/>
          <a:p>
            <a:pPr defTabSz="608295"/>
            <a:endParaRPr lang="en-GB" dirty="0" smtClean="0">
              <a:solidFill>
                <a:prstClr val="black"/>
              </a:solidFill>
              <a:cs typeface="Arial" charset="0"/>
            </a:endParaRPr>
          </a:p>
          <a:p>
            <a:pPr defTabSz="608295"/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AutoShape 50"/>
          <p:cNvSpPr>
            <a:spLocks noChangeArrowheads="1"/>
          </p:cNvSpPr>
          <p:nvPr/>
        </p:nvSpPr>
        <p:spPr bwMode="auto">
          <a:xfrm>
            <a:off x="220408" y="4898712"/>
            <a:ext cx="9441099" cy="1310695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3341393" lvl="1" indent="-3227340" defTabSz="608295">
              <a:tabLst>
                <a:tab pos="2984444" algn="l"/>
              </a:tabLst>
            </a:pPr>
            <a:endParaRPr lang="en-GB" sz="2100" dirty="0">
              <a:solidFill>
                <a:srgbClr val="002C5E"/>
              </a:solidFill>
            </a:endParaRPr>
          </a:p>
        </p:txBody>
      </p:sp>
      <p:sp>
        <p:nvSpPr>
          <p:cNvPr id="9" name="AutoShape 50"/>
          <p:cNvSpPr>
            <a:spLocks noChangeArrowheads="1"/>
          </p:cNvSpPr>
          <p:nvPr/>
        </p:nvSpPr>
        <p:spPr bwMode="auto">
          <a:xfrm>
            <a:off x="9116534" y="2670767"/>
            <a:ext cx="2865163" cy="292674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3341393" lvl="1" indent="-3227340" defTabSz="608295">
              <a:tabLst>
                <a:tab pos="2984444" algn="l"/>
              </a:tabLst>
            </a:pPr>
            <a:endParaRPr lang="en-GB" sz="2100" dirty="0">
              <a:solidFill>
                <a:srgbClr val="002C5E"/>
              </a:solidFill>
            </a:endParaRPr>
          </a:p>
        </p:txBody>
      </p:sp>
      <p:sp>
        <p:nvSpPr>
          <p:cNvPr id="10" name="AutoShape 50"/>
          <p:cNvSpPr>
            <a:spLocks noChangeArrowheads="1"/>
          </p:cNvSpPr>
          <p:nvPr/>
        </p:nvSpPr>
        <p:spPr bwMode="auto">
          <a:xfrm>
            <a:off x="220400" y="1459130"/>
            <a:ext cx="9081595" cy="3439583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3341393" lvl="1" indent="-3227340" defTabSz="608295">
              <a:tabLst>
                <a:tab pos="2984444" algn="l"/>
              </a:tabLst>
            </a:pPr>
            <a:endParaRPr lang="en-GB" sz="2100" dirty="0">
              <a:solidFill>
                <a:srgbClr val="002C5E"/>
              </a:solidFill>
            </a:endParaRPr>
          </a:p>
        </p:txBody>
      </p:sp>
      <p:sp>
        <p:nvSpPr>
          <p:cNvPr id="11" name="AutoShape 50"/>
          <p:cNvSpPr>
            <a:spLocks noChangeArrowheads="1"/>
          </p:cNvSpPr>
          <p:nvPr/>
        </p:nvSpPr>
        <p:spPr bwMode="auto">
          <a:xfrm>
            <a:off x="630458" y="3710343"/>
            <a:ext cx="2284181" cy="108919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 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NavigationCore</a:t>
            </a:r>
            <a:endParaRPr lang="en-GB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Route Calculation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Route Guidance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Location Input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MapMatchedPosition</a:t>
            </a:r>
            <a:endParaRPr lang="en-GB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50"/>
          <p:cNvSpPr>
            <a:spLocks noChangeArrowheads="1"/>
          </p:cNvSpPr>
          <p:nvPr/>
        </p:nvSpPr>
        <p:spPr bwMode="auto">
          <a:xfrm>
            <a:off x="3038894" y="4130221"/>
            <a:ext cx="2756781" cy="669313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  </a:t>
            </a:r>
          </a:p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GB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MapDataService</a:t>
            </a:r>
            <a:endParaRPr lang="en-GB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API to access </a:t>
            </a:r>
            <a:r>
              <a:rPr lang="en-GB" sz="1600" dirty="0" smtClean="0">
                <a:solidFill>
                  <a:schemeClr val="tx1"/>
                </a:solidFill>
              </a:rPr>
              <a:t>map databases 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" name="AutoShape 50"/>
          <p:cNvSpPr>
            <a:spLocks noChangeArrowheads="1"/>
          </p:cNvSpPr>
          <p:nvPr/>
        </p:nvSpPr>
        <p:spPr bwMode="auto">
          <a:xfrm>
            <a:off x="3001760" y="3186011"/>
            <a:ext cx="1939197" cy="85438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  Speech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Voice Generation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Voice </a:t>
            </a: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Recognition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Dialog</a:t>
            </a:r>
            <a:endParaRPr lang="en-GB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50"/>
          <p:cNvSpPr>
            <a:spLocks noChangeArrowheads="1"/>
          </p:cNvSpPr>
          <p:nvPr/>
        </p:nvSpPr>
        <p:spPr bwMode="auto">
          <a:xfrm>
            <a:off x="9536504" y="2394390"/>
            <a:ext cx="2320199" cy="58331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algn="ctr" defTabSz="608295">
              <a:tabLst>
                <a:tab pos="2984444" algn="l"/>
              </a:tabLst>
            </a:pPr>
            <a:r>
              <a:rPr lang="en-GB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Out of </a:t>
            </a:r>
          </a:p>
          <a:p>
            <a:pPr marL="47897" lvl="1" indent="-3227340" algn="ctr" defTabSz="608295">
              <a:tabLst>
                <a:tab pos="2984444" algn="l"/>
              </a:tabLst>
            </a:pPr>
            <a:r>
              <a:rPr lang="en-GB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GENIVI Scope</a:t>
            </a:r>
            <a:endParaRPr lang="en-GB" sz="4000" dirty="0">
              <a:solidFill>
                <a:srgbClr val="002C5E"/>
              </a:solidFill>
            </a:endParaRPr>
          </a:p>
        </p:txBody>
      </p:sp>
      <p:sp>
        <p:nvSpPr>
          <p:cNvPr id="15" name="AutoShape 50"/>
          <p:cNvSpPr>
            <a:spLocks noChangeArrowheads="1"/>
          </p:cNvSpPr>
          <p:nvPr/>
        </p:nvSpPr>
        <p:spPr bwMode="auto">
          <a:xfrm>
            <a:off x="6943879" y="5939959"/>
            <a:ext cx="3060781" cy="41639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algn="ctr" defTabSz="608295">
              <a:tabLst>
                <a:tab pos="2984444" algn="l"/>
              </a:tabLst>
            </a:pPr>
            <a:r>
              <a:rPr lang="en-GB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Other EG</a:t>
            </a:r>
            <a:endParaRPr lang="en-GB" sz="4800" dirty="0">
              <a:solidFill>
                <a:srgbClr val="002C5E"/>
              </a:solidFill>
            </a:endParaRPr>
          </a:p>
        </p:txBody>
      </p:sp>
      <p:sp>
        <p:nvSpPr>
          <p:cNvPr id="16" name="AutoShape 50"/>
          <p:cNvSpPr>
            <a:spLocks noChangeArrowheads="1"/>
          </p:cNvSpPr>
          <p:nvPr/>
        </p:nvSpPr>
        <p:spPr bwMode="auto">
          <a:xfrm>
            <a:off x="4326019" y="2489560"/>
            <a:ext cx="1917257" cy="9559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MapViewer</a:t>
            </a:r>
            <a:endParaRPr lang="en-GB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 Rendering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Map Configuration</a:t>
            </a:r>
          </a:p>
        </p:txBody>
      </p:sp>
      <p:sp>
        <p:nvSpPr>
          <p:cNvPr id="17" name="AutoShape 50"/>
          <p:cNvSpPr>
            <a:spLocks noChangeArrowheads="1"/>
          </p:cNvSpPr>
          <p:nvPr/>
        </p:nvSpPr>
        <p:spPr bwMode="auto">
          <a:xfrm>
            <a:off x="371519" y="1947607"/>
            <a:ext cx="1622380" cy="101992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GNSSService</a:t>
            </a:r>
            <a:endParaRPr lang="en-GB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GPS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GLONASS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Galileo...</a:t>
            </a:r>
          </a:p>
        </p:txBody>
      </p:sp>
      <p:sp>
        <p:nvSpPr>
          <p:cNvPr id="18" name="AutoShape 50"/>
          <p:cNvSpPr>
            <a:spLocks noChangeArrowheads="1"/>
          </p:cNvSpPr>
          <p:nvPr/>
        </p:nvSpPr>
        <p:spPr bwMode="auto">
          <a:xfrm>
            <a:off x="9549465" y="3178915"/>
            <a:ext cx="1154269" cy="68991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HMI</a:t>
            </a:r>
            <a:endParaRPr lang="en-GB" sz="1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0"/>
          <p:cNvSpPr>
            <a:spLocks noChangeArrowheads="1"/>
          </p:cNvSpPr>
          <p:nvPr/>
        </p:nvSpPr>
        <p:spPr bwMode="auto">
          <a:xfrm>
            <a:off x="209550" y="1429711"/>
            <a:ext cx="2705088" cy="41639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algn="ctr" defTabSz="608295">
              <a:tabLst>
                <a:tab pos="2984444" algn="l"/>
              </a:tabLst>
            </a:pPr>
            <a:r>
              <a:rPr lang="en-GB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LBS Scope</a:t>
            </a:r>
            <a:endParaRPr lang="en-GB" sz="5400" dirty="0">
              <a:solidFill>
                <a:srgbClr val="002C5E"/>
              </a:solidFill>
            </a:endParaRPr>
          </a:p>
        </p:txBody>
      </p:sp>
      <p:sp>
        <p:nvSpPr>
          <p:cNvPr id="20" name="AutoShape 50"/>
          <p:cNvSpPr>
            <a:spLocks noChangeArrowheads="1"/>
          </p:cNvSpPr>
          <p:nvPr/>
        </p:nvSpPr>
        <p:spPr bwMode="auto">
          <a:xfrm>
            <a:off x="2173267" y="1882045"/>
            <a:ext cx="1731253" cy="123670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SensorsService</a:t>
            </a:r>
            <a:endParaRPr lang="en-GB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Odometer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Vehicle Speed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Inclination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Gyroscope...</a:t>
            </a:r>
          </a:p>
        </p:txBody>
      </p:sp>
      <p:sp>
        <p:nvSpPr>
          <p:cNvPr id="21" name="AutoShape 50"/>
          <p:cNvSpPr>
            <a:spLocks noChangeArrowheads="1"/>
          </p:cNvSpPr>
          <p:nvPr/>
        </p:nvSpPr>
        <p:spPr bwMode="auto">
          <a:xfrm>
            <a:off x="6030134" y="3868831"/>
            <a:ext cx="2987439" cy="93070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TrafficIncidentsService</a:t>
            </a:r>
            <a:endParaRPr lang="en-GB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Traffic Information </a:t>
            </a:r>
          </a:p>
          <a:p>
            <a:pPr marL="276008" indent="-228110" defTabSz="608295"/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over multiple delivery channels </a:t>
            </a:r>
          </a:p>
          <a:p>
            <a:pPr marL="276008" indent="-228110" defTabSz="608295"/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(</a:t>
            </a:r>
            <a:r>
              <a:rPr lang="de-DE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RDS /TMC, TPEG, XM/SIRIUS)</a:t>
            </a:r>
            <a:endParaRPr lang="en-GB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0"/>
          <p:cNvSpPr>
            <a:spLocks noChangeArrowheads="1"/>
          </p:cNvSpPr>
          <p:nvPr/>
        </p:nvSpPr>
        <p:spPr bwMode="auto">
          <a:xfrm>
            <a:off x="1666785" y="5070486"/>
            <a:ext cx="2143415" cy="83139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LayerManagement</a:t>
            </a:r>
            <a:endParaRPr lang="en-GB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Layer Rendering and </a:t>
            </a:r>
          </a:p>
          <a:p>
            <a:pPr marL="276008" indent="-228110" defTabSz="608295"/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Compositing</a:t>
            </a:r>
          </a:p>
        </p:txBody>
      </p:sp>
      <p:sp>
        <p:nvSpPr>
          <p:cNvPr id="23" name="AutoShape 50"/>
          <p:cNvSpPr>
            <a:spLocks noChangeArrowheads="1"/>
          </p:cNvSpPr>
          <p:nvPr/>
        </p:nvSpPr>
        <p:spPr bwMode="auto">
          <a:xfrm>
            <a:off x="4038057" y="1523067"/>
            <a:ext cx="2271915" cy="92423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POIService</a:t>
            </a:r>
            <a:endParaRPr lang="en-GB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POI on Local Database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POI on Online Servers</a:t>
            </a:r>
          </a:p>
        </p:txBody>
      </p:sp>
      <p:sp>
        <p:nvSpPr>
          <p:cNvPr id="24" name="AutoShape 50"/>
          <p:cNvSpPr>
            <a:spLocks noChangeArrowheads="1"/>
          </p:cNvSpPr>
          <p:nvPr/>
        </p:nvSpPr>
        <p:spPr bwMode="auto">
          <a:xfrm>
            <a:off x="9571553" y="1617425"/>
            <a:ext cx="269556" cy="2062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0"/>
          <p:cNvSpPr>
            <a:spLocks noChangeArrowheads="1"/>
          </p:cNvSpPr>
          <p:nvPr/>
        </p:nvSpPr>
        <p:spPr bwMode="auto">
          <a:xfrm>
            <a:off x="9560550" y="1882045"/>
            <a:ext cx="269556" cy="20628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GB" sz="13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15"/>
          <p:cNvSpPr txBox="1"/>
          <p:nvPr/>
        </p:nvSpPr>
        <p:spPr>
          <a:xfrm>
            <a:off x="9848253" y="1617430"/>
            <a:ext cx="1765067" cy="307512"/>
          </a:xfrm>
          <a:prstGeom prst="rect">
            <a:avLst/>
          </a:prstGeom>
          <a:noFill/>
        </p:spPr>
        <p:txBody>
          <a:bodyPr wrap="square" lIns="121661" tIns="60829" rIns="121661" bIns="60829" rtlCol="0">
            <a:spAutoFit/>
          </a:bodyPr>
          <a:lstStyle/>
          <a:p>
            <a:pPr defTabSz="608295"/>
            <a:r>
              <a:rPr lang="en-GB" sz="1200" b="1" dirty="0" smtClean="0">
                <a:solidFill>
                  <a:prstClr val="black"/>
                </a:solidFill>
                <a:cs typeface="Arial" charset="0"/>
              </a:rPr>
              <a:t>= Active project</a:t>
            </a:r>
            <a:endParaRPr lang="en-GB" sz="12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7" name="TextBox 49"/>
          <p:cNvSpPr txBox="1"/>
          <p:nvPr/>
        </p:nvSpPr>
        <p:spPr>
          <a:xfrm>
            <a:off x="9848247" y="1856387"/>
            <a:ext cx="2008456" cy="307512"/>
          </a:xfrm>
          <a:prstGeom prst="rect">
            <a:avLst/>
          </a:prstGeom>
          <a:noFill/>
        </p:spPr>
        <p:txBody>
          <a:bodyPr wrap="square" lIns="121661" tIns="60829" rIns="121661" bIns="60829" rtlCol="0">
            <a:spAutoFit/>
          </a:bodyPr>
          <a:lstStyle/>
          <a:p>
            <a:pPr defTabSz="608295"/>
            <a:r>
              <a:rPr lang="en-GB" sz="1200" b="1" dirty="0" smtClean="0">
                <a:solidFill>
                  <a:prstClr val="black"/>
                </a:solidFill>
                <a:cs typeface="Arial" charset="0"/>
              </a:rPr>
              <a:t>= Not currently active</a:t>
            </a:r>
            <a:endParaRPr lang="en-GB" sz="12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8" name="AutoShape 50"/>
          <p:cNvSpPr>
            <a:spLocks noChangeArrowheads="1"/>
          </p:cNvSpPr>
          <p:nvPr/>
        </p:nvSpPr>
        <p:spPr bwMode="auto">
          <a:xfrm>
            <a:off x="4276227" y="5079942"/>
            <a:ext cx="3020895" cy="86003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Tuner</a:t>
            </a:r>
            <a:endParaRPr lang="en-GB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de-DE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Analog Radio Tuner (AM, FM)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nb-NO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Digital radio tuner (DAB, DMB, ..)</a:t>
            </a: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nb-NO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...</a:t>
            </a:r>
            <a:endParaRPr lang="en-GB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AutoShape 50"/>
          <p:cNvSpPr>
            <a:spLocks noChangeArrowheads="1"/>
          </p:cNvSpPr>
          <p:nvPr/>
        </p:nvSpPr>
        <p:spPr bwMode="auto">
          <a:xfrm>
            <a:off x="467517" y="3114338"/>
            <a:ext cx="2571378" cy="57233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EnhancedPositionService</a:t>
            </a:r>
            <a:endParaRPr lang="en-GB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indent="-228110" defTabSz="608295">
              <a:buFont typeface="Arial" pitchFamily="34" charset="0"/>
              <a:buChar char="•"/>
            </a:pPr>
            <a:r>
              <a:rPr lang="en-GB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DeadReckoning</a:t>
            </a: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...</a:t>
            </a:r>
          </a:p>
        </p:txBody>
      </p:sp>
      <p:sp>
        <p:nvSpPr>
          <p:cNvPr id="30" name="AutoShape 50"/>
          <p:cNvSpPr>
            <a:spLocks noChangeArrowheads="1"/>
          </p:cNvSpPr>
          <p:nvPr/>
        </p:nvSpPr>
        <p:spPr bwMode="auto">
          <a:xfrm>
            <a:off x="7081187" y="1765416"/>
            <a:ext cx="2091835" cy="1744029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More Services</a:t>
            </a:r>
          </a:p>
          <a:p>
            <a:pPr marL="276008" lvl="1" indent="-228110" defTabSz="608295">
              <a:buFont typeface="Arial" pitchFamily="34" charset="0"/>
              <a:buChar char="•"/>
              <a:tabLst>
                <a:tab pos="2984444" algn="l"/>
              </a:tabLst>
            </a:pPr>
            <a:r>
              <a:rPr lang="en-GB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ADASHorizon</a:t>
            </a:r>
            <a:endParaRPr lang="en-GB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6008" lvl="1" indent="-228110" defTabSz="608295">
              <a:buFont typeface="Arial" pitchFamily="34" charset="0"/>
              <a:buChar char="•"/>
              <a:tabLst>
                <a:tab pos="2984444" algn="l"/>
              </a:tabLst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Roadside Assistance</a:t>
            </a:r>
          </a:p>
          <a:p>
            <a:pPr marL="276008" lvl="1" indent="-228110" defTabSz="608295">
              <a:buFont typeface="Arial" pitchFamily="34" charset="0"/>
              <a:buChar char="•"/>
              <a:tabLst>
                <a:tab pos="2984444" algn="l"/>
              </a:tabLst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Fleet Management</a:t>
            </a:r>
          </a:p>
          <a:p>
            <a:pPr marL="276008" lvl="1" indent="-228110" defTabSz="608295">
              <a:buFont typeface="Arial" pitchFamily="34" charset="0"/>
              <a:buChar char="•"/>
              <a:tabLst>
                <a:tab pos="2984444" algn="l"/>
              </a:tabLst>
            </a:pPr>
            <a:r>
              <a:rPr lang="en-GB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Emergency Call</a:t>
            </a:r>
          </a:p>
          <a:p>
            <a:pPr marL="276008" lvl="1" indent="-228110" defTabSz="608295">
              <a:buFont typeface="Arial" pitchFamily="34" charset="0"/>
              <a:buChar char="•"/>
              <a:tabLst>
                <a:tab pos="2984444" algn="l"/>
              </a:tabLst>
            </a:pPr>
            <a:r>
              <a:rPr lang="en-GB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TrafficFlowService</a:t>
            </a:r>
            <a:endParaRPr lang="en-GB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AutoShape 50"/>
          <p:cNvSpPr>
            <a:spLocks noChangeArrowheads="1"/>
          </p:cNvSpPr>
          <p:nvPr/>
        </p:nvSpPr>
        <p:spPr bwMode="auto">
          <a:xfrm>
            <a:off x="5174014" y="3296618"/>
            <a:ext cx="1995801" cy="45450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/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GB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FreeTextSearch</a:t>
            </a:r>
            <a:endParaRPr lang="en-GB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utoShape 50"/>
          <p:cNvSpPr>
            <a:spLocks noChangeArrowheads="1"/>
          </p:cNvSpPr>
          <p:nvPr/>
        </p:nvSpPr>
        <p:spPr bwMode="auto">
          <a:xfrm>
            <a:off x="3434235" y="3114338"/>
            <a:ext cx="5610185" cy="953160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21661" tIns="60829" rIns="121661" bIns="60829" anchor="ctr">
            <a:spAutoFit/>
          </a:bodyPr>
          <a:lstStyle/>
          <a:p>
            <a:pPr marL="47897" lvl="1" indent="-3227340" defTabSz="608295">
              <a:tabLst>
                <a:tab pos="2984444" algn="l"/>
              </a:tabLst>
            </a:pPr>
            <a:r>
              <a:rPr lang="en-GB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GB" sz="4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FreeTextSearch</a:t>
            </a:r>
            <a:endParaRPr lang="en-GB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7" name="Groupe 56"/>
          <p:cNvGrpSpPr/>
          <p:nvPr/>
        </p:nvGrpSpPr>
        <p:grpSpPr>
          <a:xfrm>
            <a:off x="604418" y="1626401"/>
            <a:ext cx="5332662" cy="3021799"/>
            <a:chOff x="604418" y="1626401"/>
            <a:chExt cx="5332662" cy="3021799"/>
          </a:xfrm>
        </p:grpSpPr>
        <p:sp>
          <p:nvSpPr>
            <p:cNvPr id="2" name="ZoneTexte 1"/>
            <p:cNvSpPr txBox="1"/>
            <p:nvPr/>
          </p:nvSpPr>
          <p:spPr>
            <a:xfrm>
              <a:off x="604418" y="1655221"/>
              <a:ext cx="2778962" cy="584771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none" lIns="45718" tIns="45718" rIns="45718" bIns="45718" numCol="1" spcCol="38100" rtlCol="0" anchor="t">
              <a:spAutoFit/>
            </a:bodyPr>
            <a:lstStyle/>
            <a:p>
              <a:pPr marL="0" marR="0" indent="0" algn="l" defTabSz="608012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Search feature</a:t>
              </a:r>
              <a:endParaRPr kumimoji="0" 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endParaRPr>
            </a:p>
          </p:txBody>
        </p:sp>
        <p:cxnSp>
          <p:nvCxnSpPr>
            <p:cNvPr id="4" name="Connecteur droit avec flèche 3"/>
            <p:cNvCxnSpPr>
              <a:stCxn id="2" idx="3"/>
              <a:endCxn id="55" idx="2"/>
            </p:cNvCxnSpPr>
            <p:nvPr/>
          </p:nvCxnSpPr>
          <p:spPr>
            <a:xfrm flipV="1">
              <a:off x="3383380" y="1783410"/>
              <a:ext cx="612408" cy="164197"/>
            </a:xfrm>
            <a:prstGeom prst="straightConnector1">
              <a:avLst/>
            </a:prstGeom>
            <a:noFill/>
            <a:ln w="28575" cap="flat">
              <a:solidFill>
                <a:srgbClr val="C00000"/>
              </a:solidFill>
              <a:prstDash val="solid"/>
              <a:bevel/>
              <a:tailEnd type="arrow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6" name="Connecteur droit avec flèche 5"/>
            <p:cNvCxnSpPr>
              <a:stCxn id="2" idx="2"/>
              <a:endCxn id="52" idx="0"/>
            </p:cNvCxnSpPr>
            <p:nvPr/>
          </p:nvCxnSpPr>
          <p:spPr>
            <a:xfrm flipH="1">
              <a:off x="1666785" y="2239992"/>
              <a:ext cx="327114" cy="2094190"/>
            </a:xfrm>
            <a:prstGeom prst="straightConnector1">
              <a:avLst/>
            </a:prstGeom>
            <a:noFill/>
            <a:ln w="28575" cap="flat">
              <a:solidFill>
                <a:srgbClr val="C00000"/>
              </a:solidFill>
              <a:prstDash val="solid"/>
              <a:bevel/>
              <a:tailEnd type="arrow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52" name="Ellipse 51"/>
            <p:cNvSpPr/>
            <p:nvPr/>
          </p:nvSpPr>
          <p:spPr>
            <a:xfrm>
              <a:off x="696139" y="4334182"/>
              <a:ext cx="1941292" cy="31401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608012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endParaRPr>
            </a:p>
          </p:txBody>
        </p:sp>
        <p:sp>
          <p:nvSpPr>
            <p:cNvPr id="55" name="Ellipse 54"/>
            <p:cNvSpPr/>
            <p:nvPr/>
          </p:nvSpPr>
          <p:spPr>
            <a:xfrm>
              <a:off x="3995788" y="1626401"/>
              <a:ext cx="1941292" cy="31401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608012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endParaRPr>
            </a:p>
          </p:txBody>
        </p:sp>
      </p:grpSp>
      <p:sp>
        <p:nvSpPr>
          <p:cNvPr id="36" name="Date Placeholder 1"/>
          <p:cNvSpPr txBox="1">
            <a:spLocks/>
          </p:cNvSpPr>
          <p:nvPr/>
        </p:nvSpPr>
        <p:spPr bwMode="auto">
          <a:xfrm>
            <a:off x="608013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eaLnBrk="1" hangingPunct="1"/>
            <a:fld id="{14C403C5-B21D-47B6-B635-DC45ABB8247F}" type="datetime5">
              <a:rPr lang="en-US" sz="1600" smtClean="0">
                <a:solidFill>
                  <a:srgbClr val="95B3D7"/>
                </a:solidFill>
              </a:rPr>
              <a:pPr eaLnBrk="1" hangingPunct="1"/>
              <a:t>23-Oct-15</a:t>
            </a:fld>
            <a:endParaRPr lang="en-US" sz="1600">
              <a:solidFill>
                <a:srgbClr val="95B3D7"/>
              </a:solidFill>
            </a:endParaRPr>
          </a:p>
        </p:txBody>
      </p:sp>
      <p:sp>
        <p:nvSpPr>
          <p:cNvPr id="37" name="Slide Number Placeholder 3"/>
          <p:cNvSpPr txBox="1">
            <a:spLocks/>
          </p:cNvSpPr>
          <p:nvPr/>
        </p:nvSpPr>
        <p:spPr bwMode="auto">
          <a:xfrm>
            <a:off x="8715375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algn="r" eaLnBrk="1" hangingPunct="1"/>
            <a:fld id="{EE107C76-BA79-4101-B13A-E683783D3420}" type="slidenum">
              <a:rPr lang="en-US" sz="1600" smtClean="0">
                <a:solidFill>
                  <a:srgbClr val="95B3D7"/>
                </a:solidFill>
              </a:rPr>
              <a:pPr algn="r" eaLnBrk="1" hangingPunct="1"/>
              <a:t>2</a:t>
            </a:fld>
            <a:endParaRPr lang="en-US" sz="1600">
              <a:solidFill>
                <a:srgbClr val="95B3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91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on GENIVI LBS-EG side  (since Stuttgart)</a:t>
            </a:r>
            <a:endParaRPr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APIs are stable (no new stuff in release K)</a:t>
            </a:r>
          </a:p>
          <a:p>
            <a:r>
              <a:rPr lang="en-US" dirty="0" smtClean="0"/>
              <a:t>Positioning and POI interfaces to be released for release L</a:t>
            </a:r>
          </a:p>
          <a:p>
            <a:r>
              <a:rPr lang="en-US" dirty="0" smtClean="0"/>
              <a:t>A new project ongoing, about free text search feature (abstract component), first instance for release L</a:t>
            </a:r>
          </a:p>
          <a:p>
            <a:r>
              <a:rPr lang="en-US" dirty="0" smtClean="0"/>
              <a:t>Fuel Stop Advisor </a:t>
            </a:r>
            <a:r>
              <a:rPr lang="en-US" dirty="0" smtClean="0"/>
              <a:t>(LBS features demo) embedded into the </a:t>
            </a:r>
            <a:r>
              <a:rPr lang="en-US" dirty="0" err="1" smtClean="0"/>
              <a:t>Genivi</a:t>
            </a:r>
            <a:r>
              <a:rPr lang="en-US" dirty="0" smtClean="0"/>
              <a:t> Demo Platform</a:t>
            </a:r>
            <a:endParaRPr lang="en-US" dirty="0" smtClean="0"/>
          </a:p>
          <a:p>
            <a:r>
              <a:rPr lang="en-US" dirty="0" smtClean="0"/>
              <a:t>And works with W3C on LBS have started with </a:t>
            </a:r>
            <a:r>
              <a:rPr lang="en-US" dirty="0" err="1" smtClean="0"/>
              <a:t>Alibaba</a:t>
            </a:r>
            <a:r>
              <a:rPr lang="en-US" dirty="0" smtClean="0"/>
              <a:t> (Qing An)</a:t>
            </a:r>
          </a:p>
        </p:txBody>
      </p:sp>
      <p:sp>
        <p:nvSpPr>
          <p:cNvPr id="4" name="Date Placeholder 1"/>
          <p:cNvSpPr txBox="1">
            <a:spLocks/>
          </p:cNvSpPr>
          <p:nvPr/>
        </p:nvSpPr>
        <p:spPr bwMode="auto">
          <a:xfrm>
            <a:off x="608013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eaLnBrk="1" hangingPunct="1"/>
            <a:fld id="{14C403C5-B21D-47B6-B635-DC45ABB8247F}" type="datetime5">
              <a:rPr lang="en-US" sz="1600" smtClean="0">
                <a:solidFill>
                  <a:srgbClr val="95B3D7"/>
                </a:solidFill>
              </a:rPr>
              <a:pPr eaLnBrk="1" hangingPunct="1"/>
              <a:t>23-Oct-15</a:t>
            </a:fld>
            <a:endParaRPr lang="en-US" sz="1600">
              <a:solidFill>
                <a:srgbClr val="95B3D7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8715375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algn="r" eaLnBrk="1" hangingPunct="1"/>
            <a:fld id="{EE107C76-BA79-4101-B13A-E683783D3420}" type="slidenum">
              <a:rPr lang="en-US" sz="1600" smtClean="0">
                <a:solidFill>
                  <a:srgbClr val="95B3D7"/>
                </a:solidFill>
              </a:rPr>
              <a:pPr algn="r" eaLnBrk="1" hangingPunct="1"/>
              <a:t>3</a:t>
            </a:fld>
            <a:endParaRPr lang="en-US" sz="1600">
              <a:solidFill>
                <a:srgbClr val="95B3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2626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W3C related stuff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895350" y="1905000"/>
            <a:ext cx="10820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cases and requirements are available in public wiki (speech to be completed)</a:t>
            </a:r>
          </a:p>
          <a:p>
            <a:r>
              <a:rPr lang="en-US" dirty="0" smtClean="0"/>
              <a:t>Code is fully available in </a:t>
            </a:r>
            <a:r>
              <a:rPr lang="en-US" dirty="0" err="1" smtClean="0"/>
              <a:t>git</a:t>
            </a:r>
            <a:r>
              <a:rPr lang="en-US" dirty="0" smtClean="0"/>
              <a:t> repositories</a:t>
            </a:r>
          </a:p>
          <a:p>
            <a:r>
              <a:rPr lang="en-US" dirty="0" smtClean="0"/>
              <a:t>Following some emails exchanges with </a:t>
            </a:r>
            <a:r>
              <a:rPr lang="en-US" dirty="0" err="1" smtClean="0"/>
              <a:t>Alibaba</a:t>
            </a:r>
            <a:r>
              <a:rPr lang="en-US" dirty="0" smtClean="0"/>
              <a:t>, a proposal of use cases for the navigation scope is now in the wiki</a:t>
            </a:r>
          </a:p>
          <a:p>
            <a:r>
              <a:rPr lang="en-US" dirty="0" smtClean="0"/>
              <a:t>Evaluation of coverage (i.e. between GENIVI and W3C) is in progress</a:t>
            </a:r>
          </a:p>
          <a:p>
            <a:r>
              <a:rPr lang="en-US" dirty="0" smtClean="0"/>
              <a:t>Positioning maintainer is in contact with W3C to review the interface</a:t>
            </a:r>
            <a:endParaRPr lang="en-US" dirty="0"/>
          </a:p>
        </p:txBody>
      </p:sp>
      <p:sp>
        <p:nvSpPr>
          <p:cNvPr id="4" name="Shape 38"/>
          <p:cNvSpPr/>
          <p:nvPr/>
        </p:nvSpPr>
        <p:spPr>
          <a:xfrm>
            <a:off x="2022474" y="6291043"/>
            <a:ext cx="8583615" cy="497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2015</a:t>
            </a:r>
          </a:p>
        </p:txBody>
      </p:sp>
      <p:sp>
        <p:nvSpPr>
          <p:cNvPr id="5" name="Date Placeholder 1"/>
          <p:cNvSpPr txBox="1">
            <a:spLocks/>
          </p:cNvSpPr>
          <p:nvPr/>
        </p:nvSpPr>
        <p:spPr bwMode="auto">
          <a:xfrm>
            <a:off x="608013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eaLnBrk="1" hangingPunct="1"/>
            <a:fld id="{14C403C5-B21D-47B6-B635-DC45ABB8247F}" type="datetime5">
              <a:rPr lang="en-US" sz="1600" smtClean="0">
                <a:solidFill>
                  <a:srgbClr val="95B3D7"/>
                </a:solidFill>
              </a:rPr>
              <a:pPr eaLnBrk="1" hangingPunct="1"/>
              <a:t>23-Oct-15</a:t>
            </a:fld>
            <a:endParaRPr lang="en-US" sz="1600">
              <a:solidFill>
                <a:srgbClr val="95B3D7"/>
              </a:solidFill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715375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algn="r" eaLnBrk="1" hangingPunct="1"/>
            <a:fld id="{EE107C76-BA79-4101-B13A-E683783D3420}" type="slidenum">
              <a:rPr lang="en-US" sz="1600" smtClean="0">
                <a:solidFill>
                  <a:srgbClr val="95B3D7"/>
                </a:solidFill>
              </a:rPr>
              <a:pPr algn="r" eaLnBrk="1" hangingPunct="1"/>
              <a:t>4</a:t>
            </a:fld>
            <a:endParaRPr lang="en-US" sz="1600">
              <a:solidFill>
                <a:srgbClr val="95B3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217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GENIVI IVI navigation </a:t>
            </a:r>
            <a:r>
              <a:rPr lang="en-US" dirty="0" smtClean="0">
                <a:hlinkClick r:id="rId2"/>
              </a:rPr>
              <a:t>wiki</a:t>
            </a:r>
            <a:endParaRPr lang="en-US" dirty="0" smtClean="0"/>
          </a:p>
          <a:p>
            <a:r>
              <a:rPr lang="en-US" dirty="0" smtClean="0"/>
              <a:t>Coverage evaluation </a:t>
            </a:r>
            <a:r>
              <a:rPr lang="en-US" dirty="0" smtClean="0">
                <a:hlinkClick r:id="rId3"/>
              </a:rPr>
              <a:t>table </a:t>
            </a:r>
            <a:endParaRPr lang="en-US" dirty="0" smtClean="0"/>
          </a:p>
          <a:p>
            <a:r>
              <a:rPr lang="en-US" dirty="0" smtClean="0"/>
              <a:t>Code in public repository:</a:t>
            </a:r>
          </a:p>
          <a:p>
            <a:pPr lvl="1"/>
            <a:r>
              <a:rPr lang="en-US" dirty="0" smtClean="0">
                <a:hlinkClick r:id="rId4"/>
              </a:rPr>
              <a:t>Positioning core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Navigation core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6"/>
              </a:rPr>
              <a:t>Proof of concepts and FSA demo application</a:t>
            </a:r>
            <a:endParaRPr lang="en-US" dirty="0"/>
          </a:p>
        </p:txBody>
      </p:sp>
      <p:sp>
        <p:nvSpPr>
          <p:cNvPr id="4" name="Shape 38"/>
          <p:cNvSpPr/>
          <p:nvPr/>
        </p:nvSpPr>
        <p:spPr>
          <a:xfrm>
            <a:off x="2022474" y="6291043"/>
            <a:ext cx="8583615" cy="497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2015</a:t>
            </a:r>
          </a:p>
        </p:txBody>
      </p:sp>
      <p:sp>
        <p:nvSpPr>
          <p:cNvPr id="5" name="Date Placeholder 1"/>
          <p:cNvSpPr txBox="1">
            <a:spLocks/>
          </p:cNvSpPr>
          <p:nvPr/>
        </p:nvSpPr>
        <p:spPr bwMode="auto">
          <a:xfrm>
            <a:off x="608013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eaLnBrk="1" hangingPunct="1"/>
            <a:fld id="{14C403C5-B21D-47B6-B635-DC45ABB8247F}" type="datetime5">
              <a:rPr lang="en-US" sz="1600" smtClean="0">
                <a:solidFill>
                  <a:srgbClr val="95B3D7"/>
                </a:solidFill>
              </a:rPr>
              <a:pPr eaLnBrk="1" hangingPunct="1"/>
              <a:t>23-Oct-15</a:t>
            </a:fld>
            <a:endParaRPr lang="en-US" sz="1600">
              <a:solidFill>
                <a:srgbClr val="95B3D7"/>
              </a:solidFill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715375" y="6356350"/>
            <a:ext cx="2838450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1pPr>
            <a:lvl2pPr marL="37931725" indent="-37474525"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2pPr>
            <a:lvl3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3pPr>
            <a:lvl4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4pPr>
            <a:lvl5pPr defTabSz="608012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5pPr>
            <a:lvl6pPr marL="4572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6pPr>
            <a:lvl7pPr marL="9144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7pPr>
            <a:lvl8pPr marL="13716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8pPr>
            <a:lvl9pPr marL="1828800" defTabSz="608012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j-cs"/>
                <a:sym typeface="Helvetica"/>
              </a:defRPr>
            </a:lvl9pPr>
          </a:lstStyle>
          <a:p>
            <a:pPr algn="r" eaLnBrk="1" hangingPunct="1"/>
            <a:fld id="{EE107C76-BA79-4101-B13A-E683783D3420}" type="slidenum">
              <a:rPr lang="en-US" sz="1600" smtClean="0">
                <a:solidFill>
                  <a:srgbClr val="95B3D7"/>
                </a:solidFill>
              </a:rPr>
              <a:pPr algn="r" eaLnBrk="1" hangingPunct="1"/>
              <a:t>5</a:t>
            </a:fld>
            <a:endParaRPr lang="en-US" sz="1600">
              <a:solidFill>
                <a:srgbClr val="95B3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4147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</TotalTime>
  <Words>363</Words>
  <Application>Microsoft Office PowerPoint</Application>
  <PresentationFormat>Personnalisé</PresentationFormat>
  <Paragraphs>101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Default</vt:lpstr>
      <vt:lpstr>Présentation PowerPoint</vt:lpstr>
      <vt:lpstr>LBS EG Scope</vt:lpstr>
      <vt:lpstr>What’s new on GENIVI LBS-EG side  (since Stuttgart)</vt:lpstr>
      <vt:lpstr>W3C related stuff</vt:lpstr>
      <vt:lpstr>Useful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MSI-PC</dc:creator>
  <cp:lastModifiedBy>PHILIPPE COLLIOT - U164359</cp:lastModifiedBy>
  <cp:revision>30</cp:revision>
  <dcterms:modified xsi:type="dcterms:W3CDTF">2015-10-23T02:44:17Z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214371035</vt:i4>
  </property>
  <property fmtid="{D5CDD505-2E9C-101B-9397-08002B2CF9AE}" pid="3" name="_NewReviewCycle">
    <vt:lpwstr/>
  </property>
  <property fmtid="{D5CDD505-2E9C-101B-9397-08002B2CF9AE}" pid="4" name="_EmailSubject">
    <vt:lpwstr>this morning slides update</vt:lpwstr>
  </property>
  <property fmtid="{D5CDD505-2E9C-101B-9397-08002B2CF9AE}" pid="5" name="_AuthorEmail">
    <vt:lpwstr>philippe.colliot@mpsa.com</vt:lpwstr>
  </property>
  <property fmtid="{D5CDD505-2E9C-101B-9397-08002B2CF9AE}" pid="6" name="_AuthorEmailDisplayName">
    <vt:lpwstr>PHILIPPE COLLIOT - U164359</vt:lpwstr>
  </property>
</Properties>
</file>