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 id="2147483691" r:id="rId2"/>
    <p:sldMasterId id="2147483693" r:id="rId3"/>
    <p:sldMasterId id="2147483700" r:id="rId4"/>
  </p:sldMasterIdLst>
  <p:notesMasterIdLst>
    <p:notesMasterId r:id="rId19"/>
  </p:notesMasterIdLst>
  <p:sldIdLst>
    <p:sldId id="256" r:id="rId5"/>
    <p:sldId id="258" r:id="rId6"/>
    <p:sldId id="259" r:id="rId7"/>
    <p:sldId id="262" r:id="rId8"/>
    <p:sldId id="260" r:id="rId9"/>
    <p:sldId id="274" r:id="rId10"/>
    <p:sldId id="275" r:id="rId11"/>
    <p:sldId id="280" r:id="rId12"/>
    <p:sldId id="263" r:id="rId13"/>
    <p:sldId id="264" r:id="rId14"/>
    <p:sldId id="276" r:id="rId15"/>
    <p:sldId id="277" r:id="rId16"/>
    <p:sldId id="278" r:id="rId17"/>
    <p:sldId id="279" r:id="rId1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80FF"/>
    <a:srgbClr val="008040"/>
    <a:srgbClr val="FF6666"/>
    <a:srgbClr val="408000"/>
    <a:srgbClr val="666666"/>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84" autoAdjust="0"/>
    <p:restoredTop sz="75281" autoAdjust="0"/>
  </p:normalViewPr>
  <p:slideViewPr>
    <p:cSldViewPr snapToGrid="0" snapToObjects="1">
      <p:cViewPr varScale="1">
        <p:scale>
          <a:sx n="139" d="100"/>
          <a:sy n="139" d="100"/>
        </p:scale>
        <p:origin x="-258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E28CBF-1F48-4861-BD95-9082FA73E74D}" type="doc">
      <dgm:prSet loTypeId="urn:microsoft.com/office/officeart/2005/8/layout/arrow2" loCatId="process" qsTypeId="urn:microsoft.com/office/officeart/2005/8/quickstyle/simple5" qsCatId="simple" csTypeId="urn:microsoft.com/office/officeart/2005/8/colors/accent1_2" csCatId="accent1" phldr="1"/>
      <dgm:spPr/>
    </dgm:pt>
    <dgm:pt modelId="{77CC86D9-A56D-4B8D-BA47-B87AB975F5C2}">
      <dgm:prSet phldrT="[テキスト]" custT="1"/>
      <dgm:spPr/>
      <dgm:t>
        <a:bodyPr/>
        <a:lstStyle/>
        <a:p>
          <a:r>
            <a:rPr kumimoji="1" lang="en-US" altLang="ja-JP" sz="2000" dirty="0" smtClean="0">
              <a:latin typeface="Arial Black" panose="020B0A04020102020204" pitchFamily="34" charset="0"/>
            </a:rPr>
            <a:t>1,2</a:t>
          </a:r>
          <a:endParaRPr kumimoji="1" lang="ja-JP" altLang="en-US" sz="2000" dirty="0">
            <a:latin typeface="Arial Black" panose="020B0A04020102020204" pitchFamily="34" charset="0"/>
          </a:endParaRPr>
        </a:p>
      </dgm:t>
    </dgm:pt>
    <dgm:pt modelId="{B4AF8A8B-0C24-4D0F-8908-BC99F694715D}" type="parTrans" cxnId="{348AA7CF-DFE7-44C1-8E63-A9C7BD8592E7}">
      <dgm:prSet/>
      <dgm:spPr/>
      <dgm:t>
        <a:bodyPr/>
        <a:lstStyle/>
        <a:p>
          <a:endParaRPr kumimoji="1" lang="ja-JP" altLang="en-US"/>
        </a:p>
      </dgm:t>
    </dgm:pt>
    <dgm:pt modelId="{2BBD05B2-14D2-4B2A-B1A6-174A9EBF786F}" type="sibTrans" cxnId="{348AA7CF-DFE7-44C1-8E63-A9C7BD8592E7}">
      <dgm:prSet/>
      <dgm:spPr/>
      <dgm:t>
        <a:bodyPr/>
        <a:lstStyle/>
        <a:p>
          <a:endParaRPr kumimoji="1" lang="ja-JP" altLang="en-US"/>
        </a:p>
      </dgm:t>
    </dgm:pt>
    <dgm:pt modelId="{739F728C-5CF9-4C74-9203-ED52745FF1A8}">
      <dgm:prSet phldrT="[テキスト]" custT="1"/>
      <dgm:spPr/>
      <dgm:t>
        <a:bodyPr/>
        <a:lstStyle/>
        <a:p>
          <a:r>
            <a:rPr kumimoji="1" lang="en-US" altLang="ja-JP" sz="2000" dirty="0" smtClean="0">
              <a:latin typeface="Arial Black" panose="020B0A04020102020204" pitchFamily="34" charset="0"/>
            </a:rPr>
            <a:t>3,4</a:t>
          </a:r>
          <a:endParaRPr kumimoji="1" lang="ja-JP" altLang="en-US" sz="2000" dirty="0">
            <a:latin typeface="Arial Black" panose="020B0A04020102020204" pitchFamily="34" charset="0"/>
          </a:endParaRPr>
        </a:p>
      </dgm:t>
    </dgm:pt>
    <dgm:pt modelId="{30655281-7579-4419-AAE3-AB840C1C80EF}" type="parTrans" cxnId="{5A38514F-A0BA-4127-A8AD-9511FC302E18}">
      <dgm:prSet/>
      <dgm:spPr/>
      <dgm:t>
        <a:bodyPr/>
        <a:lstStyle/>
        <a:p>
          <a:endParaRPr kumimoji="1" lang="ja-JP" altLang="en-US"/>
        </a:p>
      </dgm:t>
    </dgm:pt>
    <dgm:pt modelId="{ADD737AD-6843-4AC4-9A98-E9291F13AF19}" type="sibTrans" cxnId="{5A38514F-A0BA-4127-A8AD-9511FC302E18}">
      <dgm:prSet/>
      <dgm:spPr/>
      <dgm:t>
        <a:bodyPr/>
        <a:lstStyle/>
        <a:p>
          <a:endParaRPr kumimoji="1" lang="ja-JP" altLang="en-US"/>
        </a:p>
      </dgm:t>
    </dgm:pt>
    <dgm:pt modelId="{7D674070-1DDD-4077-8914-444BE61CD2B1}">
      <dgm:prSet phldrT="[テキスト]" custT="1"/>
      <dgm:spPr/>
      <dgm:t>
        <a:bodyPr/>
        <a:lstStyle/>
        <a:p>
          <a:r>
            <a:rPr kumimoji="1" lang="en-US" altLang="ja-JP" sz="2000" dirty="0" smtClean="0">
              <a:latin typeface="Arial Black" panose="020B0A04020102020204" pitchFamily="34" charset="0"/>
            </a:rPr>
            <a:t>5,6</a:t>
          </a:r>
          <a:endParaRPr kumimoji="1" lang="ja-JP" altLang="en-US" sz="2000" dirty="0">
            <a:latin typeface="Arial Black" panose="020B0A04020102020204" pitchFamily="34" charset="0"/>
          </a:endParaRPr>
        </a:p>
      </dgm:t>
    </dgm:pt>
    <dgm:pt modelId="{5F2A3952-821A-43EB-8A76-D79CB14DBC42}" type="parTrans" cxnId="{E9CAB483-079A-47DC-9135-2FECFF60699E}">
      <dgm:prSet/>
      <dgm:spPr/>
      <dgm:t>
        <a:bodyPr/>
        <a:lstStyle/>
        <a:p>
          <a:endParaRPr kumimoji="1" lang="ja-JP" altLang="en-US"/>
        </a:p>
      </dgm:t>
    </dgm:pt>
    <dgm:pt modelId="{E6771C90-2546-4068-8004-71F29BAC34D8}" type="sibTrans" cxnId="{E9CAB483-079A-47DC-9135-2FECFF60699E}">
      <dgm:prSet/>
      <dgm:spPr/>
      <dgm:t>
        <a:bodyPr/>
        <a:lstStyle/>
        <a:p>
          <a:endParaRPr kumimoji="1" lang="ja-JP" altLang="en-US"/>
        </a:p>
      </dgm:t>
    </dgm:pt>
    <dgm:pt modelId="{735D3C74-2947-4791-8A45-0CC817454989}" type="pres">
      <dgm:prSet presAssocID="{3FE28CBF-1F48-4861-BD95-9082FA73E74D}" presName="arrowDiagram" presStyleCnt="0">
        <dgm:presLayoutVars>
          <dgm:chMax val="5"/>
          <dgm:dir/>
          <dgm:resizeHandles val="exact"/>
        </dgm:presLayoutVars>
      </dgm:prSet>
      <dgm:spPr/>
    </dgm:pt>
    <dgm:pt modelId="{3BCA9632-DCE9-479E-90C5-CBA1959E6310}" type="pres">
      <dgm:prSet presAssocID="{3FE28CBF-1F48-4861-BD95-9082FA73E74D}" presName="arrow" presStyleLbl="bgShp" presStyleIdx="0" presStyleCnt="1" custScaleY="86667"/>
      <dgm:spPr/>
    </dgm:pt>
    <dgm:pt modelId="{C10D5D47-5E8D-45CA-95A8-43C532763208}" type="pres">
      <dgm:prSet presAssocID="{3FE28CBF-1F48-4861-BD95-9082FA73E74D}" presName="arrowDiagram3" presStyleCnt="0"/>
      <dgm:spPr/>
    </dgm:pt>
    <dgm:pt modelId="{A7D38AFF-7AAD-4F07-AAB0-E790443FB432}" type="pres">
      <dgm:prSet presAssocID="{77CC86D9-A56D-4B8D-BA47-B87AB975F5C2}" presName="bullet3a" presStyleLbl="node1" presStyleIdx="0" presStyleCnt="3"/>
      <dgm:spPr/>
    </dgm:pt>
    <dgm:pt modelId="{4054EC6E-C869-4F9E-955A-6134DF191D86}" type="pres">
      <dgm:prSet presAssocID="{77CC86D9-A56D-4B8D-BA47-B87AB975F5C2}" presName="textBox3a" presStyleLbl="revTx" presStyleIdx="0" presStyleCnt="3">
        <dgm:presLayoutVars>
          <dgm:bulletEnabled val="1"/>
        </dgm:presLayoutVars>
      </dgm:prSet>
      <dgm:spPr/>
      <dgm:t>
        <a:bodyPr/>
        <a:lstStyle/>
        <a:p>
          <a:endParaRPr kumimoji="1" lang="ja-JP" altLang="en-US"/>
        </a:p>
      </dgm:t>
    </dgm:pt>
    <dgm:pt modelId="{BB5A6998-96AB-49F0-BD80-AFBE84D67C06}" type="pres">
      <dgm:prSet presAssocID="{739F728C-5CF9-4C74-9203-ED52745FF1A8}" presName="bullet3b" presStyleLbl="node1" presStyleIdx="1" presStyleCnt="3"/>
      <dgm:spPr/>
    </dgm:pt>
    <dgm:pt modelId="{4B31CB6C-2A5A-4DB2-8461-B4B3045A3950}" type="pres">
      <dgm:prSet presAssocID="{739F728C-5CF9-4C74-9203-ED52745FF1A8}" presName="textBox3b" presStyleLbl="revTx" presStyleIdx="1" presStyleCnt="3">
        <dgm:presLayoutVars>
          <dgm:bulletEnabled val="1"/>
        </dgm:presLayoutVars>
      </dgm:prSet>
      <dgm:spPr/>
      <dgm:t>
        <a:bodyPr/>
        <a:lstStyle/>
        <a:p>
          <a:endParaRPr kumimoji="1" lang="ja-JP" altLang="en-US"/>
        </a:p>
      </dgm:t>
    </dgm:pt>
    <dgm:pt modelId="{F656EDFE-1589-47FF-8C2F-970A766D13E0}" type="pres">
      <dgm:prSet presAssocID="{7D674070-1DDD-4077-8914-444BE61CD2B1}" presName="bullet3c" presStyleLbl="node1" presStyleIdx="2" presStyleCnt="3" custLinFactNeighborX="20513" custLinFactNeighborY="13140"/>
      <dgm:spPr/>
    </dgm:pt>
    <dgm:pt modelId="{52BF9787-2D99-4653-A7E0-ADAD5249211A}" type="pres">
      <dgm:prSet presAssocID="{7D674070-1DDD-4077-8914-444BE61CD2B1}" presName="textBox3c" presStyleLbl="revTx" presStyleIdx="2" presStyleCnt="3">
        <dgm:presLayoutVars>
          <dgm:bulletEnabled val="1"/>
        </dgm:presLayoutVars>
      </dgm:prSet>
      <dgm:spPr/>
      <dgm:t>
        <a:bodyPr/>
        <a:lstStyle/>
        <a:p>
          <a:endParaRPr kumimoji="1" lang="ja-JP" altLang="en-US"/>
        </a:p>
      </dgm:t>
    </dgm:pt>
  </dgm:ptLst>
  <dgm:cxnLst>
    <dgm:cxn modelId="{E9CAB483-079A-47DC-9135-2FECFF60699E}" srcId="{3FE28CBF-1F48-4861-BD95-9082FA73E74D}" destId="{7D674070-1DDD-4077-8914-444BE61CD2B1}" srcOrd="2" destOrd="0" parTransId="{5F2A3952-821A-43EB-8A76-D79CB14DBC42}" sibTransId="{E6771C90-2546-4068-8004-71F29BAC34D8}"/>
    <dgm:cxn modelId="{348AA7CF-DFE7-44C1-8E63-A9C7BD8592E7}" srcId="{3FE28CBF-1F48-4861-BD95-9082FA73E74D}" destId="{77CC86D9-A56D-4B8D-BA47-B87AB975F5C2}" srcOrd="0" destOrd="0" parTransId="{B4AF8A8B-0C24-4D0F-8908-BC99F694715D}" sibTransId="{2BBD05B2-14D2-4B2A-B1A6-174A9EBF786F}"/>
    <dgm:cxn modelId="{567E65BA-B744-254E-B17D-99A13F116EF0}" type="presOf" srcId="{3FE28CBF-1F48-4861-BD95-9082FA73E74D}" destId="{735D3C74-2947-4791-8A45-0CC817454989}" srcOrd="0" destOrd="0" presId="urn:microsoft.com/office/officeart/2005/8/layout/arrow2"/>
    <dgm:cxn modelId="{45CAA0A8-6C33-C544-9A12-734E14473BD1}" type="presOf" srcId="{739F728C-5CF9-4C74-9203-ED52745FF1A8}" destId="{4B31CB6C-2A5A-4DB2-8461-B4B3045A3950}" srcOrd="0" destOrd="0" presId="urn:microsoft.com/office/officeart/2005/8/layout/arrow2"/>
    <dgm:cxn modelId="{5A38514F-A0BA-4127-A8AD-9511FC302E18}" srcId="{3FE28CBF-1F48-4861-BD95-9082FA73E74D}" destId="{739F728C-5CF9-4C74-9203-ED52745FF1A8}" srcOrd="1" destOrd="0" parTransId="{30655281-7579-4419-AAE3-AB840C1C80EF}" sibTransId="{ADD737AD-6843-4AC4-9A98-E9291F13AF19}"/>
    <dgm:cxn modelId="{97B7F78D-57F7-5A4C-8378-3C81665D59BC}" type="presOf" srcId="{7D674070-1DDD-4077-8914-444BE61CD2B1}" destId="{52BF9787-2D99-4653-A7E0-ADAD5249211A}" srcOrd="0" destOrd="0" presId="urn:microsoft.com/office/officeart/2005/8/layout/arrow2"/>
    <dgm:cxn modelId="{196BC475-D26B-E241-9E12-72015D4CCDBB}" type="presOf" srcId="{77CC86D9-A56D-4B8D-BA47-B87AB975F5C2}" destId="{4054EC6E-C869-4F9E-955A-6134DF191D86}" srcOrd="0" destOrd="0" presId="urn:microsoft.com/office/officeart/2005/8/layout/arrow2"/>
    <dgm:cxn modelId="{90878E8B-254D-BF41-87B4-3F111DEFEE29}" type="presParOf" srcId="{735D3C74-2947-4791-8A45-0CC817454989}" destId="{3BCA9632-DCE9-479E-90C5-CBA1959E6310}" srcOrd="0" destOrd="0" presId="urn:microsoft.com/office/officeart/2005/8/layout/arrow2"/>
    <dgm:cxn modelId="{999A987C-B19C-3E40-8D4B-77A7380715A3}" type="presParOf" srcId="{735D3C74-2947-4791-8A45-0CC817454989}" destId="{C10D5D47-5E8D-45CA-95A8-43C532763208}" srcOrd="1" destOrd="0" presId="urn:microsoft.com/office/officeart/2005/8/layout/arrow2"/>
    <dgm:cxn modelId="{6F3E6F57-C64B-164C-B703-E95F6DE1B7CD}" type="presParOf" srcId="{C10D5D47-5E8D-45CA-95A8-43C532763208}" destId="{A7D38AFF-7AAD-4F07-AAB0-E790443FB432}" srcOrd="0" destOrd="0" presId="urn:microsoft.com/office/officeart/2005/8/layout/arrow2"/>
    <dgm:cxn modelId="{0EEA7AEC-8198-4B46-992F-1391CF6E6F2A}" type="presParOf" srcId="{C10D5D47-5E8D-45CA-95A8-43C532763208}" destId="{4054EC6E-C869-4F9E-955A-6134DF191D86}" srcOrd="1" destOrd="0" presId="urn:microsoft.com/office/officeart/2005/8/layout/arrow2"/>
    <dgm:cxn modelId="{D964347D-BB39-5D48-953C-4D98EC20C12A}" type="presParOf" srcId="{C10D5D47-5E8D-45CA-95A8-43C532763208}" destId="{BB5A6998-96AB-49F0-BD80-AFBE84D67C06}" srcOrd="2" destOrd="0" presId="urn:microsoft.com/office/officeart/2005/8/layout/arrow2"/>
    <dgm:cxn modelId="{F9A4DC34-EF38-2E4B-AD64-EF513EC03DFE}" type="presParOf" srcId="{C10D5D47-5E8D-45CA-95A8-43C532763208}" destId="{4B31CB6C-2A5A-4DB2-8461-B4B3045A3950}" srcOrd="3" destOrd="0" presId="urn:microsoft.com/office/officeart/2005/8/layout/arrow2"/>
    <dgm:cxn modelId="{DCC11995-DEFD-A242-9AEC-462FF522C662}" type="presParOf" srcId="{C10D5D47-5E8D-45CA-95A8-43C532763208}" destId="{F656EDFE-1589-47FF-8C2F-970A766D13E0}" srcOrd="4" destOrd="0" presId="urn:microsoft.com/office/officeart/2005/8/layout/arrow2"/>
    <dgm:cxn modelId="{60DDBBC7-0FEC-A642-B66C-5F2E94047009}" type="presParOf" srcId="{C10D5D47-5E8D-45CA-95A8-43C532763208}" destId="{52BF9787-2D99-4653-A7E0-ADAD5249211A}"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CA9632-DCE9-479E-90C5-CBA1959E6310}">
      <dsp:nvSpPr>
        <dsp:cNvPr id="0" name=""/>
        <dsp:cNvSpPr/>
      </dsp:nvSpPr>
      <dsp:spPr>
        <a:xfrm>
          <a:off x="0" y="144013"/>
          <a:ext cx="3456385" cy="1872215"/>
        </a:xfrm>
        <a:prstGeom prst="swooshArrow">
          <a:avLst>
            <a:gd name="adj1" fmla="val 25000"/>
            <a:gd name="adj2" fmla="val 25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A7D38AFF-7AAD-4F07-AAB0-E790443FB432}">
      <dsp:nvSpPr>
        <dsp:cNvPr id="0" name=""/>
        <dsp:cNvSpPr/>
      </dsp:nvSpPr>
      <dsp:spPr>
        <a:xfrm>
          <a:off x="438960" y="1490999"/>
          <a:ext cx="89866" cy="8986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054EC6E-C869-4F9E-955A-6134DF191D86}">
      <dsp:nvSpPr>
        <dsp:cNvPr id="0" name=""/>
        <dsp:cNvSpPr/>
      </dsp:nvSpPr>
      <dsp:spPr>
        <a:xfrm>
          <a:off x="483893" y="1535932"/>
          <a:ext cx="805337" cy="624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18" tIns="0" rIns="0" bIns="0" numCol="1" spcCol="1270" anchor="t" anchorCtr="0">
          <a:noAutofit/>
        </a:bodyPr>
        <a:lstStyle/>
        <a:p>
          <a:pPr lvl="0" algn="l" defTabSz="889000">
            <a:lnSpc>
              <a:spcPct val="90000"/>
            </a:lnSpc>
            <a:spcBef>
              <a:spcPct val="0"/>
            </a:spcBef>
            <a:spcAft>
              <a:spcPct val="35000"/>
            </a:spcAft>
          </a:pPr>
          <a:r>
            <a:rPr kumimoji="1" lang="en-US" altLang="ja-JP" sz="2000" kern="1200" dirty="0" smtClean="0">
              <a:latin typeface="Arial Black" panose="020B0A04020102020204" pitchFamily="34" charset="0"/>
            </a:rPr>
            <a:t>1,2</a:t>
          </a:r>
          <a:endParaRPr kumimoji="1" lang="ja-JP" altLang="en-US" sz="2000" kern="1200" dirty="0">
            <a:latin typeface="Arial Black" panose="020B0A04020102020204" pitchFamily="34" charset="0"/>
          </a:endParaRPr>
        </a:p>
      </dsp:txBody>
      <dsp:txXfrm>
        <a:off x="483893" y="1535932"/>
        <a:ext cx="805337" cy="624309"/>
      </dsp:txXfrm>
    </dsp:sp>
    <dsp:sp modelId="{BB5A6998-96AB-49F0-BD80-AFBE84D67C06}">
      <dsp:nvSpPr>
        <dsp:cNvPr id="0" name=""/>
        <dsp:cNvSpPr/>
      </dsp:nvSpPr>
      <dsp:spPr>
        <a:xfrm>
          <a:off x="1232201" y="903846"/>
          <a:ext cx="162450" cy="16245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B31CB6C-2A5A-4DB2-8461-B4B3045A3950}">
      <dsp:nvSpPr>
        <dsp:cNvPr id="0" name=""/>
        <dsp:cNvSpPr/>
      </dsp:nvSpPr>
      <dsp:spPr>
        <a:xfrm>
          <a:off x="1313426" y="985071"/>
          <a:ext cx="829532" cy="1175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079" tIns="0" rIns="0" bIns="0" numCol="1" spcCol="1270" anchor="t" anchorCtr="0">
          <a:noAutofit/>
        </a:bodyPr>
        <a:lstStyle/>
        <a:p>
          <a:pPr lvl="0" algn="l" defTabSz="889000">
            <a:lnSpc>
              <a:spcPct val="90000"/>
            </a:lnSpc>
            <a:spcBef>
              <a:spcPct val="0"/>
            </a:spcBef>
            <a:spcAft>
              <a:spcPct val="35000"/>
            </a:spcAft>
          </a:pPr>
          <a:r>
            <a:rPr kumimoji="1" lang="en-US" altLang="ja-JP" sz="2000" kern="1200" dirty="0" smtClean="0">
              <a:latin typeface="Arial Black" panose="020B0A04020102020204" pitchFamily="34" charset="0"/>
            </a:rPr>
            <a:t>3,4</a:t>
          </a:r>
          <a:endParaRPr kumimoji="1" lang="ja-JP" altLang="en-US" sz="2000" kern="1200" dirty="0">
            <a:latin typeface="Arial Black" panose="020B0A04020102020204" pitchFamily="34" charset="0"/>
          </a:endParaRPr>
        </a:p>
      </dsp:txBody>
      <dsp:txXfrm>
        <a:off x="1313426" y="985071"/>
        <a:ext cx="829532" cy="1175170"/>
      </dsp:txXfrm>
    </dsp:sp>
    <dsp:sp modelId="{F656EDFE-1589-47FF-8C2F-970A766D13E0}">
      <dsp:nvSpPr>
        <dsp:cNvPr id="0" name=""/>
        <dsp:cNvSpPr/>
      </dsp:nvSpPr>
      <dsp:spPr>
        <a:xfrm>
          <a:off x="2232249" y="576063"/>
          <a:ext cx="224665" cy="224665"/>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2BF9787-2D99-4653-A7E0-ADAD5249211A}">
      <dsp:nvSpPr>
        <dsp:cNvPr id="0" name=""/>
        <dsp:cNvSpPr/>
      </dsp:nvSpPr>
      <dsp:spPr>
        <a:xfrm>
          <a:off x="2298496" y="658874"/>
          <a:ext cx="829532" cy="1501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45" tIns="0" rIns="0" bIns="0" numCol="1" spcCol="1270" anchor="t" anchorCtr="0">
          <a:noAutofit/>
        </a:bodyPr>
        <a:lstStyle/>
        <a:p>
          <a:pPr lvl="0" algn="l" defTabSz="889000">
            <a:lnSpc>
              <a:spcPct val="90000"/>
            </a:lnSpc>
            <a:spcBef>
              <a:spcPct val="0"/>
            </a:spcBef>
            <a:spcAft>
              <a:spcPct val="35000"/>
            </a:spcAft>
          </a:pPr>
          <a:r>
            <a:rPr kumimoji="1" lang="en-US" altLang="ja-JP" sz="2000" kern="1200" dirty="0" smtClean="0">
              <a:latin typeface="Arial Black" panose="020B0A04020102020204" pitchFamily="34" charset="0"/>
            </a:rPr>
            <a:t>5,6</a:t>
          </a:r>
          <a:endParaRPr kumimoji="1" lang="ja-JP" altLang="en-US" sz="2000" kern="1200" dirty="0">
            <a:latin typeface="Arial Black" panose="020B0A04020102020204" pitchFamily="34" charset="0"/>
          </a:endParaRPr>
        </a:p>
      </dsp:txBody>
      <dsp:txXfrm>
        <a:off x="2298496" y="658874"/>
        <a:ext cx="829532" cy="150136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C9A80F-9058-F746-B497-E6FB6712ACF7}" type="datetimeFigureOut">
              <a:rPr kumimoji="1" lang="ja-JP" altLang="en-US" smtClean="0"/>
              <a:t>15/10/23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B2B1A-49B2-A044-A508-299D45F967EB}" type="slidenum">
              <a:rPr kumimoji="1" lang="ja-JP" altLang="en-US" smtClean="0"/>
              <a:t>‹#›</a:t>
            </a:fld>
            <a:endParaRPr kumimoji="1" lang="ja-JP" altLang="en-US"/>
          </a:p>
        </p:txBody>
      </p:sp>
    </p:spTree>
    <p:extLst>
      <p:ext uri="{BB962C8B-B14F-4D97-AF65-F5344CB8AC3E}">
        <p14:creationId xmlns:p14="http://schemas.microsoft.com/office/powerpoint/2010/main" val="3132020867"/>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5</a:t>
            </a:fld>
            <a:endParaRPr kumimoji="1" lang="ja-JP" altLang="en-US"/>
          </a:p>
        </p:txBody>
      </p:sp>
    </p:spTree>
    <p:extLst>
      <p:ext uri="{BB962C8B-B14F-4D97-AF65-F5344CB8AC3E}">
        <p14:creationId xmlns:p14="http://schemas.microsoft.com/office/powerpoint/2010/main" val="3389225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7</a:t>
            </a:fld>
            <a:endParaRPr kumimoji="1" lang="ja-JP" altLang="en-US"/>
          </a:p>
        </p:txBody>
      </p:sp>
    </p:spTree>
    <p:extLst>
      <p:ext uri="{BB962C8B-B14F-4D97-AF65-F5344CB8AC3E}">
        <p14:creationId xmlns:p14="http://schemas.microsoft.com/office/powerpoint/2010/main" val="98386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(48)Driver/Owner is </a:t>
            </a:r>
            <a:r>
              <a:rPr kumimoji="1" lang="en-US" altLang="ja-JP" dirty="0" err="1" smtClean="0"/>
              <a:t>alterted</a:t>
            </a:r>
            <a:r>
              <a:rPr kumimoji="1" lang="en-US" altLang="ja-JP" dirty="0" smtClean="0"/>
              <a:t> that  that intrusion in the vehicle</a:t>
            </a:r>
          </a:p>
          <a:p>
            <a:r>
              <a:rPr kumimoji="1" lang="en-US" altLang="ja-JP" dirty="0" smtClean="0"/>
              <a:t>(50)During the driving, prevent other users from login and controlling the vehicle</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8</a:t>
            </a:fld>
            <a:endParaRPr kumimoji="1" lang="ja-JP" altLang="en-US"/>
          </a:p>
        </p:txBody>
      </p:sp>
    </p:spTree>
    <p:extLst>
      <p:ext uri="{BB962C8B-B14F-4D97-AF65-F5344CB8AC3E}">
        <p14:creationId xmlns:p14="http://schemas.microsoft.com/office/powerpoint/2010/main" val="2154090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set </a:t>
            </a:r>
            <a:r>
              <a:rPr kumimoji="1" lang="en-US" altLang="ja-JP" dirty="0" err="1" smtClean="0"/>
              <a:t>api</a:t>
            </a:r>
            <a:endParaRPr kumimoji="1" lang="en-US" altLang="ja-JP" dirty="0" smtClean="0"/>
          </a:p>
          <a:p>
            <a:r>
              <a:rPr kumimoji="1" lang="en-US" altLang="ja-JP" dirty="0" smtClean="0"/>
              <a:t>(2)As a driver, I don't want any remote person to control my car (</a:t>
            </a:r>
            <a:r>
              <a:rPr kumimoji="1" lang="en-US" altLang="ja-JP" dirty="0" err="1" smtClean="0"/>
              <a:t>eg</a:t>
            </a:r>
            <a:r>
              <a:rPr kumimoji="1" lang="en-US" altLang="ja-JP" dirty="0" smtClean="0"/>
              <a:t>. speed, door lock etc.)</a:t>
            </a:r>
          </a:p>
          <a:p>
            <a:r>
              <a:rPr kumimoji="1" lang="en-US" altLang="ja-JP" dirty="0" smtClean="0"/>
              <a:t>(11)Advanced Driver Assistance System (ADAS) Controller sets safety critical controls when driving vehicle</a:t>
            </a:r>
          </a:p>
          <a:p>
            <a:r>
              <a:rPr kumimoji="1" lang="en-US" altLang="ja-JP" dirty="0" smtClean="0"/>
              <a:t>(16)IVI system shows the status of various climate control </a:t>
            </a:r>
            <a:r>
              <a:rPr kumimoji="1" lang="en-US" altLang="ja-JP" dirty="0" err="1" smtClean="0"/>
              <a:t>equipments</a:t>
            </a:r>
            <a:r>
              <a:rPr kumimoji="1" lang="en-US" altLang="ja-JP" dirty="0" smtClean="0"/>
              <a:t> as GUI and lets a user control it via touch screen.(Even set API is not recommended)</a:t>
            </a:r>
          </a:p>
          <a:p>
            <a:r>
              <a:rPr kumimoji="1" lang="en-US" altLang="ja-JP" dirty="0" smtClean="0"/>
              <a:t>(17)A user uses his smart devices to remotely check whether side windows of his parked car are closed or not, and to send a request to the car for closing it if opened.</a:t>
            </a:r>
          </a:p>
          <a:p>
            <a:r>
              <a:rPr kumimoji="1" lang="en-US" altLang="ja-JP" dirty="0" smtClean="0"/>
              <a:t>(18)A user uses his smart devices to start his car remotely, and turns heaters on to warm up the car inside before getting in the car.</a:t>
            </a:r>
          </a:p>
          <a:p>
            <a:r>
              <a:rPr kumimoji="1" lang="en-US" altLang="ja-JP" dirty="0" smtClean="0"/>
              <a:t>(25)Driver would like to remotely lock/unlock vehicle.</a:t>
            </a:r>
          </a:p>
          <a:p>
            <a:r>
              <a:rPr kumimoji="1" lang="en-US" altLang="ja-JP" dirty="0" smtClean="0"/>
              <a:t>(26)Driver would like to remotely start vehicle and turn on/set heat or air conditioner</a:t>
            </a:r>
          </a:p>
          <a:p>
            <a:r>
              <a:rPr kumimoji="1" lang="en-US" altLang="ja-JP" dirty="0" smtClean="0"/>
              <a:t>(28)Driver would like to configure seat settings remotely.</a:t>
            </a:r>
          </a:p>
          <a:p>
            <a:r>
              <a:rPr kumimoji="1" lang="en-US" altLang="ja-JP" dirty="0" smtClean="0"/>
              <a:t>(31)Automaker would only like to allow API to access data from their remote servers not directly from car.</a:t>
            </a:r>
          </a:p>
          <a:p>
            <a:r>
              <a:rPr kumimoji="1" lang="en-US" altLang="ja-JP" dirty="0" smtClean="0"/>
              <a:t>(32)Automaker only wants to allow remote settings via cloud not by direct connection.</a:t>
            </a:r>
          </a:p>
          <a:p>
            <a:r>
              <a:rPr kumimoji="1" lang="en-US" altLang="ja-JP" dirty="0" smtClean="0"/>
              <a:t>(34)Ted a tall driver of the family car approaches the car and the seat adjusts to his settings</a:t>
            </a:r>
          </a:p>
          <a:p>
            <a:r>
              <a:rPr kumimoji="1" lang="en-US" altLang="ja-JP" dirty="0" smtClean="0"/>
              <a:t>(42)Customer has the ability to set HVAC controls.</a:t>
            </a:r>
          </a:p>
          <a:p>
            <a:r>
              <a:rPr kumimoji="1" lang="en-US" altLang="ja-JP" dirty="0" smtClean="0"/>
              <a:t>(43)Airbag has deployed the event is captured.</a:t>
            </a:r>
          </a:p>
          <a:p>
            <a:r>
              <a:rPr kumimoji="1" lang="en-US" altLang="ja-JP" dirty="0" smtClean="0"/>
              <a:t>(49)One "Set" API is only allowed to accept input from one source at one moment</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9</a:t>
            </a:fld>
            <a:endParaRPr kumimoji="1" lang="ja-JP" altLang="en-US"/>
          </a:p>
        </p:txBody>
      </p:sp>
    </p:spTree>
    <p:extLst>
      <p:ext uri="{BB962C8B-B14F-4D97-AF65-F5344CB8AC3E}">
        <p14:creationId xmlns:p14="http://schemas.microsoft.com/office/powerpoint/2010/main" val="412748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400" dirty="0" smtClean="0"/>
              <a:t>accessibility</a:t>
            </a:r>
          </a:p>
          <a:p>
            <a:r>
              <a:rPr kumimoji="1" lang="en-US" altLang="ja-JP" sz="1400" dirty="0" smtClean="0"/>
              <a:t>(3)As an OEM, I don't permit any application to use Vehicle API without my check.</a:t>
            </a:r>
          </a:p>
          <a:p>
            <a:r>
              <a:rPr kumimoji="1" lang="en-US" altLang="ja-JP" sz="1400" dirty="0" smtClean="0"/>
              <a:t>(9)Ability to query registry of trusted 3rd parties, retrieve identification mechanisms</a:t>
            </a:r>
          </a:p>
          <a:p>
            <a:r>
              <a:rPr kumimoji="1" lang="en-US" altLang="ja-JP" sz="1400" dirty="0" smtClean="0"/>
              <a:t>(17)A user uses his smart devices to remotely check whether side windows of his parked car are closed or not, and to send a request to the car for closing it if opened.</a:t>
            </a:r>
          </a:p>
          <a:p>
            <a:r>
              <a:rPr kumimoji="1" lang="en-US" altLang="ja-JP" sz="1400" dirty="0" smtClean="0"/>
              <a:t>(18)A user uses his smart devices to start his car remotely, and turns heaters on to warm up the car inside before getting in the car.</a:t>
            </a:r>
          </a:p>
          <a:p>
            <a:r>
              <a:rPr kumimoji="1" lang="en-US" altLang="ja-JP" sz="1400" dirty="0" smtClean="0"/>
              <a:t>(24)3rd party would like to see log of driving events</a:t>
            </a:r>
          </a:p>
          <a:p>
            <a:r>
              <a:rPr kumimoji="1" lang="en-US" altLang="ja-JP" sz="1400" dirty="0" smtClean="0"/>
              <a:t>(25)Driver would like to remotely lock/unlock vehicle.</a:t>
            </a:r>
          </a:p>
          <a:p>
            <a:r>
              <a:rPr kumimoji="1" lang="en-US" altLang="ja-JP" sz="1400" dirty="0" smtClean="0"/>
              <a:t>(26)Driver would like to remotely start vehicle and turn on/set heat or air conditioner</a:t>
            </a:r>
          </a:p>
          <a:p>
            <a:r>
              <a:rPr kumimoji="1" lang="en-US" altLang="ja-JP" sz="1400" dirty="0" smtClean="0"/>
              <a:t>(27)Vehicle owner subscribes to 3rd party monitoring of vehicle data and trouble codes to ensure vehicle is running in good health</a:t>
            </a:r>
          </a:p>
          <a:p>
            <a:r>
              <a:rPr kumimoji="1" lang="en-US" altLang="ja-JP" sz="1400" dirty="0" smtClean="0"/>
              <a:t>(28)Driver would like to configure seat settings remotely.</a:t>
            </a:r>
          </a:p>
          <a:p>
            <a:r>
              <a:rPr kumimoji="1" lang="en-US" altLang="ja-JP" sz="1400" dirty="0" smtClean="0"/>
              <a:t>(29)Automaker has access to all data elements including elements such as those relating to vehicle quality or operating data whereas application developer only has access to subset.</a:t>
            </a:r>
          </a:p>
          <a:p>
            <a:r>
              <a:rPr kumimoji="1" lang="en-US" altLang="ja-JP" sz="1400" dirty="0" smtClean="0"/>
              <a:t>(31)Automaker would only like to allow API to access data from their remote servers not directly from car.</a:t>
            </a:r>
          </a:p>
          <a:p>
            <a:r>
              <a:rPr kumimoji="1" lang="en-US" altLang="ja-JP" sz="1400" dirty="0" smtClean="0"/>
              <a:t>(34)Ted a tall driver of the family car approaches the car and the seat adjusts to his settings</a:t>
            </a:r>
          </a:p>
          <a:p>
            <a:r>
              <a:rPr kumimoji="1" lang="en-US" altLang="ja-JP" sz="1400" dirty="0" smtClean="0"/>
              <a:t>(44)Diagnostics application is monitoring battery voltage for the event where it drops below a specific voltage.  Event monitoring.</a:t>
            </a:r>
          </a:p>
          <a:p>
            <a:r>
              <a:rPr kumimoji="1" lang="en-US" altLang="ja-JP" sz="1400" dirty="0" smtClean="0"/>
              <a:t>(45)Service monitors weather and checks if windows are open, they are closed.</a:t>
            </a:r>
          </a:p>
          <a:p>
            <a:r>
              <a:rPr kumimoji="1" lang="en-US" altLang="ja-JP" sz="1400" dirty="0" smtClean="0"/>
              <a:t>(46)Remotely close windows, sunroof, etc...</a:t>
            </a:r>
          </a:p>
          <a:p>
            <a:r>
              <a:rPr kumimoji="1" lang="en-US" altLang="ja-JP" sz="1400" dirty="0" smtClean="0"/>
              <a:t>(47)Driver/Owner is </a:t>
            </a:r>
            <a:r>
              <a:rPr kumimoji="1" lang="en-US" altLang="ja-JP" sz="1400" dirty="0" err="1" smtClean="0"/>
              <a:t>alterted</a:t>
            </a:r>
            <a:r>
              <a:rPr kumimoji="1" lang="en-US" altLang="ja-JP" sz="1400" dirty="0" smtClean="0"/>
              <a:t> that parking brake is not set</a:t>
            </a:r>
          </a:p>
          <a:p>
            <a:r>
              <a:rPr kumimoji="1" lang="en-US" altLang="ja-JP" sz="1400" dirty="0" smtClean="0"/>
              <a:t>(51)An application can only access the log created by itself</a:t>
            </a:r>
            <a:endParaRPr kumimoji="1" lang="ja-JP" altLang="en-US" sz="1400"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10</a:t>
            </a:fld>
            <a:endParaRPr kumimoji="1" lang="ja-JP" altLang="en-US"/>
          </a:p>
        </p:txBody>
      </p:sp>
    </p:spTree>
    <p:extLst>
      <p:ext uri="{BB962C8B-B14F-4D97-AF65-F5344CB8AC3E}">
        <p14:creationId xmlns:p14="http://schemas.microsoft.com/office/powerpoint/2010/main" val="193581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communication</a:t>
            </a:r>
          </a:p>
          <a:p>
            <a:r>
              <a:rPr kumimoji="1" lang="en-US" altLang="ja-JP" dirty="0" smtClean="0"/>
              <a:t>(4)As an insurer, I need to be sure that probe data is not tampered.</a:t>
            </a:r>
          </a:p>
          <a:p>
            <a:r>
              <a:rPr kumimoji="1" lang="en-US" altLang="ja-JP" dirty="0" smtClean="0"/>
              <a:t>(7)Advanced Driver Assistance System (ADAS) Controller accepts input from authorized onboard sensors</a:t>
            </a:r>
          </a:p>
          <a:p>
            <a:r>
              <a:rPr kumimoji="1" lang="en-US" altLang="ja-JP" dirty="0" smtClean="0"/>
              <a:t>(10)Advanced Driver Assistance System (ADAS) Controller accepts input from authorized external source(s)</a:t>
            </a:r>
          </a:p>
          <a:p>
            <a:r>
              <a:rPr kumimoji="1" lang="en-US" altLang="ja-JP" dirty="0" smtClean="0"/>
              <a:t>(12)Driver and/or passenger(s) in car want to share journey with virtual passenger(s) that are not in car</a:t>
            </a:r>
          </a:p>
          <a:p>
            <a:r>
              <a:rPr kumimoji="1" lang="en-US" altLang="ja-JP" dirty="0" smtClean="0"/>
              <a:t>(14)Vehicle owner/driver/passenger sharing with individual parties commercial or personal</a:t>
            </a:r>
          </a:p>
          <a:p>
            <a:r>
              <a:rPr kumimoji="1" lang="en-US" altLang="ja-JP" dirty="0" smtClean="0"/>
              <a:t>(52)Sensors and cameras in the car are included in the set of sensors providing input to customer (and e.g. </a:t>
            </a:r>
            <a:r>
              <a:rPr kumimoji="1" lang="en-US" altLang="ja-JP" dirty="0" err="1" smtClean="0"/>
              <a:t>neighbours</a:t>
            </a:r>
            <a:r>
              <a:rPr kumimoji="1" lang="en-US" altLang="ja-JP" dirty="0" smtClean="0"/>
              <a:t>) home security alarm. To do this the vehicle and home alarm system will need to mutually authenticate so that home alarm trusts inputs and customer's vehicle only provides input to alarm system(s) selected by the customer. Normally just their own system, but e.g. in future, a </a:t>
            </a:r>
            <a:r>
              <a:rPr kumimoji="1" lang="en-US" altLang="ja-JP" dirty="0" err="1" smtClean="0"/>
              <a:t>neighbourhood</a:t>
            </a:r>
            <a:r>
              <a:rPr kumimoji="1" lang="en-US" altLang="ja-JP" dirty="0" smtClean="0"/>
              <a:t> watch group could agree to share external sensor / camera data</a:t>
            </a:r>
          </a:p>
          <a:p>
            <a:r>
              <a:rPr kumimoji="1" lang="en-US" altLang="ja-JP" dirty="0" smtClean="0"/>
              <a:t>(53)Media (including photos, videos, music (subject to DRM </a:t>
            </a:r>
            <a:r>
              <a:rPr kumimoji="1" lang="en-US" altLang="ja-JP" dirty="0" err="1" smtClean="0"/>
              <a:t>licencing</a:t>
            </a:r>
            <a:r>
              <a:rPr kumimoji="1" lang="en-US" altLang="ja-JP" dirty="0" smtClean="0"/>
              <a:t>)) is seamlessly shared between all of the user's devices including their car and with offline cloud storage </a:t>
            </a:r>
            <a:r>
              <a:rPr kumimoji="1" lang="en-US" altLang="ja-JP" dirty="0" err="1" smtClean="0"/>
              <a:t>e.g</a:t>
            </a:r>
            <a:r>
              <a:rPr kumimoji="1" lang="en-US" altLang="ja-JP" dirty="0" smtClean="0"/>
              <a:t> User's </a:t>
            </a:r>
            <a:r>
              <a:rPr kumimoji="1" lang="en-US" altLang="ja-JP" dirty="0" err="1" smtClean="0"/>
              <a:t>Dropbox</a:t>
            </a:r>
            <a:r>
              <a:rPr kumimoji="1" lang="en-US" altLang="ja-JP" dirty="0" smtClean="0"/>
              <a:t>, </a:t>
            </a:r>
            <a:r>
              <a:rPr kumimoji="1" lang="en-US" altLang="ja-JP" dirty="0" err="1" smtClean="0"/>
              <a:t>OneDrive</a:t>
            </a:r>
            <a:r>
              <a:rPr kumimoji="1" lang="en-US" altLang="ja-JP" dirty="0" smtClean="0"/>
              <a:t> </a:t>
            </a:r>
            <a:r>
              <a:rPr kumimoji="1" lang="en-US" altLang="ja-JP" dirty="0" err="1" smtClean="0"/>
              <a:t>etc</a:t>
            </a:r>
            <a:r>
              <a:rPr kumimoji="1" lang="en-US" altLang="ja-JP" dirty="0" smtClean="0"/>
              <a:t> account. User can seamlessly view and play their content on any device including their car. Requires that each device or service that the user has content stored on can securely share the user's content. To do this, either the device or the identity of the user logged in on the device or service will need to be verified before content can safely and securely be shared between devices. If content is to be seamlessly downloaded from cloud storage, may need to obtain and use security token (e.g. OAUTH2) to access user's content.</a:t>
            </a:r>
          </a:p>
          <a:p>
            <a:r>
              <a:rPr kumimoji="1" lang="en-US" altLang="ja-JP" dirty="0" smtClean="0"/>
              <a:t>(54)Vehicle needs to trust that the input comes from the fridge in the customer's home and needs to establish identity of customer's fridge in order to trust input. Fridge should only communicate with customer's vehicle (and any other parties </a:t>
            </a:r>
            <a:r>
              <a:rPr kumimoji="1" lang="en-US" altLang="ja-JP" dirty="0" err="1" smtClean="0"/>
              <a:t>authorised</a:t>
            </a:r>
            <a:r>
              <a:rPr kumimoji="1" lang="en-US" altLang="ja-JP" dirty="0" smtClean="0"/>
              <a:t> by the customer) in part to protect customer's privacy.</a:t>
            </a:r>
          </a:p>
          <a:p>
            <a:r>
              <a:rPr kumimoji="1" lang="en-US" altLang="ja-JP" dirty="0" smtClean="0"/>
              <a:t>(55)Vehicle suspension sensors, front facing cameras </a:t>
            </a:r>
            <a:r>
              <a:rPr kumimoji="1" lang="en-US" altLang="ja-JP" dirty="0" err="1" smtClean="0"/>
              <a:t>etc</a:t>
            </a:r>
            <a:r>
              <a:rPr kumimoji="1" lang="en-US" altLang="ja-JP" dirty="0" smtClean="0"/>
              <a:t> can detect damage to road surface (potholes, broken manholes, broken drain covers </a:t>
            </a:r>
            <a:r>
              <a:rPr kumimoji="1" lang="en-US" altLang="ja-JP" dirty="0" err="1" smtClean="0"/>
              <a:t>etc</a:t>
            </a:r>
            <a:r>
              <a:rPr kumimoji="1" lang="en-US" altLang="ja-JP" dirty="0" smtClean="0"/>
              <a:t>) and communicate location and details of damage to other vehicles and to the local authority responsible for repairing roads. Vehicle needs to prove its identity to other vehicles and to local authority service so that input can be trusted.</a:t>
            </a:r>
          </a:p>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11</a:t>
            </a:fld>
            <a:endParaRPr kumimoji="1" lang="ja-JP" altLang="en-US"/>
          </a:p>
        </p:txBody>
      </p:sp>
    </p:spTree>
    <p:extLst>
      <p:ext uri="{BB962C8B-B14F-4D97-AF65-F5344CB8AC3E}">
        <p14:creationId xmlns:p14="http://schemas.microsoft.com/office/powerpoint/2010/main" val="95343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user rights</a:t>
            </a:r>
          </a:p>
          <a:p>
            <a:r>
              <a:rPr kumimoji="1" lang="en-US" altLang="ja-JP" dirty="0" smtClean="0"/>
              <a:t>(1)As a user, I'd like to remove any private data from the car when I leave.</a:t>
            </a:r>
          </a:p>
          <a:p>
            <a:r>
              <a:rPr kumimoji="1" lang="en-US" altLang="ja-JP" dirty="0" smtClean="0"/>
              <a:t>(5)I usually set "Do Not Track", but help me immediately after the accident.</a:t>
            </a:r>
          </a:p>
          <a:p>
            <a:r>
              <a:rPr kumimoji="1" lang="en-US" altLang="ja-JP" dirty="0" smtClean="0"/>
              <a:t>(6)I am willing to provide vehicle data for traffic monitoring, but does not want a police officer to know my destination and the exact speed of my car.</a:t>
            </a:r>
          </a:p>
          <a:p>
            <a:r>
              <a:rPr kumimoji="1" lang="en-US" altLang="ja-JP" dirty="0" smtClean="0"/>
              <a:t>(8)As a user, I'd like to apply different data granularity depending on whom to send the data.</a:t>
            </a:r>
          </a:p>
          <a:p>
            <a:r>
              <a:rPr kumimoji="1" lang="en-US" altLang="ja-JP" dirty="0" smtClean="0"/>
              <a:t>(15)When I turn DO-NO-TRACK on, I expect any of my activities are not monitored nor recorded.</a:t>
            </a:r>
          </a:p>
          <a:p>
            <a:r>
              <a:rPr kumimoji="1" lang="en-US" altLang="ja-JP" dirty="0" smtClean="0"/>
              <a:t>(19)If users agree to provide vehicle information to the weather station, many cars can be used to get weather information such as amounts of rain and ambient temperatures.</a:t>
            </a:r>
          </a:p>
          <a:p>
            <a:r>
              <a:rPr kumimoji="1" lang="en-US" altLang="ja-JP" dirty="0" smtClean="0"/>
              <a:t>(21)IVI records the scene before and after an accident (for insurance or testimony)</a:t>
            </a:r>
          </a:p>
          <a:p>
            <a:r>
              <a:rPr kumimoji="1" lang="en-US" altLang="ja-JP" dirty="0" smtClean="0"/>
              <a:t>(23)Driver would like to see log of ADAS/driving events</a:t>
            </a:r>
          </a:p>
          <a:p>
            <a:r>
              <a:rPr kumimoji="1" lang="en-US" altLang="ja-JP" dirty="0" smtClean="0"/>
              <a:t>(27)Vehicle owner subscribes to 3rd party monitoring of vehicle data and trouble codes to ensure vehicle is running in good health</a:t>
            </a:r>
          </a:p>
          <a:p>
            <a:r>
              <a:rPr kumimoji="1" lang="en-US" altLang="ja-JP" dirty="0" smtClean="0"/>
              <a:t>(39)Customer is alerted to low tire pressure, repair locations are recommended.</a:t>
            </a:r>
          </a:p>
          <a:p>
            <a:r>
              <a:rPr kumimoji="1" lang="en-US" altLang="ja-JP" dirty="0" smtClean="0"/>
              <a:t>(40)Emergency responder is called to accident, vehicle reports who is in the car and can report if there are existing medical conditions</a:t>
            </a:r>
          </a:p>
          <a:p>
            <a:r>
              <a:rPr kumimoji="1" lang="en-US" altLang="ja-JP" dirty="0" smtClean="0"/>
              <a:t>(41)Emergency responder is called to accident, vehicle reports where airbags are in car.</a:t>
            </a:r>
          </a:p>
          <a:p>
            <a:r>
              <a:rPr kumimoji="1" lang="en-US" altLang="ja-JP" dirty="0" smtClean="0"/>
              <a:t>(43)Airbag has deployed the event is captured.</a:t>
            </a:r>
          </a:p>
          <a:p>
            <a:r>
              <a:rPr kumimoji="1" lang="en-US" altLang="ja-JP" dirty="0" smtClean="0"/>
              <a:t>(44)Diagnostics application is monitoring battery voltage for the event where it drops below a specific voltage.  Event monitoring.</a:t>
            </a:r>
          </a:p>
          <a:p>
            <a:r>
              <a:rPr kumimoji="1" lang="en-US" altLang="ja-JP" dirty="0" smtClean="0"/>
              <a:t>(55)Vehicle suspension sensors, front facing cameras </a:t>
            </a:r>
            <a:r>
              <a:rPr kumimoji="1" lang="en-US" altLang="ja-JP" dirty="0" err="1" smtClean="0"/>
              <a:t>etc</a:t>
            </a:r>
            <a:r>
              <a:rPr kumimoji="1" lang="en-US" altLang="ja-JP" dirty="0" smtClean="0"/>
              <a:t> can detect damage to road surface (potholes, broken manholes, broken drain covers </a:t>
            </a:r>
            <a:r>
              <a:rPr kumimoji="1" lang="en-US" altLang="ja-JP" dirty="0" err="1" smtClean="0"/>
              <a:t>etc</a:t>
            </a:r>
            <a:r>
              <a:rPr kumimoji="1" lang="en-US" altLang="ja-JP" dirty="0" smtClean="0"/>
              <a:t>) and communicate location and details of damage to other vehicles and to the local authority responsible for repairing roads. Vehicle needs to prove its identity to other vehicles and to local authority service so that input can be trusted.</a:t>
            </a:r>
          </a:p>
          <a:p>
            <a:r>
              <a:rPr kumimoji="1" lang="en-US" altLang="ja-JP" dirty="0" smtClean="0"/>
              <a:t>(57)"Consumer has some locations he/she does not want other people to know.  (Home, religious site, specialized hospital, secret 3rd place, etc.)"</a:t>
            </a:r>
          </a:p>
          <a:p>
            <a:r>
              <a:rPr kumimoji="1" lang="en-US" altLang="ja-JP" dirty="0" smtClean="0"/>
              <a:t>(58)Consumer has less right of choice for data elements, rectification and erasure of data.</a:t>
            </a:r>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12</a:t>
            </a:fld>
            <a:endParaRPr kumimoji="1" lang="ja-JP" altLang="en-US"/>
          </a:p>
        </p:txBody>
      </p:sp>
    </p:spTree>
    <p:extLst>
      <p:ext uri="{BB962C8B-B14F-4D97-AF65-F5344CB8AC3E}">
        <p14:creationId xmlns:p14="http://schemas.microsoft.com/office/powerpoint/2010/main" val="190592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multiple drivers</a:t>
            </a:r>
          </a:p>
          <a:p>
            <a:r>
              <a:rPr kumimoji="1" lang="en-US" altLang="ja-JP" dirty="0" smtClean="0"/>
              <a:t>(34)Ted a tall driver of the family car approaches the car and the seat adjusts to his settings</a:t>
            </a:r>
          </a:p>
          <a:p>
            <a:r>
              <a:rPr kumimoji="1" lang="en-US" altLang="ja-JP" dirty="0" smtClean="0"/>
              <a:t>(35)Current driver is identified.</a:t>
            </a:r>
          </a:p>
          <a:p>
            <a:r>
              <a:rPr kumimoji="1" lang="en-US" altLang="ja-JP" dirty="0" smtClean="0"/>
              <a:t>(36)Family is travelling in vehicle and all passengers are identified.</a:t>
            </a:r>
          </a:p>
          <a:p>
            <a:r>
              <a:rPr kumimoji="1" lang="en-US" altLang="ja-JP" dirty="0" smtClean="0"/>
              <a:t>(38)Driving across toll bridge the responsible party is identified and payment from their account is made.  Could apply to any 3rd party vendor.</a:t>
            </a:r>
          </a:p>
          <a:p>
            <a:r>
              <a:rPr kumimoji="1" lang="en-US" altLang="ja-JP" dirty="0" smtClean="0"/>
              <a:t>(50)During the driving, prevent other users from login and controlling the vehicle</a:t>
            </a:r>
          </a:p>
          <a:p>
            <a:r>
              <a:rPr kumimoji="1" lang="en-US" altLang="ja-JP" dirty="0" smtClean="0"/>
              <a:t>(56)IVI apps such as recommendation, reservation, shopping, pay-per-use  service, etc.,  should operate in a personal basis, which means that apps and its API have to be changed by driver/user.</a:t>
            </a:r>
          </a:p>
          <a:p>
            <a:r>
              <a:rPr kumimoji="1" lang="en-US" altLang="ja-JP" dirty="0" smtClean="0"/>
              <a:t>intrusion</a:t>
            </a:r>
          </a:p>
          <a:p>
            <a:r>
              <a:rPr kumimoji="1" lang="en-US" altLang="ja-JP" dirty="0" smtClean="0"/>
              <a:t>(48)Driver/Owner is </a:t>
            </a:r>
            <a:r>
              <a:rPr kumimoji="1" lang="en-US" altLang="ja-JP" dirty="0" err="1" smtClean="0"/>
              <a:t>alterted</a:t>
            </a:r>
            <a:r>
              <a:rPr kumimoji="1" lang="en-US" altLang="ja-JP" dirty="0" smtClean="0"/>
              <a:t> that  that intrusion in the vehicle</a:t>
            </a:r>
          </a:p>
          <a:p>
            <a:r>
              <a:rPr kumimoji="1" lang="en-US" altLang="ja-JP" dirty="0" smtClean="0"/>
              <a:t>(50)During the driving, prevent other users from login and controlling the vehicle</a:t>
            </a:r>
          </a:p>
          <a:p>
            <a:r>
              <a:rPr kumimoji="1" lang="en-US" altLang="ja-JP" dirty="0" smtClean="0"/>
              <a:t>(56)IVI apps such as recommendation, reservation, shopping, pay-per-use  service, etc.,  should operate in a personal basis, which means that apps and its API have to be changed by driver/user.</a:t>
            </a:r>
          </a:p>
          <a:p>
            <a:r>
              <a:rPr kumimoji="1" lang="en-US" altLang="ja-JP" dirty="0" smtClean="0"/>
              <a:t>(60</a:t>
            </a:r>
            <a:r>
              <a:rPr kumimoji="1" lang="en-US" altLang="ja-JP" dirty="0" smtClean="0"/>
              <a:t>)</a:t>
            </a:r>
            <a:r>
              <a:rPr kumimoji="1" lang="en-US" altLang="ja-JP" sz="1200" kern="1200" dirty="0" smtClean="0">
                <a:solidFill>
                  <a:schemeClr val="tx1"/>
                </a:solidFill>
                <a:latin typeface="+mn-lt"/>
                <a:ea typeface="+mn-ea"/>
                <a:cs typeface="+mn-cs"/>
              </a:rPr>
              <a:t> E-commerce from the dashboard for drivers’ purchases of fast food, </a:t>
            </a:r>
            <a:r>
              <a:rPr kumimoji="1" lang="en-US" altLang="ja-JP" sz="1200" kern="1200" dirty="0" err="1" smtClean="0">
                <a:solidFill>
                  <a:schemeClr val="tx1"/>
                </a:solidFill>
                <a:latin typeface="+mn-lt"/>
                <a:ea typeface="+mn-ea"/>
                <a:cs typeface="+mn-cs"/>
              </a:rPr>
              <a:t>gas,etc.has</a:t>
            </a:r>
            <a:r>
              <a:rPr kumimoji="1" lang="en-US" altLang="ja-JP" sz="1200" kern="1200" dirty="0" smtClean="0">
                <a:solidFill>
                  <a:schemeClr val="tx1"/>
                </a:solidFill>
                <a:latin typeface="+mn-lt"/>
                <a:ea typeface="+mn-ea"/>
                <a:cs typeface="+mn-cs"/>
              </a:rPr>
              <a:t> been available. Cars become hackers' and rogue mechanics’ target for identity theft (credit card numbers, home address, e-mail information and all the other personal details).</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13</a:t>
            </a:fld>
            <a:endParaRPr kumimoji="1" lang="ja-JP" altLang="en-US"/>
          </a:p>
        </p:txBody>
      </p:sp>
    </p:spTree>
    <p:extLst>
      <p:ext uri="{BB962C8B-B14F-4D97-AF65-F5344CB8AC3E}">
        <p14:creationId xmlns:p14="http://schemas.microsoft.com/office/powerpoint/2010/main" val="292272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14</a:t>
            </a:fld>
            <a:endParaRPr kumimoji="1" lang="ja-JP" altLang="en-US"/>
          </a:p>
        </p:txBody>
      </p:sp>
    </p:spTree>
    <p:extLst>
      <p:ext uri="{BB962C8B-B14F-4D97-AF65-F5344CB8AC3E}">
        <p14:creationId xmlns:p14="http://schemas.microsoft.com/office/powerpoint/2010/main" val="408147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382009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9181" y="1295400"/>
            <a:ext cx="4048857"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8716" y="1295400"/>
            <a:ext cx="4048858"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1565813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205218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668536187"/>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816712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044964"/>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a:prstGeom prst="rect">
            <a:avLst/>
          </a:prstGeo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5"/>
          <p:cNvSpPr>
            <a:spLocks noGrp="1" noChangeArrowheads="1"/>
          </p:cNvSpPr>
          <p:nvPr>
            <p:ph type="ftr" sz="quarter" idx="10"/>
          </p:nvPr>
        </p:nvSpPr>
        <p:spPr>
          <a:xfrm>
            <a:off x="8217877" y="6515100"/>
            <a:ext cx="926123" cy="279400"/>
          </a:xfrm>
          <a:prstGeom prst="rect">
            <a:avLst/>
          </a:prstGeom>
          <a:ln/>
        </p:spPr>
        <p:txBody>
          <a:bodyPr/>
          <a:lstStyle>
            <a:lvl1pPr>
              <a:defRPr/>
            </a:lvl1pPr>
          </a:lstStyle>
          <a:p>
            <a:endParaRPr kumimoji="1" lang="ja-JP" altLang="en-US"/>
          </a:p>
        </p:txBody>
      </p:sp>
    </p:spTree>
    <p:extLst>
      <p:ext uri="{BB962C8B-B14F-4D97-AF65-F5344CB8AC3E}">
        <p14:creationId xmlns:p14="http://schemas.microsoft.com/office/powerpoint/2010/main" val="3820093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182" y="224781"/>
            <a:ext cx="6260123" cy="5334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9182" y="1295400"/>
            <a:ext cx="8238392" cy="49530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ftr" sz="quarter" idx="10"/>
          </p:nvPr>
        </p:nvSpPr>
        <p:spPr>
          <a:xfrm>
            <a:off x="16120" y="6578600"/>
            <a:ext cx="926123" cy="279400"/>
          </a:xfrm>
          <a:prstGeom prst="rect">
            <a:avLst/>
          </a:prstGeom>
          <a:ln/>
        </p:spPr>
        <p:txBody>
          <a:bodyPr/>
          <a:lstStyle>
            <a:lvl1pPr>
              <a:defRPr/>
            </a:lvl1pPr>
          </a:lstStyle>
          <a:p>
            <a:endParaRPr kumimoji="1" lang="ja-JP" altLang="en-US"/>
          </a:p>
        </p:txBody>
      </p:sp>
    </p:spTree>
    <p:extLst>
      <p:ext uri="{BB962C8B-B14F-4D97-AF65-F5344CB8AC3E}">
        <p14:creationId xmlns:p14="http://schemas.microsoft.com/office/powerpoint/2010/main" val="1037581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182" y="224781"/>
            <a:ext cx="6260123" cy="5334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9181" y="1295400"/>
            <a:ext cx="4048857"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8716" y="1295400"/>
            <a:ext cx="4048858"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0"/>
          </p:nvPr>
        </p:nvSpPr>
        <p:spPr>
          <a:xfrm>
            <a:off x="16120" y="6578600"/>
            <a:ext cx="926123" cy="279400"/>
          </a:xfrm>
          <a:prstGeom prst="rect">
            <a:avLst/>
          </a:prstGeom>
          <a:ln/>
        </p:spPr>
        <p:txBody>
          <a:bodyPr/>
          <a:lstStyle>
            <a:lvl1pPr>
              <a:defRPr/>
            </a:lvl1pPr>
          </a:lstStyle>
          <a:p>
            <a:endParaRPr kumimoji="1" lang="ja-JP" altLang="en-US"/>
          </a:p>
        </p:txBody>
      </p:sp>
    </p:spTree>
    <p:extLst>
      <p:ext uri="{BB962C8B-B14F-4D97-AF65-F5344CB8AC3E}">
        <p14:creationId xmlns:p14="http://schemas.microsoft.com/office/powerpoint/2010/main" val="156581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103758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9181" y="1295400"/>
            <a:ext cx="4048857"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8716" y="1295400"/>
            <a:ext cx="4048858"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1565813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205218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668536187"/>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81671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044964"/>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lvl1pPr>
              <a:defRPr sz="2800">
                <a:solidFill>
                  <a:schemeClr val="accent6"/>
                </a:solidFill>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685800" y="3886200"/>
            <a:ext cx="6400800" cy="1752600"/>
          </a:xfrm>
        </p:spPr>
        <p:txBody>
          <a:bodyPr/>
          <a:lstStyle>
            <a:lvl1pPr marL="0" indent="0" algn="l">
              <a:buNone/>
              <a:defRPr sz="1800">
                <a:latin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6"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3820093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10375811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theme" Target="../theme/theme2.xml"/><Relationship Id="rId3"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theme" Target="../theme/theme3.xml"/><Relationship Id="rId8" Type="http://schemas.openxmlformats.org/officeDocument/2006/relationships/image" Target="../media/image2.png"/><Relationship Id="rId1" Type="http://schemas.openxmlformats.org/officeDocument/2006/relationships/slideLayout" Target="../slideLayouts/slideLayout8.xml"/><Relationship Id="rId2"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theme" Target="../theme/theme4.xml"/><Relationship Id="rId6" Type="http://schemas.openxmlformats.org/officeDocument/2006/relationships/image" Target="../media/image1.png"/><Relationship Id="rId1" Type="http://schemas.openxmlformats.org/officeDocument/2006/relationships/slideLayout" Target="../slideLayouts/slideLayout14.xml"/><Relationship Id="rId2"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72308" y="492125"/>
            <a:ext cx="626012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マスタータイトルの書式設定</a:t>
            </a:r>
          </a:p>
        </p:txBody>
      </p:sp>
      <p:sp>
        <p:nvSpPr>
          <p:cNvPr id="1027" name="Rectangle 3"/>
          <p:cNvSpPr>
            <a:spLocks noGrp="1" noChangeArrowheads="1"/>
          </p:cNvSpPr>
          <p:nvPr>
            <p:ph type="body" idx="1"/>
          </p:nvPr>
        </p:nvSpPr>
        <p:spPr bwMode="auto">
          <a:xfrm>
            <a:off x="479182" y="1295400"/>
            <a:ext cx="8238392"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9" name="Rectangle 5"/>
          <p:cNvSpPr>
            <a:spLocks noGrp="1" noChangeArrowheads="1"/>
          </p:cNvSpPr>
          <p:nvPr>
            <p:ph type="ftr" sz="quarter" idx="3"/>
          </p:nvPr>
        </p:nvSpPr>
        <p:spPr bwMode="auto">
          <a:xfrm>
            <a:off x="8217877" y="6515100"/>
            <a:ext cx="926123"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spcBef>
                <a:spcPct val="50000"/>
              </a:spcBef>
              <a:defRPr sz="1400" b="1">
                <a:ea typeface="ＭＳ Ｐゴシック" charset="-128"/>
              </a:defRPr>
            </a:lvl1pPr>
          </a:lstStyle>
          <a:p>
            <a:endParaRPr kumimoji="1" lang="ja-JP" altLang="en-US"/>
          </a:p>
        </p:txBody>
      </p:sp>
      <p:sp>
        <p:nvSpPr>
          <p:cNvPr id="2" name="Rectangle 16"/>
          <p:cNvSpPr>
            <a:spLocks noChangeArrowheads="1"/>
          </p:cNvSpPr>
          <p:nvPr/>
        </p:nvSpPr>
        <p:spPr bwMode="auto">
          <a:xfrm>
            <a:off x="205154" y="6616700"/>
            <a:ext cx="2461846" cy="24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eaLnBrk="0" hangingPunct="0"/>
            <a:r>
              <a:rPr lang="en-US" altLang="ja-JP" sz="1000" i="1">
                <a:latin typeface="Times" pitchFamily="18" charset="0"/>
              </a:rPr>
              <a:t>KDDI Confidential Proprietary</a:t>
            </a:r>
            <a:endParaRPr lang="en-US" altLang="ja-JP" sz="1000" i="1">
              <a:latin typeface="Chicago" pitchFamily="34" charset="0"/>
            </a:endParaRPr>
          </a:p>
        </p:txBody>
      </p:sp>
      <p:sp>
        <p:nvSpPr>
          <p:cNvPr id="1030" name="Line 18"/>
          <p:cNvSpPr>
            <a:spLocks noChangeShapeType="1"/>
          </p:cNvSpPr>
          <p:nvPr/>
        </p:nvSpPr>
        <p:spPr bwMode="auto">
          <a:xfrm>
            <a:off x="35169" y="1031875"/>
            <a:ext cx="9061938" cy="0"/>
          </a:xfrm>
          <a:prstGeom prst="line">
            <a:avLst/>
          </a:prstGeom>
          <a:noFill/>
          <a:ln w="57150" cmpd="thinThick">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6796" dir="3806097" algn="ctr" rotWithShape="0">
                    <a:schemeClr val="accent1"/>
                  </a:outerShdw>
                </a:effectLst>
              </a14:hiddenEffects>
            </a:ext>
          </a:extLst>
        </p:spPr>
        <p:txBody>
          <a:bodyPr wrap="none" anchor="ctr"/>
          <a:lstStyle/>
          <a:p>
            <a:endParaRPr lang="ja-JP" altLang="en-US"/>
          </a:p>
        </p:txBody>
      </p:sp>
      <p:sp>
        <p:nvSpPr>
          <p:cNvPr id="1031" name="Text Box 19"/>
          <p:cNvSpPr txBox="1">
            <a:spLocks noChangeArrowheads="1"/>
          </p:cNvSpPr>
          <p:nvPr/>
        </p:nvSpPr>
        <p:spPr bwMode="auto">
          <a:xfrm>
            <a:off x="7819292" y="152400"/>
            <a:ext cx="1148862" cy="287338"/>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56796" dir="3806097" algn="ctr" rotWithShape="0">
                    <a:schemeClr val="accent1"/>
                  </a:outerShdw>
                </a:effectLst>
              </a14:hiddenEffects>
            </a:ext>
          </a:extLst>
        </p:spPr>
        <p:txBody>
          <a:bodyPr>
            <a:spAutoFit/>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pPr eaLnBrk="1" hangingPunct="1">
              <a:spcBef>
                <a:spcPct val="50000"/>
              </a:spcBef>
              <a:defRPr/>
            </a:pPr>
            <a:r>
              <a:rPr lang="ja-JP" altLang="en-US" dirty="0" smtClean="0"/>
              <a:t>社外秘Ｂ</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txStyles>
    <p:titleStyle>
      <a:lvl1pPr algn="ctr" rtl="0" eaLnBrk="1" fontAlgn="base" hangingPunct="1">
        <a:spcBef>
          <a:spcPct val="0"/>
        </a:spcBef>
        <a:spcAft>
          <a:spcPct val="0"/>
        </a:spcAft>
        <a:defRPr kumimoji="1" sz="2000">
          <a:solidFill>
            <a:schemeClr val="tx2"/>
          </a:solidFill>
          <a:latin typeface="+mj-lt"/>
          <a:ea typeface="+mj-ea"/>
          <a:cs typeface="+mj-cs"/>
        </a:defRPr>
      </a:lvl1pPr>
      <a:lvl2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2pPr>
      <a:lvl3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3pPr>
      <a:lvl4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4pPr>
      <a:lvl5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5pPr>
      <a:lvl6pPr marL="4572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6pPr>
      <a:lvl7pPr marL="9144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7pPr>
      <a:lvl8pPr marL="13716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8pPr>
      <a:lvl9pPr marL="18288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9pPr>
    </p:titleStyle>
    <p:bodyStyle>
      <a:lvl1pPr marL="292100" indent="-292100" algn="l" rtl="0" eaLnBrk="1" fontAlgn="base" hangingPunct="1">
        <a:spcBef>
          <a:spcPct val="40000"/>
        </a:spcBef>
        <a:spcAft>
          <a:spcPct val="0"/>
        </a:spcAft>
        <a:defRPr kumimoji="1" sz="1400">
          <a:solidFill>
            <a:schemeClr val="tx1"/>
          </a:solidFill>
          <a:latin typeface="Arial"/>
          <a:ea typeface="+mn-ea"/>
          <a:cs typeface="+mn-cs"/>
        </a:defRPr>
      </a:lvl1pPr>
      <a:lvl2pPr marL="752475" indent="-266700" algn="l" rtl="0" eaLnBrk="1" fontAlgn="base" hangingPunct="1">
        <a:spcBef>
          <a:spcPct val="20000"/>
        </a:spcBef>
        <a:spcAft>
          <a:spcPct val="0"/>
        </a:spcAft>
        <a:defRPr kumimoji="1" sz="1400">
          <a:solidFill>
            <a:schemeClr val="tx1"/>
          </a:solidFill>
          <a:latin typeface="Arial"/>
          <a:ea typeface="+mn-ea"/>
        </a:defRPr>
      </a:lvl2pPr>
      <a:lvl3pPr marL="1211263" indent="-266700" algn="l" rtl="0" eaLnBrk="1" fontAlgn="base" hangingPunct="1">
        <a:spcBef>
          <a:spcPct val="20000"/>
        </a:spcBef>
        <a:spcAft>
          <a:spcPct val="0"/>
        </a:spcAft>
        <a:defRPr kumimoji="1" sz="1400">
          <a:solidFill>
            <a:schemeClr val="tx1"/>
          </a:solidFill>
          <a:latin typeface="Arial"/>
          <a:ea typeface="+mn-ea"/>
        </a:defRPr>
      </a:lvl3pPr>
      <a:lvl4pPr marL="1598613" indent="-266700" algn="l" rtl="0" eaLnBrk="1" fontAlgn="base" hangingPunct="1">
        <a:spcBef>
          <a:spcPct val="20000"/>
        </a:spcBef>
        <a:spcAft>
          <a:spcPct val="0"/>
        </a:spcAft>
        <a:buChar char="+"/>
        <a:defRPr kumimoji="1" sz="1200">
          <a:solidFill>
            <a:schemeClr val="tx1"/>
          </a:solidFill>
          <a:latin typeface="Arial"/>
          <a:ea typeface="+mn-ea"/>
        </a:defRPr>
      </a:lvl4pPr>
      <a:lvl5pPr marL="2041525" indent="-266700" algn="l" rtl="0" eaLnBrk="1" fontAlgn="base" hangingPunct="1">
        <a:spcBef>
          <a:spcPct val="20000"/>
        </a:spcBef>
        <a:spcAft>
          <a:spcPct val="0"/>
        </a:spcAft>
        <a:buChar char="»"/>
        <a:defRPr kumimoji="1" sz="1200">
          <a:solidFill>
            <a:schemeClr val="tx1"/>
          </a:solidFill>
          <a:latin typeface="Arial"/>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cstate="print">
            <a:extLst>
              <a:ext uri="{28A0092B-C50C-407E-A947-70E740481C1C}">
                <a14:useLocalDpi xmlns:a14="http://schemas.microsoft.com/office/drawing/2010/main" val="0"/>
              </a:ext>
            </a:extLst>
          </a:blip>
          <a:srcRect t="-3066" b="-1"/>
          <a:stretch/>
        </p:blipFill>
        <p:spPr>
          <a:xfrm>
            <a:off x="2844070" y="2516906"/>
            <a:ext cx="3464656" cy="1640790"/>
          </a:xfrm>
          <a:prstGeom prst="rect">
            <a:avLst/>
          </a:prstGeom>
        </p:spPr>
      </p:pic>
    </p:spTree>
    <p:extLst>
      <p:ext uri="{BB962C8B-B14F-4D97-AF65-F5344CB8AC3E}">
        <p14:creationId xmlns:p14="http://schemas.microsoft.com/office/powerpoint/2010/main" val="3137076153"/>
      </p:ext>
    </p:extLst>
  </p:cSld>
  <p:clrMap bg1="lt1" tx1="dk1" bg2="lt2" tx2="dk2" accent1="accent1" accent2="accent2" accent3="accent3" accent4="accent4" accent5="accent5" accent6="accent6" hlink="hlink" folHlink="folHlink"/>
  <p:sldLayoutIdLst>
    <p:sldLayoutId id="2147483692" r:id="rId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2274" y="224781"/>
            <a:ext cx="7776947" cy="533400"/>
          </a:xfrm>
          <a:prstGeom prst="rect">
            <a:avLst/>
          </a:prstGeom>
          <a:noFill/>
          <a:ln>
            <a:noFill/>
          </a:ln>
          <a:effectLst>
            <a:outerShdw dist="35921" dir="2700000" algn="ctr" rotWithShape="0">
              <a:schemeClr val="bg1">
                <a:lumMod val="85000"/>
                <a:alpha val="43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dirty="0" smtClean="0"/>
              <a:t>マスタータイトルの書式設定</a:t>
            </a:r>
          </a:p>
        </p:txBody>
      </p:sp>
      <p:sp>
        <p:nvSpPr>
          <p:cNvPr id="1027" name="Rectangle 3"/>
          <p:cNvSpPr>
            <a:spLocks noGrp="1" noChangeArrowheads="1"/>
          </p:cNvSpPr>
          <p:nvPr>
            <p:ph type="body" idx="1"/>
          </p:nvPr>
        </p:nvSpPr>
        <p:spPr bwMode="auto">
          <a:xfrm>
            <a:off x="479182" y="996856"/>
            <a:ext cx="8238392" cy="525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2" name="Rectangle 16"/>
          <p:cNvSpPr>
            <a:spLocks noChangeArrowheads="1"/>
          </p:cNvSpPr>
          <p:nvPr/>
        </p:nvSpPr>
        <p:spPr bwMode="auto">
          <a:xfrm>
            <a:off x="0" y="6645206"/>
            <a:ext cx="9168190" cy="243656"/>
          </a:xfrm>
          <a:prstGeom prst="rect">
            <a:avLst/>
          </a:prstGeom>
          <a:gradFill flip="none" rotWithShape="1">
            <a:gsLst>
              <a:gs pos="0">
                <a:schemeClr val="lt1"/>
              </a:gs>
              <a:gs pos="100000">
                <a:schemeClr val="accent2">
                  <a:lumMod val="50000"/>
                </a:schemeClr>
              </a:gs>
            </a:gsLst>
            <a:lin ang="0" scaled="1"/>
            <a:tileRect/>
          </a:gradFill>
          <a:ln>
            <a:noFill/>
          </a:ln>
          <a:effectLst/>
          <a:extLst/>
        </p:spPr>
        <p:txBody>
          <a:bodyPr wrap="square" lIns="90487" tIns="44450" rIns="90487" bIns="44450">
            <a:spAutoFit/>
          </a:bodyPr>
          <a:lstStyle/>
          <a:p>
            <a:pPr algn="r" eaLnBrk="0" hangingPunct="0"/>
            <a:r>
              <a:rPr lang="en-US" altLang="ja-JP" sz="1000" i="1" dirty="0" smtClean="0">
                <a:solidFill>
                  <a:schemeClr val="bg1"/>
                </a:solidFill>
                <a:latin typeface="Times" pitchFamily="18" charset="0"/>
              </a:rPr>
              <a:t>Copyright © 2015 KDDI Research</a:t>
            </a:r>
            <a:r>
              <a:rPr lang="en-US" altLang="ja-JP" sz="1000" i="1" baseline="0" dirty="0" smtClean="0">
                <a:solidFill>
                  <a:schemeClr val="bg1"/>
                </a:solidFill>
                <a:latin typeface="Times" pitchFamily="18" charset="0"/>
              </a:rPr>
              <a:t> Institute, All Rights Reserved</a:t>
            </a:r>
            <a:endParaRPr lang="en-US" altLang="ja-JP" sz="1000" i="1" dirty="0">
              <a:solidFill>
                <a:schemeClr val="bg1"/>
              </a:solidFill>
              <a:latin typeface="Chicago" pitchFamily="34" charset="0"/>
            </a:endParaRPr>
          </a:p>
        </p:txBody>
      </p:sp>
      <p:sp>
        <p:nvSpPr>
          <p:cNvPr id="8" name="正方形/長方形 7"/>
          <p:cNvSpPr/>
          <p:nvPr/>
        </p:nvSpPr>
        <p:spPr bwMode="auto">
          <a:xfrm>
            <a:off x="-2673" y="758181"/>
            <a:ext cx="9144000" cy="65542"/>
          </a:xfrm>
          <a:prstGeom prst="rect">
            <a:avLst/>
          </a:prstGeom>
          <a:gradFill flip="none" rotWithShape="1">
            <a:gsLst>
              <a:gs pos="0">
                <a:schemeClr val="accent2">
                  <a:lumMod val="50000"/>
                </a:schemeClr>
              </a:gs>
              <a:gs pos="100000">
                <a:schemeClr val="accent6">
                  <a:lumMod val="20000"/>
                  <a:lumOff val="80000"/>
                </a:schemeClr>
              </a:gs>
            </a:gsLst>
            <a:lin ang="0" scaled="1"/>
            <a:tileRect/>
          </a:gradFill>
          <a:ln w="12700" cap="flat" cmpd="sng" algn="ctr">
            <a:noFill/>
            <a:prstDash val="solid"/>
            <a:round/>
            <a:headEnd type="none" w="med" len="med"/>
            <a:tailEnd type="none" w="med" len="med"/>
          </a:ln>
          <a:effectLst/>
        </p:spPr>
        <p:txBody>
          <a:bodyPr rtlCol="0" anchor="ctr"/>
          <a:lstStyle/>
          <a:p>
            <a:pPr algn="ctr"/>
            <a:endParaRPr kumimoji="1" lang="ja-JP" altLang="en-US"/>
          </a:p>
        </p:txBody>
      </p:sp>
      <p:sp>
        <p:nvSpPr>
          <p:cNvPr id="6"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pic>
        <p:nvPicPr>
          <p:cNvPr id="9" name="Picture 7"/>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858614" y="216843"/>
            <a:ext cx="128734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Lst>
  <p:txStyles>
    <p:titleStyle>
      <a:lvl1pPr algn="l" rtl="0" eaLnBrk="1" fontAlgn="base" hangingPunct="1">
        <a:spcBef>
          <a:spcPct val="0"/>
        </a:spcBef>
        <a:spcAft>
          <a:spcPct val="0"/>
        </a:spcAft>
        <a:defRPr kumimoji="1" sz="2400" b="1">
          <a:solidFill>
            <a:schemeClr val="tx2"/>
          </a:solidFill>
          <a:latin typeface="Arial"/>
          <a:ea typeface="+mj-ea"/>
          <a:cs typeface="+mj-cs"/>
        </a:defRPr>
      </a:lvl1pPr>
      <a:lvl2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2pPr>
      <a:lvl3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3pPr>
      <a:lvl4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4pPr>
      <a:lvl5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5pPr>
      <a:lvl6pPr marL="4572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6pPr>
      <a:lvl7pPr marL="9144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7pPr>
      <a:lvl8pPr marL="13716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8pPr>
      <a:lvl9pPr marL="18288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9pPr>
    </p:titleStyle>
    <p:bodyStyle>
      <a:lvl1pPr marL="342900" indent="-342900" algn="l" rtl="0" eaLnBrk="1" fontAlgn="base" hangingPunct="1">
        <a:spcBef>
          <a:spcPct val="40000"/>
        </a:spcBef>
        <a:spcAft>
          <a:spcPct val="0"/>
        </a:spcAft>
        <a:buFont typeface="Arial"/>
        <a:buChar char="•"/>
        <a:defRPr kumimoji="1" sz="2000">
          <a:solidFill>
            <a:schemeClr val="tx1"/>
          </a:solidFill>
          <a:latin typeface="+mn-lt"/>
          <a:ea typeface="+mn-ea"/>
          <a:cs typeface="+mn-cs"/>
        </a:defRPr>
      </a:lvl1pPr>
      <a:lvl2pPr marL="828675"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2pPr>
      <a:lvl3pPr marL="1287463"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3pPr>
      <a:lvl4pPr marL="1598613" indent="-266700" algn="l" rtl="0" eaLnBrk="1" fontAlgn="base" hangingPunct="1">
        <a:spcBef>
          <a:spcPct val="20000"/>
        </a:spcBef>
        <a:spcAft>
          <a:spcPct val="0"/>
        </a:spcAft>
        <a:buFont typeface="Lucida Grande"/>
        <a:buChar char="»"/>
        <a:defRPr kumimoji="1" sz="1800">
          <a:solidFill>
            <a:schemeClr val="tx1"/>
          </a:solidFill>
          <a:latin typeface="+mn-lt"/>
          <a:ea typeface="+mn-ea"/>
        </a:defRPr>
      </a:lvl4pPr>
      <a:lvl5pPr marL="2060575" indent="-285750" algn="l" rtl="0" eaLnBrk="1" fontAlgn="base" hangingPunct="1">
        <a:spcBef>
          <a:spcPct val="20000"/>
        </a:spcBef>
        <a:spcAft>
          <a:spcPct val="0"/>
        </a:spcAft>
        <a:buFont typeface="Arial"/>
        <a:buChar char="•"/>
        <a:defRPr kumimoji="1" sz="1800">
          <a:solidFill>
            <a:schemeClr val="tx1"/>
          </a:solidFill>
          <a:latin typeface="+mn-lt"/>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6" cstate="print">
            <a:extLst>
              <a:ext uri="{28A0092B-C50C-407E-A947-70E740481C1C}">
                <a14:useLocalDpi xmlns:a14="http://schemas.microsoft.com/office/drawing/2010/main" val="0"/>
              </a:ext>
            </a:extLst>
          </a:blip>
          <a:srcRect t="-3066" b="-1"/>
          <a:stretch/>
        </p:blipFill>
        <p:spPr>
          <a:xfrm>
            <a:off x="2844070" y="2516906"/>
            <a:ext cx="3464656" cy="1640790"/>
          </a:xfrm>
          <a:prstGeom prst="rect">
            <a:avLst/>
          </a:prstGeom>
        </p:spPr>
      </p:pic>
    </p:spTree>
    <p:extLst>
      <p:ext uri="{BB962C8B-B14F-4D97-AF65-F5344CB8AC3E}">
        <p14:creationId xmlns:p14="http://schemas.microsoft.com/office/powerpoint/2010/main" val="313707615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Lst>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s://www.w3.org/auto/security/wiki/ASP_TF" TargetMode="External"/><Relationship Id="rId3" Type="http://schemas.openxmlformats.org/officeDocument/2006/relationships/hyperlink" Target="https://docs.google.com/spreadsheets/d/14ij-2I-H4HbilVQ_muCmUayVqmVfdbkoke690MA0kdo/edit%23gid=1828778399"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9.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W3C Automotive BG/WG</a:t>
            </a:r>
            <a:br>
              <a:rPr kumimoji="1" lang="en-US" altLang="ja-JP" dirty="0" smtClean="0"/>
            </a:br>
            <a:r>
              <a:rPr kumimoji="1" lang="en-US" altLang="ja-JP" dirty="0" smtClean="0"/>
              <a:t>Security &amp; Privacy Task Force</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Junichi Hashimoto, </a:t>
            </a:r>
            <a:r>
              <a:rPr lang="en-US" altLang="ja-JP" dirty="0" smtClean="0"/>
              <a:t>KDDI Research Institute</a:t>
            </a:r>
          </a:p>
          <a:p>
            <a:r>
              <a:rPr lang="en-US" altLang="ja-JP" dirty="0" smtClean="0"/>
              <a:t>2015 Oct. 22-23</a:t>
            </a:r>
          </a:p>
          <a:p>
            <a:r>
              <a:rPr lang="en-US" altLang="ja-JP" dirty="0" smtClean="0"/>
              <a:t>GENIVI AMM and Automotive BG F2F @Seoul</a:t>
            </a:r>
          </a:p>
        </p:txBody>
      </p:sp>
    </p:spTree>
    <p:extLst>
      <p:ext uri="{BB962C8B-B14F-4D97-AF65-F5344CB8AC3E}">
        <p14:creationId xmlns:p14="http://schemas.microsoft.com/office/powerpoint/2010/main" val="271348680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API accessibility</a:t>
            </a:r>
          </a:p>
        </p:txBody>
      </p:sp>
      <p:sp>
        <p:nvSpPr>
          <p:cNvPr id="3" name="コンテンツ プレースホルダー 2"/>
          <p:cNvSpPr>
            <a:spLocks noGrp="1"/>
          </p:cNvSpPr>
          <p:nvPr>
            <p:ph idx="1"/>
          </p:nvPr>
        </p:nvSpPr>
        <p:spPr/>
        <p:txBody>
          <a:bodyPr/>
          <a:lstStyle/>
          <a:p>
            <a:r>
              <a:rPr lang="en-US" altLang="ja-JP" dirty="0" smtClean="0"/>
              <a:t>3</a:t>
            </a:r>
            <a:r>
              <a:rPr lang="en-US" altLang="ja-JP" baseline="30000" dirty="0" smtClean="0"/>
              <a:t>rd</a:t>
            </a:r>
            <a:r>
              <a:rPr lang="en-US" altLang="ja-JP" dirty="0" smtClean="0"/>
              <a:t> party wants to develop powerful apps with Vehicle API while </a:t>
            </a:r>
            <a:r>
              <a:rPr lang="en-US" altLang="ja-JP" dirty="0"/>
              <a:t>a</a:t>
            </a:r>
            <a:r>
              <a:rPr kumimoji="1" lang="en-US" altLang="ja-JP" dirty="0" smtClean="0"/>
              <a:t>utomaker/user wants to prohibit unintentional behaviors of web apps. To achieve this, there are several approaches.</a:t>
            </a:r>
          </a:p>
          <a:p>
            <a:pPr lvl="1"/>
            <a:r>
              <a:rPr lang="en-US" altLang="ja-JP" dirty="0" smtClean="0"/>
              <a:t>User’s permission for Vehicle API </a:t>
            </a:r>
          </a:p>
          <a:p>
            <a:pPr lvl="1"/>
            <a:r>
              <a:rPr lang="en-US" altLang="ja-JP" dirty="0" smtClean="0"/>
              <a:t>Automaker provides a subset of Vehicle API</a:t>
            </a:r>
          </a:p>
          <a:p>
            <a:pPr lvl="1"/>
            <a:r>
              <a:rPr lang="en-US" altLang="ja-JP" dirty="0"/>
              <a:t>Automaker </a:t>
            </a:r>
            <a:r>
              <a:rPr lang="en-US" altLang="ja-JP" dirty="0" smtClean="0"/>
              <a:t>certificates each App</a:t>
            </a:r>
            <a:endParaRPr lang="en-US" altLang="ja-JP" dirty="0"/>
          </a:p>
          <a:p>
            <a:pPr lvl="1"/>
            <a:r>
              <a:rPr kumimoji="1" lang="en-US" altLang="ja-JP" dirty="0" smtClean="0"/>
              <a:t>Automaker provides API via http(s) instead of direct API</a:t>
            </a:r>
          </a:p>
          <a:p>
            <a:pPr lvl="1"/>
            <a:r>
              <a:rPr lang="en-US" altLang="ja-JP" dirty="0" smtClean="0"/>
              <a:t>Remote access to API</a:t>
            </a:r>
            <a:r>
              <a:rPr kumimoji="1" lang="en-US" altLang="ja-JP" dirty="0" smtClean="0"/>
              <a:t>  </a:t>
            </a:r>
          </a:p>
          <a:p>
            <a:pPr lvl="2"/>
            <a:r>
              <a:rPr lang="en-US" altLang="ja-JP" dirty="0" smtClean="0"/>
              <a:t>e.g. door lock</a:t>
            </a:r>
            <a:endParaRPr kumimoji="1" lang="en-US" altLang="ja-JP" dirty="0" smtClean="0"/>
          </a:p>
        </p:txBody>
      </p:sp>
      <p:sp>
        <p:nvSpPr>
          <p:cNvPr id="14" name="ドーナツ 13"/>
          <p:cNvSpPr/>
          <p:nvPr/>
        </p:nvSpPr>
        <p:spPr bwMode="auto">
          <a:xfrm>
            <a:off x="5442029" y="2038136"/>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16" name="ドーナツ 15"/>
          <p:cNvSpPr/>
          <p:nvPr/>
        </p:nvSpPr>
        <p:spPr bwMode="auto">
          <a:xfrm>
            <a:off x="6413865" y="2414947"/>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17" name="図形グループ 16"/>
          <p:cNvGrpSpPr/>
          <p:nvPr/>
        </p:nvGrpSpPr>
        <p:grpSpPr>
          <a:xfrm>
            <a:off x="5120598" y="2866425"/>
            <a:ext cx="321431" cy="144777"/>
            <a:chOff x="4765151" y="5288599"/>
            <a:chExt cx="321431" cy="144777"/>
          </a:xfrm>
        </p:grpSpPr>
        <p:sp>
          <p:nvSpPr>
            <p:cNvPr id="18" name="山形 17"/>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19" name="山形 18"/>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grpSp>
        <p:nvGrpSpPr>
          <p:cNvPr id="20" name="図形グループ 19"/>
          <p:cNvGrpSpPr/>
          <p:nvPr/>
        </p:nvGrpSpPr>
        <p:grpSpPr>
          <a:xfrm>
            <a:off x="7787790" y="3230474"/>
            <a:ext cx="321431" cy="144777"/>
            <a:chOff x="4765151" y="5288599"/>
            <a:chExt cx="321431" cy="144777"/>
          </a:xfrm>
        </p:grpSpPr>
        <p:sp>
          <p:nvSpPr>
            <p:cNvPr id="21" name="山形 20"/>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2" name="山形 21"/>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grpSp>
        <p:nvGrpSpPr>
          <p:cNvPr id="23" name="図形グループ 22"/>
          <p:cNvGrpSpPr/>
          <p:nvPr/>
        </p:nvGrpSpPr>
        <p:grpSpPr>
          <a:xfrm>
            <a:off x="4019686" y="3598656"/>
            <a:ext cx="321431" cy="144777"/>
            <a:chOff x="4765151" y="5288599"/>
            <a:chExt cx="321431" cy="144777"/>
          </a:xfrm>
        </p:grpSpPr>
        <p:sp>
          <p:nvSpPr>
            <p:cNvPr id="24" name="山形 23"/>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5" name="山形 24"/>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Tree>
    <p:extLst>
      <p:ext uri="{BB962C8B-B14F-4D97-AF65-F5344CB8AC3E}">
        <p14:creationId xmlns:p14="http://schemas.microsoft.com/office/powerpoint/2010/main" val="14920609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Communication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Vehicle can be seen as a big </a:t>
            </a:r>
            <a:r>
              <a:rPr kumimoji="1" lang="en-US" altLang="ja-JP" dirty="0" err="1" smtClean="0"/>
              <a:t>WoT</a:t>
            </a:r>
            <a:r>
              <a:rPr kumimoji="1" lang="en-US" altLang="ja-JP" dirty="0" smtClean="0"/>
              <a:t>/</a:t>
            </a:r>
            <a:r>
              <a:rPr kumimoji="1" lang="en-US" altLang="ja-JP" dirty="0" err="1" smtClean="0"/>
              <a:t>IoT</a:t>
            </a:r>
            <a:r>
              <a:rPr kumimoji="1" lang="en-US" altLang="ja-JP" dirty="0" smtClean="0"/>
              <a:t> device and interaction with other devices, services will be more popular in the future. </a:t>
            </a:r>
            <a:r>
              <a:rPr lang="en-US" altLang="ja-JP" dirty="0"/>
              <a:t>O</a:t>
            </a:r>
            <a:r>
              <a:rPr kumimoji="1" lang="en-US" altLang="ja-JP" dirty="0" smtClean="0"/>
              <a:t>ur society/infrastructure will need probe data from cars more and more.</a:t>
            </a:r>
            <a:endParaRPr lang="en-US" altLang="ja-JP" dirty="0" smtClean="0"/>
          </a:p>
          <a:p>
            <a:pPr lvl="1"/>
            <a:r>
              <a:rPr lang="en-US" altLang="ja-JP" dirty="0" smtClean="0"/>
              <a:t>Trusted communication between other devices</a:t>
            </a:r>
          </a:p>
          <a:p>
            <a:pPr lvl="1"/>
            <a:r>
              <a:rPr lang="en-US" altLang="ja-JP" dirty="0" smtClean="0"/>
              <a:t>Secure access to external storage</a:t>
            </a:r>
          </a:p>
          <a:p>
            <a:pPr lvl="2"/>
            <a:r>
              <a:rPr lang="en-US" altLang="ja-JP" dirty="0" smtClean="0"/>
              <a:t>but further use case investigation might be needed.</a:t>
            </a:r>
          </a:p>
          <a:p>
            <a:pPr lvl="1"/>
            <a:r>
              <a:rPr lang="en-US" altLang="ja-JP" dirty="0" smtClean="0"/>
              <a:t>Data integrity for ADAS/V2X</a:t>
            </a:r>
          </a:p>
          <a:p>
            <a:pPr lvl="2"/>
            <a:r>
              <a:rPr lang="en-US" altLang="ja-JP" dirty="0" smtClean="0"/>
              <a:t>Hardware support might be needed.</a:t>
            </a:r>
          </a:p>
          <a:p>
            <a:pPr marL="944563" lvl="2" indent="0">
              <a:buNone/>
            </a:pPr>
            <a:endParaRPr lang="en-US" altLang="ja-JP" dirty="0" smtClean="0"/>
          </a:p>
          <a:p>
            <a:pPr lvl="2"/>
            <a:endParaRPr lang="en-US" altLang="ja-JP" dirty="0"/>
          </a:p>
          <a:p>
            <a:pPr lvl="1"/>
            <a:endParaRPr lang="en-US" altLang="ja-JP" dirty="0" smtClean="0"/>
          </a:p>
          <a:p>
            <a:pPr marL="944563" lvl="2" indent="0">
              <a:buNone/>
            </a:pPr>
            <a:endParaRPr lang="en-US" altLang="ja-JP" dirty="0" smtClean="0"/>
          </a:p>
          <a:p>
            <a:pPr lvl="1"/>
            <a:endParaRPr kumimoji="1" lang="ja-JP" altLang="en-US" dirty="0"/>
          </a:p>
        </p:txBody>
      </p:sp>
      <p:sp>
        <p:nvSpPr>
          <p:cNvPr id="4" name="ドーナツ 3"/>
          <p:cNvSpPr/>
          <p:nvPr/>
        </p:nvSpPr>
        <p:spPr bwMode="auto">
          <a:xfrm>
            <a:off x="5317443" y="2379770"/>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5" name="図形グループ 4"/>
          <p:cNvGrpSpPr/>
          <p:nvPr/>
        </p:nvGrpSpPr>
        <p:grpSpPr>
          <a:xfrm>
            <a:off x="4794825" y="3211608"/>
            <a:ext cx="321431" cy="144777"/>
            <a:chOff x="4765151" y="5288599"/>
            <a:chExt cx="321431" cy="144777"/>
          </a:xfrm>
        </p:grpSpPr>
        <p:sp>
          <p:nvSpPr>
            <p:cNvPr id="6" name="山形 5"/>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7" name="山形 6"/>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8" name="ドーナツ 7"/>
          <p:cNvSpPr/>
          <p:nvPr/>
        </p:nvSpPr>
        <p:spPr bwMode="auto">
          <a:xfrm>
            <a:off x="6723161" y="2081412"/>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Tree>
    <p:extLst>
      <p:ext uri="{BB962C8B-B14F-4D97-AF65-F5344CB8AC3E}">
        <p14:creationId xmlns:p14="http://schemas.microsoft.com/office/powerpoint/2010/main" val="1387970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User’s rights for their </a:t>
            </a:r>
            <a:r>
              <a:rPr lang="en-US" altLang="ja-JP" dirty="0" smtClean="0"/>
              <a:t>personal data</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Big data analysis makes us possible to figure out a person from his activities. Because Vehicle API opens the door for probe data including sensitive </a:t>
            </a:r>
            <a:r>
              <a:rPr kumimoji="1" lang="en-US" altLang="ja-JP" dirty="0" smtClean="0"/>
              <a:t>ones, </a:t>
            </a:r>
            <a:r>
              <a:rPr kumimoji="1" lang="en-US" altLang="ja-JP" dirty="0" smtClean="0"/>
              <a:t>we should recall that user has rights to control their personal data.</a:t>
            </a:r>
          </a:p>
          <a:p>
            <a:pPr lvl="1"/>
            <a:r>
              <a:rPr kumimoji="1" lang="en-US" altLang="ja-JP" dirty="0" smtClean="0"/>
              <a:t>Do Not Track</a:t>
            </a:r>
          </a:p>
          <a:p>
            <a:pPr lvl="2"/>
            <a:r>
              <a:rPr lang="en-US" altLang="ja-JP" dirty="0" smtClean="0"/>
              <a:t>This is just a request for servers not to track me but apps which use Vehicle API should respect the intention.</a:t>
            </a:r>
          </a:p>
          <a:p>
            <a:pPr lvl="1"/>
            <a:r>
              <a:rPr lang="en-US" altLang="ja-JP" dirty="0" smtClean="0"/>
              <a:t>Generalization of data for protection of privacy</a:t>
            </a:r>
          </a:p>
          <a:p>
            <a:pPr lvl="2"/>
            <a:r>
              <a:rPr lang="en-US" altLang="ja-JP" dirty="0" smtClean="0"/>
              <a:t>Hiding </a:t>
            </a:r>
            <a:r>
              <a:rPr lang="en-US" altLang="ja-JP" dirty="0"/>
              <a:t>GPS data if one is in sensitive location (e.g. home</a:t>
            </a:r>
            <a:r>
              <a:rPr lang="en-US" altLang="ja-JP" dirty="0" smtClean="0"/>
              <a:t>)</a:t>
            </a:r>
          </a:p>
          <a:p>
            <a:pPr lvl="2"/>
            <a:r>
              <a:rPr lang="en-US" altLang="ja-JP" dirty="0" smtClean="0"/>
              <a:t>Choice of data granularity </a:t>
            </a:r>
          </a:p>
          <a:p>
            <a:pPr lvl="1"/>
            <a:r>
              <a:rPr lang="en-US" altLang="ja-JP" dirty="0" smtClean="0"/>
              <a:t>Emergency: Exceptions for </a:t>
            </a:r>
            <a:r>
              <a:rPr lang="en-US" altLang="ja-JP" dirty="0" err="1" smtClean="0"/>
              <a:t>DoNotTrack</a:t>
            </a:r>
            <a:r>
              <a:rPr lang="en-US" altLang="ja-JP" dirty="0" smtClean="0"/>
              <a:t> and Generalization </a:t>
            </a:r>
          </a:p>
          <a:p>
            <a:pPr lvl="1"/>
            <a:r>
              <a:rPr lang="en-US" altLang="ja-JP" dirty="0" smtClean="0"/>
              <a:t>Monitoring, rectification </a:t>
            </a:r>
            <a:r>
              <a:rPr lang="en-US" altLang="ja-JP" dirty="0"/>
              <a:t>and erasure of </a:t>
            </a:r>
            <a:r>
              <a:rPr lang="en-US" altLang="ja-JP" dirty="0" smtClean="0"/>
              <a:t>log data</a:t>
            </a:r>
          </a:p>
          <a:p>
            <a:pPr marL="944563" lvl="2" indent="0">
              <a:buNone/>
            </a:pPr>
            <a:endParaRPr kumimoji="1" lang="ja-JP" altLang="en-US" dirty="0"/>
          </a:p>
        </p:txBody>
      </p:sp>
      <p:sp>
        <p:nvSpPr>
          <p:cNvPr id="4" name="ドーナツ 3"/>
          <p:cNvSpPr/>
          <p:nvPr/>
        </p:nvSpPr>
        <p:spPr bwMode="auto">
          <a:xfrm>
            <a:off x="3146882" y="2348101"/>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5" name="図形グループ 4"/>
          <p:cNvGrpSpPr/>
          <p:nvPr/>
        </p:nvGrpSpPr>
        <p:grpSpPr>
          <a:xfrm>
            <a:off x="6699040" y="3504013"/>
            <a:ext cx="321431" cy="144777"/>
            <a:chOff x="4765151" y="5288599"/>
            <a:chExt cx="321431" cy="144777"/>
          </a:xfrm>
        </p:grpSpPr>
        <p:sp>
          <p:nvSpPr>
            <p:cNvPr id="6" name="山形 5"/>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7" name="山形 6"/>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11" name="ドーナツ 10"/>
          <p:cNvSpPr/>
          <p:nvPr/>
        </p:nvSpPr>
        <p:spPr bwMode="auto">
          <a:xfrm>
            <a:off x="8109221" y="4480819"/>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13" name="二等辺三角形 12"/>
          <p:cNvSpPr/>
          <p:nvPr/>
        </p:nvSpPr>
        <p:spPr bwMode="auto">
          <a:xfrm>
            <a:off x="6710719" y="4856591"/>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Tree>
    <p:extLst>
      <p:ext uri="{BB962C8B-B14F-4D97-AF65-F5344CB8AC3E}">
        <p14:creationId xmlns:p14="http://schemas.microsoft.com/office/powerpoint/2010/main" val="217067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 Drivers/Passengers/Users</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Cars can have multiple drivers over its lifetime. </a:t>
            </a:r>
            <a:r>
              <a:rPr lang="en-US" altLang="ja-JP" dirty="0" smtClean="0"/>
              <a:t>Which </a:t>
            </a:r>
            <a:r>
              <a:rPr lang="en-US" altLang="ja-JP" dirty="0" smtClean="0"/>
              <a:t>data belongs to </a:t>
            </a:r>
            <a:r>
              <a:rPr lang="en-US" altLang="ja-JP" dirty="0" smtClean="0"/>
              <a:t>whom? A </a:t>
            </a:r>
            <a:r>
              <a:rPr lang="en-US" altLang="ja-JP" dirty="0" smtClean="0"/>
              <a:t>d</a:t>
            </a:r>
            <a:r>
              <a:rPr kumimoji="1" lang="en-US" altLang="ja-JP" dirty="0" smtClean="0"/>
              <a:t>river expects that Apps are switched by recognizing his identity. He may put his credit card number </a:t>
            </a:r>
            <a:r>
              <a:rPr lang="en-US" altLang="ja-JP" dirty="0" smtClean="0"/>
              <a:t>and app might store this on internal storage. Can </a:t>
            </a:r>
            <a:r>
              <a:rPr lang="en-US" altLang="ja-JP" dirty="0"/>
              <a:t>rogue </a:t>
            </a:r>
            <a:r>
              <a:rPr lang="en-US" altLang="ja-JP" dirty="0" smtClean="0"/>
              <a:t>mechanics steal it at a maintenance time?</a:t>
            </a:r>
          </a:p>
          <a:p>
            <a:pPr lvl="1"/>
            <a:r>
              <a:rPr lang="en-US" altLang="ja-JP" dirty="0" smtClean="0"/>
              <a:t>User identification</a:t>
            </a:r>
          </a:p>
          <a:p>
            <a:pPr lvl="2"/>
            <a:r>
              <a:rPr lang="en-US" altLang="ja-JP" dirty="0" smtClean="0"/>
              <a:t>Spec defines identifying methods. How to integrate with IVI system requires more discussion.</a:t>
            </a:r>
          </a:p>
          <a:p>
            <a:pPr lvl="1"/>
            <a:r>
              <a:rPr lang="en-US" altLang="ja-JP" dirty="0" smtClean="0"/>
              <a:t>Protection of valuable data(Card No., Password </a:t>
            </a:r>
            <a:r>
              <a:rPr lang="en-US" altLang="ja-JP" dirty="0" err="1" smtClean="0"/>
              <a:t>etc</a:t>
            </a:r>
            <a:r>
              <a:rPr lang="en-US" altLang="ja-JP" dirty="0" smtClean="0"/>
              <a:t>)</a:t>
            </a:r>
          </a:p>
          <a:p>
            <a:pPr lvl="2"/>
            <a:r>
              <a:rPr lang="en-US" altLang="ja-JP" dirty="0" smtClean="0"/>
              <a:t>Up to apps basically. But a guideline will be beneficial.</a:t>
            </a:r>
          </a:p>
          <a:p>
            <a:pPr lvl="1"/>
            <a:endParaRPr lang="en-US" altLang="ja-JP" dirty="0" smtClean="0"/>
          </a:p>
        </p:txBody>
      </p:sp>
      <p:sp>
        <p:nvSpPr>
          <p:cNvPr id="8" name="ドーナツ 7"/>
          <p:cNvSpPr/>
          <p:nvPr/>
        </p:nvSpPr>
        <p:spPr bwMode="auto">
          <a:xfrm>
            <a:off x="7358031" y="3703130"/>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9" name="ドーナツ 8"/>
          <p:cNvSpPr/>
          <p:nvPr/>
        </p:nvSpPr>
        <p:spPr bwMode="auto">
          <a:xfrm>
            <a:off x="3458036" y="2652299"/>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Tree>
    <p:extLst>
      <p:ext uri="{BB962C8B-B14F-4D97-AF65-F5344CB8AC3E}">
        <p14:creationId xmlns:p14="http://schemas.microsoft.com/office/powerpoint/2010/main" val="788474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Thank you</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Visit following page for more detail</a:t>
            </a:r>
          </a:p>
          <a:p>
            <a:pPr lvl="1"/>
            <a:r>
              <a:rPr lang="en-US" altLang="ja-JP" dirty="0"/>
              <a:t>https://</a:t>
            </a:r>
            <a:r>
              <a:rPr lang="en-US" altLang="ja-JP" dirty="0" err="1"/>
              <a:t>docs.google.com</a:t>
            </a:r>
            <a:r>
              <a:rPr lang="en-US" altLang="ja-JP" dirty="0"/>
              <a:t>/spreadsheets/d/14ij-2I-H4HbilVQ_muCmUayVqmVfdbkoke690MA0kdo/</a:t>
            </a:r>
            <a:r>
              <a:rPr lang="en-US" altLang="ja-JP" dirty="0" err="1"/>
              <a:t>edit#gid</a:t>
            </a:r>
            <a:r>
              <a:rPr lang="en-US" altLang="ja-JP" dirty="0"/>
              <a:t>=1828778399&amp;fvid=190768047</a:t>
            </a:r>
            <a:endParaRPr kumimoji="1" lang="ja-JP" altLang="en-US" dirty="0"/>
          </a:p>
        </p:txBody>
      </p:sp>
    </p:spTree>
    <p:extLst>
      <p:ext uri="{BB962C8B-B14F-4D97-AF65-F5344CB8AC3E}">
        <p14:creationId xmlns:p14="http://schemas.microsoft.com/office/powerpoint/2010/main" val="45379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Automotive </a:t>
            </a:r>
            <a:r>
              <a:rPr lang="en-US" altLang="ja-JP" dirty="0"/>
              <a:t>Security &amp; Privacy </a:t>
            </a:r>
            <a:r>
              <a:rPr lang="en-US" altLang="ja-JP" dirty="0" smtClean="0"/>
              <a:t>TF</a:t>
            </a:r>
            <a:endParaRPr kumimoji="1" lang="ja-JP" altLang="en-US" dirty="0"/>
          </a:p>
        </p:txBody>
      </p:sp>
      <p:sp>
        <p:nvSpPr>
          <p:cNvPr id="3" name="コンテンツ プレースホルダー 2"/>
          <p:cNvSpPr>
            <a:spLocks noGrp="1"/>
          </p:cNvSpPr>
          <p:nvPr>
            <p:ph idx="1"/>
          </p:nvPr>
        </p:nvSpPr>
        <p:spPr/>
        <p:txBody>
          <a:bodyPr/>
          <a:lstStyle/>
          <a:p>
            <a:r>
              <a:rPr lang="en-US" altLang="ja-JP" sz="1800" dirty="0" smtClean="0"/>
              <a:t>A </a:t>
            </a:r>
            <a:r>
              <a:rPr lang="en-US" altLang="ja-JP" sz="1800" dirty="0"/>
              <a:t>joint task force comprised of the W3C Automotive </a:t>
            </a:r>
            <a:r>
              <a:rPr lang="en-US" altLang="ja-JP" sz="1800" dirty="0" smtClean="0"/>
              <a:t>BG/WG</a:t>
            </a:r>
          </a:p>
          <a:p>
            <a:r>
              <a:rPr lang="en-US" altLang="ja-JP" sz="1800" dirty="0" smtClean="0"/>
              <a:t>Our mission[1]</a:t>
            </a:r>
          </a:p>
          <a:p>
            <a:pPr marL="914400" lvl="1" indent="-457200">
              <a:buFont typeface="+mj-lt"/>
              <a:buAutoNum type="arabicPeriod"/>
            </a:pPr>
            <a:r>
              <a:rPr lang="en-US" altLang="ja-JP" sz="1800" dirty="0"/>
              <a:t>Provide envisioned incident studies.</a:t>
            </a:r>
          </a:p>
          <a:p>
            <a:pPr marL="914400" lvl="1" indent="-457200">
              <a:buFont typeface="+mj-lt"/>
              <a:buAutoNum type="arabicPeriod"/>
            </a:pPr>
            <a:r>
              <a:rPr lang="en-US" altLang="ja-JP" sz="1800" dirty="0"/>
              <a:t>Clarify requirements of web technologies based on the above studies.</a:t>
            </a:r>
          </a:p>
          <a:p>
            <a:pPr marL="914400" lvl="1" indent="-457200">
              <a:buFont typeface="+mj-lt"/>
              <a:buAutoNum type="arabicPeriod"/>
            </a:pPr>
            <a:r>
              <a:rPr lang="en-US" altLang="ja-JP" sz="1800" dirty="0"/>
              <a:t>Propose technical description to be added as specifications of "Vehicle Information Access API" and "Vehicle Data"</a:t>
            </a:r>
          </a:p>
          <a:p>
            <a:r>
              <a:rPr lang="en-US" altLang="ja-JP" sz="1800" dirty="0" smtClean="0"/>
              <a:t>Moderator</a:t>
            </a:r>
            <a:endParaRPr lang="en-US" altLang="ja-JP" sz="1800" dirty="0"/>
          </a:p>
          <a:p>
            <a:pPr lvl="1"/>
            <a:r>
              <a:rPr lang="en-US" altLang="ja-JP" sz="1800" dirty="0" smtClean="0"/>
              <a:t>Junichi Hashimoto</a:t>
            </a:r>
            <a:endParaRPr lang="en-US" altLang="ja-JP" sz="1800" dirty="0"/>
          </a:p>
          <a:p>
            <a:r>
              <a:rPr lang="en-US" altLang="ja-JP" sz="1800" dirty="0" smtClean="0"/>
              <a:t>Members</a:t>
            </a:r>
          </a:p>
          <a:p>
            <a:pPr lvl="1"/>
            <a:r>
              <a:rPr lang="en-US" altLang="ja-JP" sz="1800" dirty="0" smtClean="0"/>
              <a:t>23 (</a:t>
            </a:r>
            <a:r>
              <a:rPr lang="en-US" altLang="ja-JP" sz="1800" dirty="0" err="1" smtClean="0"/>
              <a:t>Alibaba</a:t>
            </a:r>
            <a:r>
              <a:rPr lang="en-US" altLang="ja-JP" sz="1800" dirty="0" smtClean="0"/>
              <a:t>, </a:t>
            </a:r>
            <a:r>
              <a:rPr lang="en-US" altLang="ja-JP" sz="1800" dirty="0"/>
              <a:t>ETRI, Intel, JLR, KDDI, LG, </a:t>
            </a:r>
            <a:r>
              <a:rPr lang="en-US" altLang="ja-JP" sz="1800" dirty="0" smtClean="0"/>
              <a:t>Mitsubishi, </a:t>
            </a:r>
            <a:r>
              <a:rPr lang="en-US" altLang="ja-JP" sz="1800" dirty="0" err="1" smtClean="0"/>
              <a:t>OpenCar</a:t>
            </a:r>
            <a:r>
              <a:rPr lang="en-US" altLang="ja-JP" sz="1800" dirty="0" smtClean="0"/>
              <a:t>, </a:t>
            </a:r>
            <a:r>
              <a:rPr lang="en-US" altLang="ja-JP" sz="1800" dirty="0" err="1" smtClean="0"/>
              <a:t>etc</a:t>
            </a:r>
            <a:r>
              <a:rPr lang="en-US" altLang="ja-JP" sz="1800" dirty="0" smtClean="0"/>
              <a:t>)</a:t>
            </a:r>
            <a:endParaRPr lang="en-US" altLang="ja-JP" sz="1800" dirty="0"/>
          </a:p>
          <a:p>
            <a:r>
              <a:rPr lang="en-US" altLang="ja-JP" sz="1800" dirty="0" smtClean="0"/>
              <a:t>Working material[</a:t>
            </a:r>
            <a:r>
              <a:rPr lang="en-US" altLang="ja-JP" sz="1800" dirty="0"/>
              <a:t>2]</a:t>
            </a:r>
          </a:p>
          <a:p>
            <a:pPr lvl="1"/>
            <a:r>
              <a:rPr lang="en-US" altLang="ja-JP" sz="1800" dirty="0" err="1" smtClean="0"/>
              <a:t>Usecases</a:t>
            </a:r>
            <a:r>
              <a:rPr lang="en-US" altLang="ja-JP" sz="1800" dirty="0" smtClean="0"/>
              <a:t>/concerns on connected car</a:t>
            </a:r>
            <a:endParaRPr lang="en-US" altLang="ja-JP" sz="1800" dirty="0"/>
          </a:p>
          <a:p>
            <a:pPr lvl="1"/>
            <a:r>
              <a:rPr lang="en-US" altLang="ja-JP" sz="1800" dirty="0" smtClean="0"/>
              <a:t>Requirements and handling</a:t>
            </a:r>
          </a:p>
        </p:txBody>
      </p:sp>
      <p:sp>
        <p:nvSpPr>
          <p:cNvPr id="4" name="テキスト ボックス 3"/>
          <p:cNvSpPr txBox="1"/>
          <p:nvPr/>
        </p:nvSpPr>
        <p:spPr>
          <a:xfrm>
            <a:off x="457201" y="5684598"/>
            <a:ext cx="8423124" cy="461665"/>
          </a:xfrm>
          <a:prstGeom prst="rect">
            <a:avLst/>
          </a:prstGeom>
          <a:noFill/>
        </p:spPr>
        <p:txBody>
          <a:bodyPr wrap="square" rtlCol="0">
            <a:spAutoFit/>
          </a:bodyPr>
          <a:lstStyle/>
          <a:p>
            <a:pPr marL="685800" lvl="1" indent="-228600">
              <a:buAutoNum type="arabicParenBoth"/>
            </a:pPr>
            <a:r>
              <a:rPr lang="en-US" altLang="ja-JP" sz="1200" dirty="0" smtClean="0">
                <a:hlinkClick r:id="rId2"/>
              </a:rPr>
              <a:t>https</a:t>
            </a:r>
            <a:r>
              <a:rPr lang="en-US" altLang="ja-JP" sz="1200" dirty="0">
                <a:hlinkClick r:id="rId2"/>
              </a:rPr>
              <a:t>://www.w3.org/auto/security/wiki/</a:t>
            </a:r>
            <a:r>
              <a:rPr lang="en-US" altLang="ja-JP" sz="1200" dirty="0" smtClean="0">
                <a:hlinkClick r:id="rId2"/>
              </a:rPr>
              <a:t>ASP_TF</a:t>
            </a:r>
            <a:endParaRPr lang="en-US" altLang="ja-JP" sz="1200" dirty="0" smtClean="0"/>
          </a:p>
          <a:p>
            <a:pPr marL="685800" lvl="1" indent="-228600">
              <a:buAutoNum type="arabicParenBoth"/>
            </a:pPr>
            <a:r>
              <a:rPr lang="en-US" altLang="ja-JP" sz="1200" dirty="0" smtClean="0">
                <a:hlinkClick r:id="rId3"/>
              </a:rPr>
              <a:t>https</a:t>
            </a:r>
            <a:r>
              <a:rPr lang="en-US" altLang="ja-JP" sz="1200" dirty="0">
                <a:hlinkClick r:id="rId3"/>
              </a:rPr>
              <a:t>://docs.google.com/spreadsheets/d/14ij-2I-H4HbilVQ_muCmUayVqmVfdbkoke690MA0kdo/edit#gid=</a:t>
            </a:r>
            <a:r>
              <a:rPr lang="en-US" altLang="ja-JP" sz="1200" dirty="0" smtClean="0">
                <a:hlinkClick r:id="rId3"/>
              </a:rPr>
              <a:t>1828778399</a:t>
            </a:r>
            <a:endParaRPr lang="en-US" altLang="ja-JP" sz="1200" dirty="0" smtClean="0"/>
          </a:p>
        </p:txBody>
      </p:sp>
    </p:spTree>
    <p:extLst>
      <p:ext uri="{BB962C8B-B14F-4D97-AF65-F5344CB8AC3E}">
        <p14:creationId xmlns:p14="http://schemas.microsoft.com/office/powerpoint/2010/main" val="37929855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Procedure/Schedule</a:t>
            </a:r>
            <a:endParaRPr kumimoji="1" lang="ja-JP" altLang="en-US" dirty="0"/>
          </a:p>
        </p:txBody>
      </p:sp>
      <p:sp>
        <p:nvSpPr>
          <p:cNvPr id="4" name="正方形/長方形 3"/>
          <p:cNvSpPr/>
          <p:nvPr/>
        </p:nvSpPr>
        <p:spPr>
          <a:xfrm>
            <a:off x="7339814" y="3697290"/>
            <a:ext cx="1071736" cy="2232248"/>
          </a:xfrm>
          <a:prstGeom prst="rect">
            <a:avLst/>
          </a:prstGeom>
          <a:solidFill>
            <a:srgbClr val="BD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en-US" altLang="ja-JP" sz="1600" b="1" dirty="0" smtClean="0">
                <a:solidFill>
                  <a:prstClr val="black"/>
                </a:solidFill>
                <a:latin typeface="Arial" panose="020B0604020202020204" pitchFamily="34" charset="0"/>
                <a:cs typeface="Arial" panose="020B0604020202020204" pitchFamily="34" charset="0"/>
              </a:rPr>
              <a:t>2016</a:t>
            </a:r>
            <a:endParaRPr kumimoji="1" lang="ja-JP" altLang="en-US" sz="1600" b="1" dirty="0">
              <a:solidFill>
                <a:prstClr val="black"/>
              </a:solidFill>
              <a:latin typeface="Arial" panose="020B0604020202020204" pitchFamily="34" charset="0"/>
              <a:cs typeface="Arial" panose="020B0604020202020204" pitchFamily="34" charset="0"/>
            </a:endParaRPr>
          </a:p>
        </p:txBody>
      </p:sp>
      <p:sp>
        <p:nvSpPr>
          <p:cNvPr id="5" name="コンテンツ プレースホルダー 2"/>
          <p:cNvSpPr txBox="1">
            <a:spLocks/>
          </p:cNvSpPr>
          <p:nvPr/>
        </p:nvSpPr>
        <p:spPr bwMode="auto">
          <a:xfrm>
            <a:off x="479181" y="1057923"/>
            <a:ext cx="4048857" cy="4917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40000"/>
              </a:spcBef>
              <a:spcAft>
                <a:spcPct val="0"/>
              </a:spcAft>
              <a:buFont typeface="Arial"/>
              <a:buChar char="•"/>
              <a:defRPr kumimoji="1" sz="2000">
                <a:solidFill>
                  <a:schemeClr val="tx1"/>
                </a:solidFill>
                <a:latin typeface="+mn-lt"/>
                <a:ea typeface="+mn-ea"/>
                <a:cs typeface="+mn-cs"/>
              </a:defRPr>
            </a:lvl1pPr>
            <a:lvl2pPr marL="828675"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2pPr>
            <a:lvl3pPr marL="1287463"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3pPr>
            <a:lvl4pPr marL="1598613" indent="-266700" algn="l" rtl="0" eaLnBrk="1" fontAlgn="base" hangingPunct="1">
              <a:spcBef>
                <a:spcPct val="20000"/>
              </a:spcBef>
              <a:spcAft>
                <a:spcPct val="0"/>
              </a:spcAft>
              <a:buFont typeface="Lucida Grande"/>
              <a:buChar char="»"/>
              <a:defRPr kumimoji="1" sz="1800">
                <a:solidFill>
                  <a:schemeClr val="tx1"/>
                </a:solidFill>
                <a:latin typeface="+mn-lt"/>
                <a:ea typeface="+mn-ea"/>
              </a:defRPr>
            </a:lvl4pPr>
            <a:lvl5pPr marL="2060575" indent="-285750" algn="l" rtl="0" eaLnBrk="1" fontAlgn="base" hangingPunct="1">
              <a:spcBef>
                <a:spcPct val="20000"/>
              </a:spcBef>
              <a:spcAft>
                <a:spcPct val="0"/>
              </a:spcAft>
              <a:buFont typeface="Arial"/>
              <a:buChar char="•"/>
              <a:defRPr kumimoji="1" sz="1800">
                <a:solidFill>
                  <a:schemeClr val="tx1"/>
                </a:solidFill>
                <a:latin typeface="+mn-lt"/>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a:lstStyle>
          <a:p>
            <a:pPr>
              <a:buFont typeface="+mj-lt"/>
              <a:buAutoNum type="arabicPeriod"/>
            </a:pPr>
            <a:r>
              <a:rPr lang="en-US" altLang="ja-JP" sz="1600" dirty="0" smtClean="0">
                <a:latin typeface="Arial"/>
                <a:cs typeface="Arial"/>
              </a:rPr>
              <a:t>List up brief use cases and concerns</a:t>
            </a:r>
            <a:br>
              <a:rPr lang="en-US" altLang="ja-JP" sz="1600" dirty="0" smtClean="0">
                <a:latin typeface="Arial"/>
                <a:cs typeface="Arial"/>
              </a:rPr>
            </a:br>
            <a:endParaRPr lang="en-US" altLang="ja-JP" sz="1600" dirty="0" smtClean="0">
              <a:latin typeface="Arial"/>
              <a:cs typeface="Arial"/>
            </a:endParaRPr>
          </a:p>
          <a:p>
            <a:pPr>
              <a:buFont typeface="+mj-lt"/>
              <a:buAutoNum type="arabicPeriod"/>
            </a:pPr>
            <a:r>
              <a:rPr lang="en-US" altLang="ja-JP" sz="1600" dirty="0" smtClean="0">
                <a:latin typeface="Arial"/>
                <a:cs typeface="Arial"/>
              </a:rPr>
              <a:t>Select gathered use cases &amp; concerns in STEP 1 for our scope and investigate them deeply adding the following contents</a:t>
            </a:r>
            <a:endParaRPr lang="en-US" altLang="ja-JP" sz="1200" dirty="0" smtClean="0">
              <a:latin typeface="Arial"/>
              <a:cs typeface="Arial"/>
            </a:endParaRPr>
          </a:p>
          <a:p>
            <a:pPr lvl="1"/>
            <a:r>
              <a:rPr lang="en-US" altLang="ja-JP" sz="1200" dirty="0" smtClean="0">
                <a:latin typeface="Arial"/>
                <a:cs typeface="Arial"/>
              </a:rPr>
              <a:t>Attack Vector &amp; Type of Threat for Security</a:t>
            </a:r>
            <a:br>
              <a:rPr lang="en-US" altLang="ja-JP" sz="1200" dirty="0" smtClean="0">
                <a:latin typeface="Arial"/>
                <a:cs typeface="Arial"/>
              </a:rPr>
            </a:br>
            <a:r>
              <a:rPr lang="en-US" altLang="ja-JP" sz="1200" dirty="0" smtClean="0">
                <a:latin typeface="Arial"/>
                <a:cs typeface="Arial"/>
              </a:rPr>
              <a:t>(From X to Y, or internal)</a:t>
            </a:r>
          </a:p>
          <a:p>
            <a:pPr lvl="1"/>
            <a:r>
              <a:rPr lang="en-US" altLang="ja-JP" sz="1200" dirty="0" smtClean="0">
                <a:latin typeface="Arial"/>
                <a:cs typeface="Arial"/>
              </a:rPr>
              <a:t>Actual or Envisioned Incident</a:t>
            </a:r>
          </a:p>
          <a:p>
            <a:pPr lvl="1"/>
            <a:r>
              <a:rPr lang="en-US" altLang="ja-JP" sz="1200" dirty="0" smtClean="0">
                <a:latin typeface="Arial"/>
                <a:cs typeface="Arial"/>
              </a:rPr>
              <a:t>Requirements</a:t>
            </a:r>
          </a:p>
          <a:p>
            <a:pPr lvl="1"/>
            <a:r>
              <a:rPr lang="en-US" altLang="ja-JP" sz="1200" dirty="0" smtClean="0">
                <a:latin typeface="Arial"/>
                <a:cs typeface="Arial"/>
              </a:rPr>
              <a:t>Best Practice and desirable measures in Web layer (if possible)</a:t>
            </a:r>
          </a:p>
          <a:p>
            <a:pPr lvl="1"/>
            <a:r>
              <a:rPr lang="en-US" altLang="ja-JP" sz="1200" dirty="0" smtClean="0">
                <a:latin typeface="Arial"/>
                <a:cs typeface="Arial"/>
              </a:rPr>
              <a:t>Remarks &amp; Bibliography</a:t>
            </a:r>
            <a:endParaRPr lang="en-US" altLang="ja-JP" sz="1600" dirty="0" smtClean="0">
              <a:latin typeface="Arial"/>
              <a:cs typeface="Arial"/>
            </a:endParaRPr>
          </a:p>
          <a:p>
            <a:pPr>
              <a:buFont typeface="+mj-lt"/>
              <a:buAutoNum type="arabicPeriod"/>
            </a:pPr>
            <a:r>
              <a:rPr lang="en-US" altLang="ja-JP" sz="1600" dirty="0" smtClean="0">
                <a:latin typeface="Arial"/>
                <a:cs typeface="Arial"/>
              </a:rPr>
              <a:t>Derive requirements from the investigation</a:t>
            </a:r>
          </a:p>
          <a:p>
            <a:pPr marL="485775" lvl="1" indent="0">
              <a:buFont typeface="Lucida Grande"/>
              <a:buNone/>
            </a:pPr>
            <a:r>
              <a:rPr lang="en-US" altLang="ja-JP" sz="1050" b="1" dirty="0" smtClean="0">
                <a:solidFill>
                  <a:srgbClr val="558ED5"/>
                </a:solidFill>
                <a:latin typeface="Arial"/>
                <a:ea typeface="メイリオ" panose="020B0604030504040204" pitchFamily="50" charset="-128"/>
                <a:cs typeface="Arial"/>
              </a:rPr>
              <a:t>&lt;Iterate the above steps 1-3 twice or more&gt;</a:t>
            </a:r>
            <a:endParaRPr lang="en-US" altLang="ja-JP" sz="1600" dirty="0" smtClean="0">
              <a:latin typeface="Arial"/>
              <a:cs typeface="Arial"/>
            </a:endParaRPr>
          </a:p>
          <a:p>
            <a:pPr>
              <a:buFont typeface="+mj-lt"/>
              <a:buAutoNum type="arabicPeriod"/>
            </a:pPr>
            <a:r>
              <a:rPr lang="en-US" altLang="ja-JP" sz="1600" dirty="0" smtClean="0">
                <a:latin typeface="Arial"/>
                <a:cs typeface="Arial"/>
              </a:rPr>
              <a:t>TF members and other working groups, to exchange and discuss case studies in the sheet, focusing on the automotive web technologies.</a:t>
            </a:r>
            <a:endParaRPr lang="en-US" altLang="ja-JP" sz="1400" dirty="0" smtClean="0">
              <a:latin typeface="Arial"/>
              <a:cs typeface="Arial"/>
            </a:endParaRPr>
          </a:p>
        </p:txBody>
      </p:sp>
      <p:sp>
        <p:nvSpPr>
          <p:cNvPr id="6" name="コンテンツ プレースホルダー 3"/>
          <p:cNvSpPr txBox="1">
            <a:spLocks/>
          </p:cNvSpPr>
          <p:nvPr/>
        </p:nvSpPr>
        <p:spPr>
          <a:xfrm>
            <a:off x="4648200" y="1086024"/>
            <a:ext cx="4100264" cy="2376288"/>
          </a:xfrm>
          <a:prstGeom prst="rect">
            <a:avLst/>
          </a:prstGeom>
        </p:spPr>
        <p:txBody>
          <a:bodyPr>
            <a:noAutofit/>
          </a:bodyPr>
          <a:lstStyle>
            <a:lvl1pPr marL="342900" indent="-342900" algn="l" rtl="0" eaLnBrk="1" fontAlgn="base" hangingPunct="1">
              <a:spcBef>
                <a:spcPct val="40000"/>
              </a:spcBef>
              <a:spcAft>
                <a:spcPct val="0"/>
              </a:spcAft>
              <a:buFont typeface="Arial"/>
              <a:buChar char="•"/>
              <a:defRPr kumimoji="1" sz="2000">
                <a:solidFill>
                  <a:schemeClr val="tx1"/>
                </a:solidFill>
                <a:latin typeface="+mn-lt"/>
                <a:ea typeface="+mn-ea"/>
                <a:cs typeface="+mn-cs"/>
              </a:defRPr>
            </a:lvl1pPr>
            <a:lvl2pPr marL="828675"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2pPr>
            <a:lvl3pPr marL="1287463"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3pPr>
            <a:lvl4pPr marL="1598613" indent="-266700" algn="l" rtl="0" eaLnBrk="1" fontAlgn="base" hangingPunct="1">
              <a:spcBef>
                <a:spcPct val="20000"/>
              </a:spcBef>
              <a:spcAft>
                <a:spcPct val="0"/>
              </a:spcAft>
              <a:buFont typeface="Lucida Grande"/>
              <a:buChar char="»"/>
              <a:defRPr kumimoji="1" sz="1800">
                <a:solidFill>
                  <a:schemeClr val="tx1"/>
                </a:solidFill>
                <a:latin typeface="+mn-lt"/>
                <a:ea typeface="+mn-ea"/>
              </a:defRPr>
            </a:lvl4pPr>
            <a:lvl5pPr marL="2060575" indent="-285750" algn="l" rtl="0" eaLnBrk="1" fontAlgn="base" hangingPunct="1">
              <a:spcBef>
                <a:spcPct val="20000"/>
              </a:spcBef>
              <a:spcAft>
                <a:spcPct val="0"/>
              </a:spcAft>
              <a:buFont typeface="Arial"/>
              <a:buChar char="•"/>
              <a:defRPr kumimoji="1" sz="1800">
                <a:solidFill>
                  <a:schemeClr val="tx1"/>
                </a:solidFill>
                <a:latin typeface="+mn-lt"/>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a:lstStyle>
          <a:p>
            <a:pPr>
              <a:buFont typeface="+mj-lt"/>
              <a:buAutoNum type="arabicPeriod" startAt="5"/>
            </a:pPr>
            <a:r>
              <a:rPr lang="en-US" altLang="ja-JP" sz="1600" dirty="0" smtClean="0">
                <a:latin typeface="Arial"/>
                <a:cs typeface="Arial"/>
              </a:rPr>
              <a:t>Moderator and editor, to draft findings and recommendation from the work sheet, and to clarify  issues to be discussed beyond LC/CR timing.</a:t>
            </a:r>
            <a:br>
              <a:rPr lang="en-US" altLang="ja-JP" sz="1600" dirty="0" smtClean="0">
                <a:latin typeface="Arial"/>
                <a:cs typeface="Arial"/>
              </a:rPr>
            </a:br>
            <a:endParaRPr lang="en-US" altLang="ja-JP" sz="1600" dirty="0" smtClean="0">
              <a:latin typeface="Arial"/>
              <a:cs typeface="Arial"/>
            </a:endParaRPr>
          </a:p>
          <a:p>
            <a:pPr>
              <a:buFont typeface="+mj-lt"/>
              <a:buAutoNum type="arabicPeriod" startAt="5"/>
            </a:pPr>
            <a:r>
              <a:rPr lang="en-US" altLang="ja-JP" sz="1600" dirty="0" smtClean="0">
                <a:latin typeface="Arial"/>
                <a:cs typeface="Arial"/>
              </a:rPr>
              <a:t>TF member, to generate the technical descriptions in the specs by year end of 2015. (to be in time for LC/CR)</a:t>
            </a:r>
            <a:br>
              <a:rPr lang="en-US" altLang="ja-JP" sz="1600" dirty="0" smtClean="0">
                <a:latin typeface="Arial"/>
                <a:cs typeface="Arial"/>
              </a:rPr>
            </a:br>
            <a:endParaRPr lang="en-US" altLang="ja-JP" sz="1600" dirty="0" smtClean="0">
              <a:latin typeface="Arial"/>
              <a:cs typeface="Arial"/>
            </a:endParaRPr>
          </a:p>
          <a:p>
            <a:endParaRPr lang="ja-JP" altLang="en-US" sz="1600" dirty="0">
              <a:latin typeface="Arial"/>
              <a:cs typeface="Arial"/>
            </a:endParaRPr>
          </a:p>
        </p:txBody>
      </p:sp>
      <p:sp>
        <p:nvSpPr>
          <p:cNvPr id="7" name="正方形/長方形 6"/>
          <p:cNvSpPr/>
          <p:nvPr/>
        </p:nvSpPr>
        <p:spPr>
          <a:xfrm>
            <a:off x="4912860" y="3697290"/>
            <a:ext cx="2376264" cy="2232248"/>
          </a:xfrm>
          <a:prstGeom prst="rect">
            <a:avLst/>
          </a:prstGeom>
          <a:solidFill>
            <a:srgbClr val="FFCC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kumimoji="1" lang="en-US" altLang="ja-JP" sz="1600" b="1" dirty="0" smtClean="0">
                <a:solidFill>
                  <a:prstClr val="black"/>
                </a:solidFill>
                <a:latin typeface="Arial" panose="020B0604020202020204" pitchFamily="34" charset="0"/>
                <a:cs typeface="Arial" panose="020B0604020202020204" pitchFamily="34" charset="0"/>
              </a:rPr>
              <a:t>2015</a:t>
            </a:r>
            <a:endParaRPr kumimoji="1" lang="ja-JP" altLang="en-US" sz="1600" b="1" dirty="0">
              <a:solidFill>
                <a:prstClr val="black"/>
              </a:solidFill>
              <a:latin typeface="Arial" panose="020B0604020202020204" pitchFamily="34" charset="0"/>
              <a:cs typeface="Arial" panose="020B0604020202020204" pitchFamily="34" charset="0"/>
            </a:endParaRPr>
          </a:p>
        </p:txBody>
      </p:sp>
      <p:graphicFrame>
        <p:nvGraphicFramePr>
          <p:cNvPr id="8" name="図表 7"/>
          <p:cNvGraphicFramePr/>
          <p:nvPr>
            <p:extLst>
              <p:ext uri="{D42A27DB-BD31-4B8C-83A1-F6EECF244321}">
                <p14:modId xmlns:p14="http://schemas.microsoft.com/office/powerpoint/2010/main" val="3791574888"/>
              </p:ext>
            </p:extLst>
          </p:nvPr>
        </p:nvGraphicFramePr>
        <p:xfrm>
          <a:off x="4920855" y="3887393"/>
          <a:ext cx="3456385" cy="230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39400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We should be able to clearly explain to our customers as follows: </a:t>
            </a:r>
          </a:p>
          <a:p>
            <a:endParaRPr lang="en-US" altLang="ja-JP" dirty="0" smtClean="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r>
              <a:rPr kumimoji="1" lang="en-US" altLang="ja-JP" dirty="0" smtClean="0"/>
              <a:t>We </a:t>
            </a:r>
            <a:r>
              <a:rPr kumimoji="1" lang="en-US" altLang="ja-JP" dirty="0" smtClean="0"/>
              <a:t>propose </a:t>
            </a:r>
            <a:r>
              <a:rPr kumimoji="1" lang="en-US" altLang="ja-JP" dirty="0" smtClean="0"/>
              <a:t>addition/modification on the API Spec to achieve this, </a:t>
            </a:r>
            <a:endParaRPr kumimoji="1" lang="ja-JP" altLang="en-US" dirty="0"/>
          </a:p>
        </p:txBody>
      </p:sp>
      <p:sp>
        <p:nvSpPr>
          <p:cNvPr id="4" name="1 つの角を丸めた四角形 3"/>
          <p:cNvSpPr/>
          <p:nvPr/>
        </p:nvSpPr>
        <p:spPr>
          <a:xfrm>
            <a:off x="1282095" y="1995714"/>
            <a:ext cx="6458857" cy="2721429"/>
          </a:xfrm>
          <a:prstGeom prst="round1Rect">
            <a:avLst/>
          </a:prstGeom>
          <a:ln/>
        </p:spPr>
        <p:style>
          <a:lnRef idx="2">
            <a:schemeClr val="accent6"/>
          </a:lnRef>
          <a:fillRef idx="1">
            <a:schemeClr val="lt1"/>
          </a:fillRef>
          <a:effectRef idx="0">
            <a:schemeClr val="accent6"/>
          </a:effectRef>
          <a:fontRef idx="minor">
            <a:schemeClr val="dk1"/>
          </a:fontRef>
        </p:style>
        <p:txBody>
          <a:bodyPr wrap="square" rtlCol="0" anchor="t" anchorCtr="0"/>
          <a:lstStyle/>
          <a:p>
            <a:pPr marL="285750" indent="-285750">
              <a:buFont typeface="Wingdings" charset="2"/>
              <a:buChar char="p"/>
            </a:pPr>
            <a:r>
              <a:rPr lang="en-US" altLang="ja-JP" dirty="0" smtClean="0">
                <a:solidFill>
                  <a:schemeClr val="tx1"/>
                </a:solidFill>
                <a:latin typeface="Arial"/>
                <a:cs typeface="Arial"/>
              </a:rPr>
              <a:t>Does web make vehicle more convenient?</a:t>
            </a:r>
          </a:p>
          <a:p>
            <a:pPr marL="742950" lvl="1" indent="-285750">
              <a:buFont typeface="Wingdings" charset="2"/>
              <a:buChar char="ü"/>
            </a:pPr>
            <a:r>
              <a:rPr lang="en-US" altLang="ja-JP" dirty="0" smtClean="0">
                <a:solidFill>
                  <a:schemeClr val="tx1"/>
                </a:solidFill>
                <a:latin typeface="Arial"/>
                <a:cs typeface="Arial"/>
              </a:rPr>
              <a:t>Yes, of course.</a:t>
            </a:r>
          </a:p>
          <a:p>
            <a:pPr marL="285750" indent="-285750">
              <a:buFont typeface="Wingdings" charset="2"/>
              <a:buChar char="p"/>
            </a:pPr>
            <a:r>
              <a:rPr lang="en-US" altLang="ja-JP" dirty="0" smtClean="0">
                <a:solidFill>
                  <a:schemeClr val="tx1"/>
                </a:solidFill>
                <a:latin typeface="Arial"/>
                <a:cs typeface="Arial"/>
              </a:rPr>
              <a:t>Does web make vehicle dangerous?</a:t>
            </a:r>
          </a:p>
          <a:p>
            <a:pPr marL="742950" lvl="1" indent="-285750">
              <a:buFont typeface="Wingdings" charset="2"/>
              <a:buChar char="ü"/>
            </a:pPr>
            <a:r>
              <a:rPr lang="en-US" altLang="ja-JP" dirty="0" smtClean="0">
                <a:solidFill>
                  <a:schemeClr val="tx1"/>
                </a:solidFill>
                <a:latin typeface="Arial"/>
                <a:cs typeface="Arial"/>
              </a:rPr>
              <a:t>No. Vehicle is NOT controlled against your intention. Vehicle API demands to </a:t>
            </a:r>
            <a:r>
              <a:rPr lang="en-US" altLang="ja-JP" dirty="0" smtClean="0">
                <a:solidFill>
                  <a:schemeClr val="tx1"/>
                </a:solidFill>
                <a:latin typeface="Arial"/>
                <a:cs typeface="Arial"/>
              </a:rPr>
              <a:t>prohibit </a:t>
            </a:r>
            <a:r>
              <a:rPr lang="en-US" altLang="ja-JP" dirty="0" smtClean="0">
                <a:solidFill>
                  <a:schemeClr val="tx1"/>
                </a:solidFill>
                <a:latin typeface="Arial"/>
                <a:cs typeface="Arial"/>
              </a:rPr>
              <a:t>illegal operation by several means. </a:t>
            </a:r>
          </a:p>
          <a:p>
            <a:pPr marL="285750" indent="-285750">
              <a:buFont typeface="Wingdings" charset="2"/>
              <a:buChar char="p"/>
            </a:pPr>
            <a:r>
              <a:rPr lang="en-US" altLang="ja-JP" dirty="0" smtClean="0">
                <a:solidFill>
                  <a:schemeClr val="tx1"/>
                </a:solidFill>
                <a:latin typeface="Arial"/>
                <a:cs typeface="Arial"/>
              </a:rPr>
              <a:t>Does web </a:t>
            </a:r>
            <a:r>
              <a:rPr lang="en-US" altLang="ja-JP" dirty="0" smtClean="0">
                <a:solidFill>
                  <a:schemeClr val="tx1"/>
                </a:solidFill>
                <a:latin typeface="Arial"/>
                <a:cs typeface="Arial"/>
              </a:rPr>
              <a:t>leak </a:t>
            </a:r>
            <a:r>
              <a:rPr lang="en-US" altLang="ja-JP" dirty="0" smtClean="0">
                <a:solidFill>
                  <a:schemeClr val="tx1"/>
                </a:solidFill>
                <a:latin typeface="Arial"/>
                <a:cs typeface="Arial"/>
              </a:rPr>
              <a:t>privacy?</a:t>
            </a:r>
          </a:p>
          <a:p>
            <a:pPr marL="742950" lvl="1" indent="-285750">
              <a:buFont typeface="Wingdings" charset="2"/>
              <a:buChar char="ü"/>
            </a:pPr>
            <a:r>
              <a:rPr lang="en-US" altLang="ja-JP" dirty="0" smtClean="0">
                <a:solidFill>
                  <a:schemeClr val="tx1"/>
                </a:solidFill>
                <a:latin typeface="Arial"/>
                <a:cs typeface="Arial"/>
              </a:rPr>
              <a:t>No. User’s consensus is required before Vehicle API is activated.</a:t>
            </a:r>
          </a:p>
        </p:txBody>
      </p:sp>
    </p:spTree>
    <p:extLst>
      <p:ext uri="{BB962C8B-B14F-4D97-AF65-F5344CB8AC3E}">
        <p14:creationId xmlns:p14="http://schemas.microsoft.com/office/powerpoint/2010/main" val="1692593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Target Model</a:t>
            </a:r>
            <a:endParaRPr kumimoji="1" lang="ja-JP" altLang="en-US" dirty="0"/>
          </a:p>
        </p:txBody>
      </p:sp>
      <p:sp>
        <p:nvSpPr>
          <p:cNvPr id="3" name="コンテンツ プレースホルダー 2"/>
          <p:cNvSpPr>
            <a:spLocks noGrp="1"/>
          </p:cNvSpPr>
          <p:nvPr>
            <p:ph idx="1"/>
          </p:nvPr>
        </p:nvSpPr>
        <p:spPr>
          <a:xfrm>
            <a:off x="479182" y="4136570"/>
            <a:ext cx="8238392" cy="2111829"/>
          </a:xfrm>
        </p:spPr>
        <p:txBody>
          <a:bodyPr/>
          <a:lstStyle/>
          <a:p>
            <a:r>
              <a:rPr kumimoji="1" lang="en-US" altLang="ja-JP" dirty="0" smtClean="0"/>
              <a:t>Target: In-vehicle Infotainment system</a:t>
            </a:r>
          </a:p>
          <a:p>
            <a:r>
              <a:rPr lang="en-US" altLang="ja-JP" dirty="0" smtClean="0"/>
              <a:t>Apps(Web page) is securely installed.</a:t>
            </a:r>
          </a:p>
          <a:p>
            <a:r>
              <a:rPr lang="en-US" altLang="ja-JP" dirty="0" smtClean="0"/>
              <a:t>Apps access car via Web Runtime using Vehicle API.</a:t>
            </a:r>
            <a:endParaRPr kumimoji="1" lang="ja-JP" altLang="en-US" dirty="0"/>
          </a:p>
        </p:txBody>
      </p:sp>
      <p:sp>
        <p:nvSpPr>
          <p:cNvPr id="4" name="二方向矢印 3"/>
          <p:cNvSpPr/>
          <p:nvPr/>
        </p:nvSpPr>
        <p:spPr>
          <a:xfrm flipH="1">
            <a:off x="4077678" y="2715484"/>
            <a:ext cx="2740806" cy="782992"/>
          </a:xfrm>
          <a:prstGeom prst="leftUpArrow">
            <a:avLst/>
          </a:prstGeom>
          <a:solidFill>
            <a:srgbClr val="008000">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dirty="0" smtClean="0">
              <a:solidFill>
                <a:schemeClr val="tx1"/>
              </a:solidFill>
            </a:endParaRPr>
          </a:p>
        </p:txBody>
      </p:sp>
      <p:sp>
        <p:nvSpPr>
          <p:cNvPr id="5" name="二方向矢印 4"/>
          <p:cNvSpPr/>
          <p:nvPr/>
        </p:nvSpPr>
        <p:spPr>
          <a:xfrm>
            <a:off x="2791122" y="2713456"/>
            <a:ext cx="1236575" cy="782992"/>
          </a:xfrm>
          <a:prstGeom prst="leftUpArrow">
            <a:avLst/>
          </a:prstGeom>
          <a:solidFill>
            <a:srgbClr val="FF0000">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dirty="0" smtClean="0">
              <a:solidFill>
                <a:schemeClr val="tx1"/>
              </a:solidFill>
            </a:endParaRPr>
          </a:p>
        </p:txBody>
      </p:sp>
      <p:grpSp>
        <p:nvGrpSpPr>
          <p:cNvPr id="6" name="グループ化 225"/>
          <p:cNvGrpSpPr>
            <a:grpSpLocks noChangeAspect="1"/>
          </p:cNvGrpSpPr>
          <p:nvPr/>
        </p:nvGrpSpPr>
        <p:grpSpPr>
          <a:xfrm>
            <a:off x="966499" y="2366593"/>
            <a:ext cx="1761327" cy="1318930"/>
            <a:chOff x="2046102" y="2628862"/>
            <a:chExt cx="1399109" cy="1047691"/>
          </a:xfrm>
        </p:grpSpPr>
        <p:sp>
          <p:nvSpPr>
            <p:cNvPr id="7" name="角丸四角形 6"/>
            <p:cNvSpPr/>
            <p:nvPr/>
          </p:nvSpPr>
          <p:spPr>
            <a:xfrm>
              <a:off x="2057009" y="3215156"/>
              <a:ext cx="183198" cy="461397"/>
            </a:xfrm>
            <a:prstGeom prst="roundRect">
              <a:avLst>
                <a:gd name="adj" fmla="val 28422"/>
              </a:avLst>
            </a:prstGeom>
            <a:solidFill>
              <a:srgbClr val="9EB9DA"/>
            </a:solidFill>
            <a:ln>
              <a:solidFill>
                <a:srgbClr val="9EB9DA"/>
              </a:solidFill>
            </a:ln>
            <a:effectLst>
              <a:outerShdw blurRad="40000" dist="23000" dir="4800000"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3250103" y="3202472"/>
              <a:ext cx="183198" cy="461397"/>
            </a:xfrm>
            <a:prstGeom prst="roundRect">
              <a:avLst>
                <a:gd name="adj" fmla="val 28422"/>
              </a:avLst>
            </a:prstGeom>
            <a:solidFill>
              <a:srgbClr val="9EB9DA"/>
            </a:solidFill>
            <a:ln>
              <a:solidFill>
                <a:srgbClr val="9EB9DA"/>
              </a:solidFill>
            </a:ln>
            <a:effectLst>
              <a:outerShdw blurRad="40000" dist="23000" dir="4800000"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2051720" y="2940111"/>
              <a:ext cx="1393491" cy="667174"/>
            </a:xfrm>
            <a:custGeom>
              <a:avLst/>
              <a:gdLst>
                <a:gd name="connsiteX0" fmla="*/ 283657 w 2747819"/>
                <a:gd name="connsiteY0" fmla="*/ 61932 h 1403743"/>
                <a:gd name="connsiteX1" fmla="*/ 407482 w 2747819"/>
                <a:gd name="connsiteY1" fmla="*/ 33357 h 1403743"/>
                <a:gd name="connsiteX2" fmla="*/ 1317120 w 2747819"/>
                <a:gd name="connsiteY2" fmla="*/ 19 h 1403743"/>
                <a:gd name="connsiteX3" fmla="*/ 2369632 w 2747819"/>
                <a:gd name="connsiteY3" fmla="*/ 38119 h 1403743"/>
                <a:gd name="connsiteX4" fmla="*/ 2474407 w 2747819"/>
                <a:gd name="connsiteY4" fmla="*/ 71457 h 1403743"/>
                <a:gd name="connsiteX5" fmla="*/ 2636332 w 2747819"/>
                <a:gd name="connsiteY5" fmla="*/ 257194 h 1403743"/>
                <a:gd name="connsiteX6" fmla="*/ 2741107 w 2747819"/>
                <a:gd name="connsiteY6" fmla="*/ 442932 h 1403743"/>
                <a:gd name="connsiteX7" fmla="*/ 2722057 w 2747819"/>
                <a:gd name="connsiteY7" fmla="*/ 938232 h 1403743"/>
                <a:gd name="connsiteX8" fmla="*/ 2598232 w 2747819"/>
                <a:gd name="connsiteY8" fmla="*/ 1252557 h 1403743"/>
                <a:gd name="connsiteX9" fmla="*/ 2555370 w 2747819"/>
                <a:gd name="connsiteY9" fmla="*/ 1257319 h 1403743"/>
                <a:gd name="connsiteX10" fmla="*/ 2460120 w 2747819"/>
                <a:gd name="connsiteY10" fmla="*/ 1385907 h 1403743"/>
                <a:gd name="connsiteX11" fmla="*/ 2055307 w 2747819"/>
                <a:gd name="connsiteY11" fmla="*/ 1400194 h 1403743"/>
                <a:gd name="connsiteX12" fmla="*/ 1950532 w 2747819"/>
                <a:gd name="connsiteY12" fmla="*/ 1362094 h 1403743"/>
                <a:gd name="connsiteX13" fmla="*/ 1340932 w 2747819"/>
                <a:gd name="connsiteY13" fmla="*/ 1357332 h 1403743"/>
                <a:gd name="connsiteX14" fmla="*/ 793245 w 2747819"/>
                <a:gd name="connsiteY14" fmla="*/ 1352569 h 1403743"/>
                <a:gd name="connsiteX15" fmla="*/ 707520 w 2747819"/>
                <a:gd name="connsiteY15" fmla="*/ 1395432 h 1403743"/>
                <a:gd name="connsiteX16" fmla="*/ 350332 w 2747819"/>
                <a:gd name="connsiteY16" fmla="*/ 1395432 h 1403743"/>
                <a:gd name="connsiteX17" fmla="*/ 278895 w 2747819"/>
                <a:gd name="connsiteY17" fmla="*/ 1381144 h 1403743"/>
                <a:gd name="connsiteX18" fmla="*/ 212220 w 2747819"/>
                <a:gd name="connsiteY18" fmla="*/ 1262082 h 1403743"/>
                <a:gd name="connsiteX19" fmla="*/ 188407 w 2747819"/>
                <a:gd name="connsiteY19" fmla="*/ 1262082 h 1403743"/>
                <a:gd name="connsiteX20" fmla="*/ 136020 w 2747819"/>
                <a:gd name="connsiteY20" fmla="*/ 1223982 h 1403743"/>
                <a:gd name="connsiteX21" fmla="*/ 21720 w 2747819"/>
                <a:gd name="connsiteY21" fmla="*/ 862032 h 1403743"/>
                <a:gd name="connsiteX22" fmla="*/ 7432 w 2747819"/>
                <a:gd name="connsiteY22" fmla="*/ 485794 h 1403743"/>
                <a:gd name="connsiteX23" fmla="*/ 107445 w 2747819"/>
                <a:gd name="connsiteY23" fmla="*/ 285769 h 1403743"/>
                <a:gd name="connsiteX24" fmla="*/ 283657 w 2747819"/>
                <a:gd name="connsiteY24" fmla="*/ 61932 h 1403743"/>
                <a:gd name="connsiteX0" fmla="*/ 283657 w 2747819"/>
                <a:gd name="connsiteY0" fmla="*/ 61932 h 1403068"/>
                <a:gd name="connsiteX1" fmla="*/ 407482 w 2747819"/>
                <a:gd name="connsiteY1" fmla="*/ 33357 h 1403068"/>
                <a:gd name="connsiteX2" fmla="*/ 1317120 w 2747819"/>
                <a:gd name="connsiteY2" fmla="*/ 19 h 1403068"/>
                <a:gd name="connsiteX3" fmla="*/ 2369632 w 2747819"/>
                <a:gd name="connsiteY3" fmla="*/ 38119 h 1403068"/>
                <a:gd name="connsiteX4" fmla="*/ 2474407 w 2747819"/>
                <a:gd name="connsiteY4" fmla="*/ 71457 h 1403068"/>
                <a:gd name="connsiteX5" fmla="*/ 2636332 w 2747819"/>
                <a:gd name="connsiteY5" fmla="*/ 257194 h 1403068"/>
                <a:gd name="connsiteX6" fmla="*/ 2741107 w 2747819"/>
                <a:gd name="connsiteY6" fmla="*/ 442932 h 1403068"/>
                <a:gd name="connsiteX7" fmla="*/ 2722057 w 2747819"/>
                <a:gd name="connsiteY7" fmla="*/ 938232 h 1403068"/>
                <a:gd name="connsiteX8" fmla="*/ 2598232 w 2747819"/>
                <a:gd name="connsiteY8" fmla="*/ 1252557 h 1403068"/>
                <a:gd name="connsiteX9" fmla="*/ 2545845 w 2747819"/>
                <a:gd name="connsiteY9" fmla="*/ 1271607 h 1403068"/>
                <a:gd name="connsiteX10" fmla="*/ 2460120 w 2747819"/>
                <a:gd name="connsiteY10" fmla="*/ 1385907 h 1403068"/>
                <a:gd name="connsiteX11" fmla="*/ 2055307 w 2747819"/>
                <a:gd name="connsiteY11" fmla="*/ 1400194 h 1403068"/>
                <a:gd name="connsiteX12" fmla="*/ 1950532 w 2747819"/>
                <a:gd name="connsiteY12" fmla="*/ 1362094 h 1403068"/>
                <a:gd name="connsiteX13" fmla="*/ 1340932 w 2747819"/>
                <a:gd name="connsiteY13" fmla="*/ 1357332 h 1403068"/>
                <a:gd name="connsiteX14" fmla="*/ 793245 w 2747819"/>
                <a:gd name="connsiteY14" fmla="*/ 1352569 h 1403068"/>
                <a:gd name="connsiteX15" fmla="*/ 707520 w 2747819"/>
                <a:gd name="connsiteY15" fmla="*/ 1395432 h 1403068"/>
                <a:gd name="connsiteX16" fmla="*/ 350332 w 2747819"/>
                <a:gd name="connsiteY16" fmla="*/ 1395432 h 1403068"/>
                <a:gd name="connsiteX17" fmla="*/ 278895 w 2747819"/>
                <a:gd name="connsiteY17" fmla="*/ 1381144 h 1403068"/>
                <a:gd name="connsiteX18" fmla="*/ 212220 w 2747819"/>
                <a:gd name="connsiteY18" fmla="*/ 1262082 h 1403068"/>
                <a:gd name="connsiteX19" fmla="*/ 188407 w 2747819"/>
                <a:gd name="connsiteY19" fmla="*/ 1262082 h 1403068"/>
                <a:gd name="connsiteX20" fmla="*/ 136020 w 2747819"/>
                <a:gd name="connsiteY20" fmla="*/ 1223982 h 1403068"/>
                <a:gd name="connsiteX21" fmla="*/ 21720 w 2747819"/>
                <a:gd name="connsiteY21" fmla="*/ 862032 h 1403068"/>
                <a:gd name="connsiteX22" fmla="*/ 7432 w 2747819"/>
                <a:gd name="connsiteY22" fmla="*/ 485794 h 1403068"/>
                <a:gd name="connsiteX23" fmla="*/ 107445 w 2747819"/>
                <a:gd name="connsiteY23" fmla="*/ 285769 h 1403068"/>
                <a:gd name="connsiteX24" fmla="*/ 283657 w 2747819"/>
                <a:gd name="connsiteY24" fmla="*/ 61932 h 1403068"/>
                <a:gd name="connsiteX0" fmla="*/ 283657 w 2747819"/>
                <a:gd name="connsiteY0" fmla="*/ 61932 h 1403068"/>
                <a:gd name="connsiteX1" fmla="*/ 407482 w 2747819"/>
                <a:gd name="connsiteY1" fmla="*/ 33357 h 1403068"/>
                <a:gd name="connsiteX2" fmla="*/ 1317120 w 2747819"/>
                <a:gd name="connsiteY2" fmla="*/ 19 h 1403068"/>
                <a:gd name="connsiteX3" fmla="*/ 2369632 w 2747819"/>
                <a:gd name="connsiteY3" fmla="*/ 38119 h 1403068"/>
                <a:gd name="connsiteX4" fmla="*/ 2460120 w 2747819"/>
                <a:gd name="connsiteY4" fmla="*/ 52407 h 1403068"/>
                <a:gd name="connsiteX5" fmla="*/ 2636332 w 2747819"/>
                <a:gd name="connsiteY5" fmla="*/ 257194 h 1403068"/>
                <a:gd name="connsiteX6" fmla="*/ 2741107 w 2747819"/>
                <a:gd name="connsiteY6" fmla="*/ 442932 h 1403068"/>
                <a:gd name="connsiteX7" fmla="*/ 2722057 w 2747819"/>
                <a:gd name="connsiteY7" fmla="*/ 938232 h 1403068"/>
                <a:gd name="connsiteX8" fmla="*/ 2598232 w 2747819"/>
                <a:gd name="connsiteY8" fmla="*/ 1252557 h 1403068"/>
                <a:gd name="connsiteX9" fmla="*/ 2545845 w 2747819"/>
                <a:gd name="connsiteY9" fmla="*/ 1271607 h 1403068"/>
                <a:gd name="connsiteX10" fmla="*/ 2460120 w 2747819"/>
                <a:gd name="connsiteY10" fmla="*/ 1385907 h 1403068"/>
                <a:gd name="connsiteX11" fmla="*/ 2055307 w 2747819"/>
                <a:gd name="connsiteY11" fmla="*/ 1400194 h 1403068"/>
                <a:gd name="connsiteX12" fmla="*/ 1950532 w 2747819"/>
                <a:gd name="connsiteY12" fmla="*/ 1362094 h 1403068"/>
                <a:gd name="connsiteX13" fmla="*/ 1340932 w 2747819"/>
                <a:gd name="connsiteY13" fmla="*/ 1357332 h 1403068"/>
                <a:gd name="connsiteX14" fmla="*/ 793245 w 2747819"/>
                <a:gd name="connsiteY14" fmla="*/ 1352569 h 1403068"/>
                <a:gd name="connsiteX15" fmla="*/ 707520 w 2747819"/>
                <a:gd name="connsiteY15" fmla="*/ 1395432 h 1403068"/>
                <a:gd name="connsiteX16" fmla="*/ 350332 w 2747819"/>
                <a:gd name="connsiteY16" fmla="*/ 1395432 h 1403068"/>
                <a:gd name="connsiteX17" fmla="*/ 278895 w 2747819"/>
                <a:gd name="connsiteY17" fmla="*/ 1381144 h 1403068"/>
                <a:gd name="connsiteX18" fmla="*/ 212220 w 2747819"/>
                <a:gd name="connsiteY18" fmla="*/ 1262082 h 1403068"/>
                <a:gd name="connsiteX19" fmla="*/ 188407 w 2747819"/>
                <a:gd name="connsiteY19" fmla="*/ 1262082 h 1403068"/>
                <a:gd name="connsiteX20" fmla="*/ 136020 w 2747819"/>
                <a:gd name="connsiteY20" fmla="*/ 1223982 h 1403068"/>
                <a:gd name="connsiteX21" fmla="*/ 21720 w 2747819"/>
                <a:gd name="connsiteY21" fmla="*/ 862032 h 1403068"/>
                <a:gd name="connsiteX22" fmla="*/ 7432 w 2747819"/>
                <a:gd name="connsiteY22" fmla="*/ 485794 h 1403068"/>
                <a:gd name="connsiteX23" fmla="*/ 107445 w 2747819"/>
                <a:gd name="connsiteY23" fmla="*/ 285769 h 1403068"/>
                <a:gd name="connsiteX24" fmla="*/ 283657 w 2747819"/>
                <a:gd name="connsiteY24" fmla="*/ 61932 h 1403068"/>
                <a:gd name="connsiteX0" fmla="*/ 283657 w 2747819"/>
                <a:gd name="connsiteY0" fmla="*/ 52417 h 1393553"/>
                <a:gd name="connsiteX1" fmla="*/ 407482 w 2747819"/>
                <a:gd name="connsiteY1" fmla="*/ 23842 h 1393553"/>
                <a:gd name="connsiteX2" fmla="*/ 1364745 w 2747819"/>
                <a:gd name="connsiteY2" fmla="*/ 29 h 1393553"/>
                <a:gd name="connsiteX3" fmla="*/ 2369632 w 2747819"/>
                <a:gd name="connsiteY3" fmla="*/ 28604 h 1393553"/>
                <a:gd name="connsiteX4" fmla="*/ 2460120 w 2747819"/>
                <a:gd name="connsiteY4" fmla="*/ 42892 h 1393553"/>
                <a:gd name="connsiteX5" fmla="*/ 2636332 w 2747819"/>
                <a:gd name="connsiteY5" fmla="*/ 247679 h 1393553"/>
                <a:gd name="connsiteX6" fmla="*/ 2741107 w 2747819"/>
                <a:gd name="connsiteY6" fmla="*/ 433417 h 1393553"/>
                <a:gd name="connsiteX7" fmla="*/ 2722057 w 2747819"/>
                <a:gd name="connsiteY7" fmla="*/ 928717 h 1393553"/>
                <a:gd name="connsiteX8" fmla="*/ 2598232 w 2747819"/>
                <a:gd name="connsiteY8" fmla="*/ 1243042 h 1393553"/>
                <a:gd name="connsiteX9" fmla="*/ 2545845 w 2747819"/>
                <a:gd name="connsiteY9" fmla="*/ 1262092 h 1393553"/>
                <a:gd name="connsiteX10" fmla="*/ 2460120 w 2747819"/>
                <a:gd name="connsiteY10" fmla="*/ 1376392 h 1393553"/>
                <a:gd name="connsiteX11" fmla="*/ 2055307 w 2747819"/>
                <a:gd name="connsiteY11" fmla="*/ 1390679 h 1393553"/>
                <a:gd name="connsiteX12" fmla="*/ 1950532 w 2747819"/>
                <a:gd name="connsiteY12" fmla="*/ 1352579 h 1393553"/>
                <a:gd name="connsiteX13" fmla="*/ 1340932 w 2747819"/>
                <a:gd name="connsiteY13" fmla="*/ 1347817 h 1393553"/>
                <a:gd name="connsiteX14" fmla="*/ 793245 w 2747819"/>
                <a:gd name="connsiteY14" fmla="*/ 1343054 h 1393553"/>
                <a:gd name="connsiteX15" fmla="*/ 707520 w 2747819"/>
                <a:gd name="connsiteY15" fmla="*/ 1385917 h 1393553"/>
                <a:gd name="connsiteX16" fmla="*/ 350332 w 2747819"/>
                <a:gd name="connsiteY16" fmla="*/ 1385917 h 1393553"/>
                <a:gd name="connsiteX17" fmla="*/ 278895 w 2747819"/>
                <a:gd name="connsiteY17" fmla="*/ 1371629 h 1393553"/>
                <a:gd name="connsiteX18" fmla="*/ 212220 w 2747819"/>
                <a:gd name="connsiteY18" fmla="*/ 1252567 h 1393553"/>
                <a:gd name="connsiteX19" fmla="*/ 188407 w 2747819"/>
                <a:gd name="connsiteY19" fmla="*/ 1252567 h 1393553"/>
                <a:gd name="connsiteX20" fmla="*/ 136020 w 2747819"/>
                <a:gd name="connsiteY20" fmla="*/ 1214467 h 1393553"/>
                <a:gd name="connsiteX21" fmla="*/ 21720 w 2747819"/>
                <a:gd name="connsiteY21" fmla="*/ 852517 h 1393553"/>
                <a:gd name="connsiteX22" fmla="*/ 7432 w 2747819"/>
                <a:gd name="connsiteY22" fmla="*/ 476279 h 1393553"/>
                <a:gd name="connsiteX23" fmla="*/ 107445 w 2747819"/>
                <a:gd name="connsiteY23" fmla="*/ 276254 h 1393553"/>
                <a:gd name="connsiteX24" fmla="*/ 283657 w 2747819"/>
                <a:gd name="connsiteY24" fmla="*/ 52417 h 1393553"/>
                <a:gd name="connsiteX0" fmla="*/ 283657 w 2747819"/>
                <a:gd name="connsiteY0" fmla="*/ 52417 h 1393553"/>
                <a:gd name="connsiteX1" fmla="*/ 431294 w 2747819"/>
                <a:gd name="connsiteY1" fmla="*/ 23842 h 1393553"/>
                <a:gd name="connsiteX2" fmla="*/ 1364745 w 2747819"/>
                <a:gd name="connsiteY2" fmla="*/ 29 h 1393553"/>
                <a:gd name="connsiteX3" fmla="*/ 2369632 w 2747819"/>
                <a:gd name="connsiteY3" fmla="*/ 28604 h 1393553"/>
                <a:gd name="connsiteX4" fmla="*/ 2460120 w 2747819"/>
                <a:gd name="connsiteY4" fmla="*/ 42892 h 1393553"/>
                <a:gd name="connsiteX5" fmla="*/ 2636332 w 2747819"/>
                <a:gd name="connsiteY5" fmla="*/ 247679 h 1393553"/>
                <a:gd name="connsiteX6" fmla="*/ 2741107 w 2747819"/>
                <a:gd name="connsiteY6" fmla="*/ 433417 h 1393553"/>
                <a:gd name="connsiteX7" fmla="*/ 2722057 w 2747819"/>
                <a:gd name="connsiteY7" fmla="*/ 928717 h 1393553"/>
                <a:gd name="connsiteX8" fmla="*/ 2598232 w 2747819"/>
                <a:gd name="connsiteY8" fmla="*/ 1243042 h 1393553"/>
                <a:gd name="connsiteX9" fmla="*/ 2545845 w 2747819"/>
                <a:gd name="connsiteY9" fmla="*/ 1262092 h 1393553"/>
                <a:gd name="connsiteX10" fmla="*/ 2460120 w 2747819"/>
                <a:gd name="connsiteY10" fmla="*/ 1376392 h 1393553"/>
                <a:gd name="connsiteX11" fmla="*/ 2055307 w 2747819"/>
                <a:gd name="connsiteY11" fmla="*/ 1390679 h 1393553"/>
                <a:gd name="connsiteX12" fmla="*/ 1950532 w 2747819"/>
                <a:gd name="connsiteY12" fmla="*/ 1352579 h 1393553"/>
                <a:gd name="connsiteX13" fmla="*/ 1340932 w 2747819"/>
                <a:gd name="connsiteY13" fmla="*/ 1347817 h 1393553"/>
                <a:gd name="connsiteX14" fmla="*/ 793245 w 2747819"/>
                <a:gd name="connsiteY14" fmla="*/ 1343054 h 1393553"/>
                <a:gd name="connsiteX15" fmla="*/ 707520 w 2747819"/>
                <a:gd name="connsiteY15" fmla="*/ 1385917 h 1393553"/>
                <a:gd name="connsiteX16" fmla="*/ 350332 w 2747819"/>
                <a:gd name="connsiteY16" fmla="*/ 1385917 h 1393553"/>
                <a:gd name="connsiteX17" fmla="*/ 278895 w 2747819"/>
                <a:gd name="connsiteY17" fmla="*/ 1371629 h 1393553"/>
                <a:gd name="connsiteX18" fmla="*/ 212220 w 2747819"/>
                <a:gd name="connsiteY18" fmla="*/ 1252567 h 1393553"/>
                <a:gd name="connsiteX19" fmla="*/ 188407 w 2747819"/>
                <a:gd name="connsiteY19" fmla="*/ 1252567 h 1393553"/>
                <a:gd name="connsiteX20" fmla="*/ 136020 w 2747819"/>
                <a:gd name="connsiteY20" fmla="*/ 1214467 h 1393553"/>
                <a:gd name="connsiteX21" fmla="*/ 21720 w 2747819"/>
                <a:gd name="connsiteY21" fmla="*/ 852517 h 1393553"/>
                <a:gd name="connsiteX22" fmla="*/ 7432 w 2747819"/>
                <a:gd name="connsiteY22" fmla="*/ 476279 h 1393553"/>
                <a:gd name="connsiteX23" fmla="*/ 107445 w 2747819"/>
                <a:gd name="connsiteY23" fmla="*/ 276254 h 1393553"/>
                <a:gd name="connsiteX24" fmla="*/ 283657 w 2747819"/>
                <a:gd name="connsiteY24" fmla="*/ 52417 h 1393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47819" h="1393553">
                  <a:moveTo>
                    <a:pt x="283657" y="52417"/>
                  </a:moveTo>
                  <a:cubicBezTo>
                    <a:pt x="337632" y="10348"/>
                    <a:pt x="251113" y="32573"/>
                    <a:pt x="431294" y="23842"/>
                  </a:cubicBezTo>
                  <a:cubicBezTo>
                    <a:pt x="611475" y="15111"/>
                    <a:pt x="1041689" y="-765"/>
                    <a:pt x="1364745" y="29"/>
                  </a:cubicBezTo>
                  <a:cubicBezTo>
                    <a:pt x="1687801" y="823"/>
                    <a:pt x="2187070" y="21460"/>
                    <a:pt x="2369632" y="28604"/>
                  </a:cubicBezTo>
                  <a:cubicBezTo>
                    <a:pt x="2552195" y="35748"/>
                    <a:pt x="2415670" y="6380"/>
                    <a:pt x="2460120" y="42892"/>
                  </a:cubicBezTo>
                  <a:cubicBezTo>
                    <a:pt x="2504570" y="79404"/>
                    <a:pt x="2589501" y="182592"/>
                    <a:pt x="2636332" y="247679"/>
                  </a:cubicBezTo>
                  <a:cubicBezTo>
                    <a:pt x="2683163" y="312766"/>
                    <a:pt x="2726820" y="319911"/>
                    <a:pt x="2741107" y="433417"/>
                  </a:cubicBezTo>
                  <a:cubicBezTo>
                    <a:pt x="2755394" y="546923"/>
                    <a:pt x="2745869" y="793780"/>
                    <a:pt x="2722057" y="928717"/>
                  </a:cubicBezTo>
                  <a:cubicBezTo>
                    <a:pt x="2698245" y="1063654"/>
                    <a:pt x="2627601" y="1187480"/>
                    <a:pt x="2598232" y="1243042"/>
                  </a:cubicBezTo>
                  <a:cubicBezTo>
                    <a:pt x="2568863" y="1298605"/>
                    <a:pt x="2568864" y="1239867"/>
                    <a:pt x="2545845" y="1262092"/>
                  </a:cubicBezTo>
                  <a:cubicBezTo>
                    <a:pt x="2522826" y="1284317"/>
                    <a:pt x="2541876" y="1354961"/>
                    <a:pt x="2460120" y="1376392"/>
                  </a:cubicBezTo>
                  <a:cubicBezTo>
                    <a:pt x="2378364" y="1397823"/>
                    <a:pt x="2140238" y="1394648"/>
                    <a:pt x="2055307" y="1390679"/>
                  </a:cubicBezTo>
                  <a:cubicBezTo>
                    <a:pt x="1970376" y="1386710"/>
                    <a:pt x="2069594" y="1359723"/>
                    <a:pt x="1950532" y="1352579"/>
                  </a:cubicBezTo>
                  <a:cubicBezTo>
                    <a:pt x="1831470" y="1345435"/>
                    <a:pt x="1340932" y="1347817"/>
                    <a:pt x="1340932" y="1347817"/>
                  </a:cubicBezTo>
                  <a:cubicBezTo>
                    <a:pt x="1148051" y="1346230"/>
                    <a:pt x="898814" y="1336704"/>
                    <a:pt x="793245" y="1343054"/>
                  </a:cubicBezTo>
                  <a:cubicBezTo>
                    <a:pt x="687676" y="1349404"/>
                    <a:pt x="781339" y="1378773"/>
                    <a:pt x="707520" y="1385917"/>
                  </a:cubicBezTo>
                  <a:cubicBezTo>
                    <a:pt x="633701" y="1393061"/>
                    <a:pt x="421769" y="1388298"/>
                    <a:pt x="350332" y="1385917"/>
                  </a:cubicBezTo>
                  <a:cubicBezTo>
                    <a:pt x="278895" y="1383536"/>
                    <a:pt x="301914" y="1393854"/>
                    <a:pt x="278895" y="1371629"/>
                  </a:cubicBezTo>
                  <a:cubicBezTo>
                    <a:pt x="255876" y="1349404"/>
                    <a:pt x="227301" y="1272411"/>
                    <a:pt x="212220" y="1252567"/>
                  </a:cubicBezTo>
                  <a:cubicBezTo>
                    <a:pt x="197139" y="1232723"/>
                    <a:pt x="201107" y="1258917"/>
                    <a:pt x="188407" y="1252567"/>
                  </a:cubicBezTo>
                  <a:cubicBezTo>
                    <a:pt x="175707" y="1246217"/>
                    <a:pt x="163801" y="1281142"/>
                    <a:pt x="136020" y="1214467"/>
                  </a:cubicBezTo>
                  <a:cubicBezTo>
                    <a:pt x="108239" y="1147792"/>
                    <a:pt x="43151" y="975548"/>
                    <a:pt x="21720" y="852517"/>
                  </a:cubicBezTo>
                  <a:cubicBezTo>
                    <a:pt x="289" y="729486"/>
                    <a:pt x="-6855" y="572323"/>
                    <a:pt x="7432" y="476279"/>
                  </a:cubicBezTo>
                  <a:cubicBezTo>
                    <a:pt x="21719" y="380235"/>
                    <a:pt x="62995" y="348485"/>
                    <a:pt x="107445" y="276254"/>
                  </a:cubicBezTo>
                  <a:cubicBezTo>
                    <a:pt x="151895" y="204023"/>
                    <a:pt x="229682" y="94486"/>
                    <a:pt x="283657" y="52417"/>
                  </a:cubicBezTo>
                  <a:close/>
                </a:path>
              </a:pathLst>
            </a:custGeom>
            <a:solidFill>
              <a:schemeClr val="tx2">
                <a:lumMod val="20000"/>
                <a:lumOff val="80000"/>
              </a:schemeClr>
            </a:solidFill>
            <a:ln/>
            <a:effectLst>
              <a:outerShdw blurRad="40000" dist="23000" dir="4800000" rotWithShape="0">
                <a:srgbClr val="000000">
                  <a:alpha val="35000"/>
                </a:srgbClr>
              </a:outerShdw>
            </a:effectLst>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322884" y="3106307"/>
              <a:ext cx="862397" cy="266752"/>
            </a:xfrm>
            <a:prstGeom prst="roundRect">
              <a:avLst>
                <a:gd name="adj" fmla="val 50000"/>
              </a:avLst>
            </a:prstGeom>
            <a:solidFill>
              <a:srgbClr val="9EB9D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2061575" y="2890378"/>
              <a:ext cx="144718" cy="9946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3272355" y="2890378"/>
              <a:ext cx="151652" cy="94486"/>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リーフォーム 12"/>
            <p:cNvSpPr/>
            <p:nvPr/>
          </p:nvSpPr>
          <p:spPr>
            <a:xfrm>
              <a:off x="2201612" y="2628862"/>
              <a:ext cx="1085300" cy="350798"/>
            </a:xfrm>
            <a:custGeom>
              <a:avLst/>
              <a:gdLst>
                <a:gd name="connsiteX0" fmla="*/ 29201 w 2151832"/>
                <a:gd name="connsiteY0" fmla="*/ 662352 h 701749"/>
                <a:gd name="connsiteX1" fmla="*/ 157788 w 2151832"/>
                <a:gd name="connsiteY1" fmla="*/ 343264 h 701749"/>
                <a:gd name="connsiteX2" fmla="*/ 272088 w 2151832"/>
                <a:gd name="connsiteY2" fmla="*/ 138477 h 701749"/>
                <a:gd name="connsiteX3" fmla="*/ 310188 w 2151832"/>
                <a:gd name="connsiteY3" fmla="*/ 81327 h 701749"/>
                <a:gd name="connsiteX4" fmla="*/ 481638 w 2151832"/>
                <a:gd name="connsiteY4" fmla="*/ 28939 h 701749"/>
                <a:gd name="connsiteX5" fmla="*/ 991226 w 2151832"/>
                <a:gd name="connsiteY5" fmla="*/ 364 h 701749"/>
                <a:gd name="connsiteX6" fmla="*/ 1738938 w 2151832"/>
                <a:gd name="connsiteY6" fmla="*/ 47989 h 701749"/>
                <a:gd name="connsiteX7" fmla="*/ 1891338 w 2151832"/>
                <a:gd name="connsiteY7" fmla="*/ 148002 h 701749"/>
                <a:gd name="connsiteX8" fmla="*/ 2015163 w 2151832"/>
                <a:gd name="connsiteY8" fmla="*/ 367077 h 701749"/>
                <a:gd name="connsiteX9" fmla="*/ 2143751 w 2151832"/>
                <a:gd name="connsiteY9" fmla="*/ 681402 h 701749"/>
                <a:gd name="connsiteX10" fmla="*/ 2138988 w 2151832"/>
                <a:gd name="connsiteY10" fmla="*/ 671877 h 701749"/>
                <a:gd name="connsiteX11" fmla="*/ 1086476 w 2151832"/>
                <a:gd name="connsiteY11" fmla="*/ 629014 h 701749"/>
                <a:gd name="connsiteX12" fmla="*/ 110163 w 2151832"/>
                <a:gd name="connsiteY12" fmla="*/ 657589 h 701749"/>
                <a:gd name="connsiteX13" fmla="*/ 29201 w 2151832"/>
                <a:gd name="connsiteY13" fmla="*/ 662352 h 701749"/>
                <a:gd name="connsiteX0" fmla="*/ 29201 w 2151832"/>
                <a:gd name="connsiteY0" fmla="*/ 662616 h 702013"/>
                <a:gd name="connsiteX1" fmla="*/ 157788 w 2151832"/>
                <a:gd name="connsiteY1" fmla="*/ 343528 h 702013"/>
                <a:gd name="connsiteX2" fmla="*/ 272088 w 2151832"/>
                <a:gd name="connsiteY2" fmla="*/ 138741 h 702013"/>
                <a:gd name="connsiteX3" fmla="*/ 481638 w 2151832"/>
                <a:gd name="connsiteY3" fmla="*/ 29203 h 702013"/>
                <a:gd name="connsiteX4" fmla="*/ 991226 w 2151832"/>
                <a:gd name="connsiteY4" fmla="*/ 628 h 702013"/>
                <a:gd name="connsiteX5" fmla="*/ 1738938 w 2151832"/>
                <a:gd name="connsiteY5" fmla="*/ 48253 h 702013"/>
                <a:gd name="connsiteX6" fmla="*/ 1891338 w 2151832"/>
                <a:gd name="connsiteY6" fmla="*/ 148266 h 702013"/>
                <a:gd name="connsiteX7" fmla="*/ 2015163 w 2151832"/>
                <a:gd name="connsiteY7" fmla="*/ 367341 h 702013"/>
                <a:gd name="connsiteX8" fmla="*/ 2143751 w 2151832"/>
                <a:gd name="connsiteY8" fmla="*/ 681666 h 702013"/>
                <a:gd name="connsiteX9" fmla="*/ 2138988 w 2151832"/>
                <a:gd name="connsiteY9" fmla="*/ 672141 h 702013"/>
                <a:gd name="connsiteX10" fmla="*/ 1086476 w 2151832"/>
                <a:gd name="connsiteY10" fmla="*/ 629278 h 702013"/>
                <a:gd name="connsiteX11" fmla="*/ 110163 w 2151832"/>
                <a:gd name="connsiteY11" fmla="*/ 657853 h 702013"/>
                <a:gd name="connsiteX12" fmla="*/ 29201 w 2151832"/>
                <a:gd name="connsiteY12" fmla="*/ 662616 h 702013"/>
                <a:gd name="connsiteX0" fmla="*/ 29201 w 2151832"/>
                <a:gd name="connsiteY0" fmla="*/ 662434 h 701831"/>
                <a:gd name="connsiteX1" fmla="*/ 157788 w 2151832"/>
                <a:gd name="connsiteY1" fmla="*/ 343346 h 701831"/>
                <a:gd name="connsiteX2" fmla="*/ 295391 w 2151832"/>
                <a:gd name="connsiteY2" fmla="*/ 105219 h 701831"/>
                <a:gd name="connsiteX3" fmla="*/ 481638 w 2151832"/>
                <a:gd name="connsiteY3" fmla="*/ 29021 h 701831"/>
                <a:gd name="connsiteX4" fmla="*/ 991226 w 2151832"/>
                <a:gd name="connsiteY4" fmla="*/ 446 h 701831"/>
                <a:gd name="connsiteX5" fmla="*/ 1738938 w 2151832"/>
                <a:gd name="connsiteY5" fmla="*/ 48071 h 701831"/>
                <a:gd name="connsiteX6" fmla="*/ 1891338 w 2151832"/>
                <a:gd name="connsiteY6" fmla="*/ 148084 h 701831"/>
                <a:gd name="connsiteX7" fmla="*/ 2015163 w 2151832"/>
                <a:gd name="connsiteY7" fmla="*/ 367159 h 701831"/>
                <a:gd name="connsiteX8" fmla="*/ 2143751 w 2151832"/>
                <a:gd name="connsiteY8" fmla="*/ 681484 h 701831"/>
                <a:gd name="connsiteX9" fmla="*/ 2138988 w 2151832"/>
                <a:gd name="connsiteY9" fmla="*/ 671959 h 701831"/>
                <a:gd name="connsiteX10" fmla="*/ 1086476 w 2151832"/>
                <a:gd name="connsiteY10" fmla="*/ 629096 h 701831"/>
                <a:gd name="connsiteX11" fmla="*/ 110163 w 2151832"/>
                <a:gd name="connsiteY11" fmla="*/ 657671 h 701831"/>
                <a:gd name="connsiteX12" fmla="*/ 29201 w 2151832"/>
                <a:gd name="connsiteY12" fmla="*/ 662434 h 701831"/>
                <a:gd name="connsiteX0" fmla="*/ 29201 w 2151832"/>
                <a:gd name="connsiteY0" fmla="*/ 662262 h 701659"/>
                <a:gd name="connsiteX1" fmla="*/ 157788 w 2151832"/>
                <a:gd name="connsiteY1" fmla="*/ 343174 h 701659"/>
                <a:gd name="connsiteX2" fmla="*/ 295391 w 2151832"/>
                <a:gd name="connsiteY2" fmla="*/ 105047 h 701659"/>
                <a:gd name="connsiteX3" fmla="*/ 481638 w 2151832"/>
                <a:gd name="connsiteY3" fmla="*/ 28849 h 701659"/>
                <a:gd name="connsiteX4" fmla="*/ 991226 w 2151832"/>
                <a:gd name="connsiteY4" fmla="*/ 274 h 701659"/>
                <a:gd name="connsiteX5" fmla="*/ 1715636 w 2151832"/>
                <a:gd name="connsiteY5" fmla="*/ 43136 h 701659"/>
                <a:gd name="connsiteX6" fmla="*/ 1891338 w 2151832"/>
                <a:gd name="connsiteY6" fmla="*/ 147912 h 701659"/>
                <a:gd name="connsiteX7" fmla="*/ 2015163 w 2151832"/>
                <a:gd name="connsiteY7" fmla="*/ 366987 h 701659"/>
                <a:gd name="connsiteX8" fmla="*/ 2143751 w 2151832"/>
                <a:gd name="connsiteY8" fmla="*/ 681312 h 701659"/>
                <a:gd name="connsiteX9" fmla="*/ 2138988 w 2151832"/>
                <a:gd name="connsiteY9" fmla="*/ 671787 h 701659"/>
                <a:gd name="connsiteX10" fmla="*/ 1086476 w 2151832"/>
                <a:gd name="connsiteY10" fmla="*/ 628924 h 701659"/>
                <a:gd name="connsiteX11" fmla="*/ 110163 w 2151832"/>
                <a:gd name="connsiteY11" fmla="*/ 657499 h 701659"/>
                <a:gd name="connsiteX12" fmla="*/ 29201 w 2151832"/>
                <a:gd name="connsiteY12" fmla="*/ 662262 h 701659"/>
                <a:gd name="connsiteX0" fmla="*/ 29201 w 2151832"/>
                <a:gd name="connsiteY0" fmla="*/ 662262 h 701659"/>
                <a:gd name="connsiteX1" fmla="*/ 157788 w 2151832"/>
                <a:gd name="connsiteY1" fmla="*/ 343174 h 701659"/>
                <a:gd name="connsiteX2" fmla="*/ 295391 w 2151832"/>
                <a:gd name="connsiteY2" fmla="*/ 105047 h 701659"/>
                <a:gd name="connsiteX3" fmla="*/ 481638 w 2151832"/>
                <a:gd name="connsiteY3" fmla="*/ 28849 h 701659"/>
                <a:gd name="connsiteX4" fmla="*/ 1056473 w 2151832"/>
                <a:gd name="connsiteY4" fmla="*/ 274 h 701659"/>
                <a:gd name="connsiteX5" fmla="*/ 1715636 w 2151832"/>
                <a:gd name="connsiteY5" fmla="*/ 43136 h 701659"/>
                <a:gd name="connsiteX6" fmla="*/ 1891338 w 2151832"/>
                <a:gd name="connsiteY6" fmla="*/ 147912 h 701659"/>
                <a:gd name="connsiteX7" fmla="*/ 2015163 w 2151832"/>
                <a:gd name="connsiteY7" fmla="*/ 366987 h 701659"/>
                <a:gd name="connsiteX8" fmla="*/ 2143751 w 2151832"/>
                <a:gd name="connsiteY8" fmla="*/ 681312 h 701659"/>
                <a:gd name="connsiteX9" fmla="*/ 2138988 w 2151832"/>
                <a:gd name="connsiteY9" fmla="*/ 671787 h 701659"/>
                <a:gd name="connsiteX10" fmla="*/ 1086476 w 2151832"/>
                <a:gd name="connsiteY10" fmla="*/ 628924 h 701659"/>
                <a:gd name="connsiteX11" fmla="*/ 110163 w 2151832"/>
                <a:gd name="connsiteY11" fmla="*/ 657499 h 701659"/>
                <a:gd name="connsiteX12" fmla="*/ 29201 w 2151832"/>
                <a:gd name="connsiteY12" fmla="*/ 662262 h 701659"/>
                <a:gd name="connsiteX0" fmla="*/ 2697 w 2125328"/>
                <a:gd name="connsiteY0" fmla="*/ 662262 h 701659"/>
                <a:gd name="connsiteX1" fmla="*/ 131284 w 2125328"/>
                <a:gd name="connsiteY1" fmla="*/ 343174 h 701659"/>
                <a:gd name="connsiteX2" fmla="*/ 268887 w 2125328"/>
                <a:gd name="connsiteY2" fmla="*/ 105047 h 701659"/>
                <a:gd name="connsiteX3" fmla="*/ 455134 w 2125328"/>
                <a:gd name="connsiteY3" fmla="*/ 28849 h 701659"/>
                <a:gd name="connsiteX4" fmla="*/ 1029969 w 2125328"/>
                <a:gd name="connsiteY4" fmla="*/ 274 h 701659"/>
                <a:gd name="connsiteX5" fmla="*/ 1689132 w 2125328"/>
                <a:gd name="connsiteY5" fmla="*/ 43136 h 701659"/>
                <a:gd name="connsiteX6" fmla="*/ 1864834 w 2125328"/>
                <a:gd name="connsiteY6" fmla="*/ 147912 h 701659"/>
                <a:gd name="connsiteX7" fmla="*/ 1988659 w 2125328"/>
                <a:gd name="connsiteY7" fmla="*/ 366987 h 701659"/>
                <a:gd name="connsiteX8" fmla="*/ 2117247 w 2125328"/>
                <a:gd name="connsiteY8" fmla="*/ 681312 h 701659"/>
                <a:gd name="connsiteX9" fmla="*/ 2112484 w 2125328"/>
                <a:gd name="connsiteY9" fmla="*/ 671787 h 701659"/>
                <a:gd name="connsiteX10" fmla="*/ 1059972 w 2125328"/>
                <a:gd name="connsiteY10" fmla="*/ 628924 h 701659"/>
                <a:gd name="connsiteX11" fmla="*/ 256101 w 2125328"/>
                <a:gd name="connsiteY11" fmla="*/ 652737 h 701659"/>
                <a:gd name="connsiteX12" fmla="*/ 2697 w 2125328"/>
                <a:gd name="connsiteY12" fmla="*/ 662262 h 701659"/>
                <a:gd name="connsiteX0" fmla="*/ 51531 w 2174162"/>
                <a:gd name="connsiteY0" fmla="*/ 662262 h 701659"/>
                <a:gd name="connsiteX1" fmla="*/ 180118 w 2174162"/>
                <a:gd name="connsiteY1" fmla="*/ 343174 h 701659"/>
                <a:gd name="connsiteX2" fmla="*/ 317721 w 2174162"/>
                <a:gd name="connsiteY2" fmla="*/ 105047 h 701659"/>
                <a:gd name="connsiteX3" fmla="*/ 503968 w 2174162"/>
                <a:gd name="connsiteY3" fmla="*/ 28849 h 701659"/>
                <a:gd name="connsiteX4" fmla="*/ 1078803 w 2174162"/>
                <a:gd name="connsiteY4" fmla="*/ 274 h 701659"/>
                <a:gd name="connsiteX5" fmla="*/ 1737966 w 2174162"/>
                <a:gd name="connsiteY5" fmla="*/ 43136 h 701659"/>
                <a:gd name="connsiteX6" fmla="*/ 1913668 w 2174162"/>
                <a:gd name="connsiteY6" fmla="*/ 147912 h 701659"/>
                <a:gd name="connsiteX7" fmla="*/ 2037493 w 2174162"/>
                <a:gd name="connsiteY7" fmla="*/ 366987 h 701659"/>
                <a:gd name="connsiteX8" fmla="*/ 2166081 w 2174162"/>
                <a:gd name="connsiteY8" fmla="*/ 681312 h 701659"/>
                <a:gd name="connsiteX9" fmla="*/ 2161318 w 2174162"/>
                <a:gd name="connsiteY9" fmla="*/ 671787 h 701659"/>
                <a:gd name="connsiteX10" fmla="*/ 1108806 w 2174162"/>
                <a:gd name="connsiteY10" fmla="*/ 628924 h 701659"/>
                <a:gd name="connsiteX11" fmla="*/ 51531 w 2174162"/>
                <a:gd name="connsiteY11" fmla="*/ 662262 h 701659"/>
                <a:gd name="connsiteX0" fmla="*/ 176 w 2122807"/>
                <a:gd name="connsiteY0" fmla="*/ 662262 h 701659"/>
                <a:gd name="connsiteX1" fmla="*/ 128763 w 2122807"/>
                <a:gd name="connsiteY1" fmla="*/ 343174 h 701659"/>
                <a:gd name="connsiteX2" fmla="*/ 266366 w 2122807"/>
                <a:gd name="connsiteY2" fmla="*/ 105047 h 701659"/>
                <a:gd name="connsiteX3" fmla="*/ 452613 w 2122807"/>
                <a:gd name="connsiteY3" fmla="*/ 28849 h 701659"/>
                <a:gd name="connsiteX4" fmla="*/ 1027448 w 2122807"/>
                <a:gd name="connsiteY4" fmla="*/ 274 h 701659"/>
                <a:gd name="connsiteX5" fmla="*/ 1686611 w 2122807"/>
                <a:gd name="connsiteY5" fmla="*/ 43136 h 701659"/>
                <a:gd name="connsiteX6" fmla="*/ 1862313 w 2122807"/>
                <a:gd name="connsiteY6" fmla="*/ 147912 h 701659"/>
                <a:gd name="connsiteX7" fmla="*/ 1986138 w 2122807"/>
                <a:gd name="connsiteY7" fmla="*/ 366987 h 701659"/>
                <a:gd name="connsiteX8" fmla="*/ 2114726 w 2122807"/>
                <a:gd name="connsiteY8" fmla="*/ 681312 h 701659"/>
                <a:gd name="connsiteX9" fmla="*/ 2109963 w 2122807"/>
                <a:gd name="connsiteY9" fmla="*/ 671787 h 701659"/>
                <a:gd name="connsiteX10" fmla="*/ 1057451 w 2122807"/>
                <a:gd name="connsiteY10" fmla="*/ 628924 h 701659"/>
                <a:gd name="connsiteX11" fmla="*/ 176 w 2122807"/>
                <a:gd name="connsiteY11" fmla="*/ 662262 h 701659"/>
                <a:gd name="connsiteX0" fmla="*/ 1523 w 2124154"/>
                <a:gd name="connsiteY0" fmla="*/ 662262 h 701659"/>
                <a:gd name="connsiteX1" fmla="*/ 130110 w 2124154"/>
                <a:gd name="connsiteY1" fmla="*/ 343174 h 701659"/>
                <a:gd name="connsiteX2" fmla="*/ 267713 w 2124154"/>
                <a:gd name="connsiteY2" fmla="*/ 105047 h 701659"/>
                <a:gd name="connsiteX3" fmla="*/ 453960 w 2124154"/>
                <a:gd name="connsiteY3" fmla="*/ 28849 h 701659"/>
                <a:gd name="connsiteX4" fmla="*/ 1028795 w 2124154"/>
                <a:gd name="connsiteY4" fmla="*/ 274 h 701659"/>
                <a:gd name="connsiteX5" fmla="*/ 1687958 w 2124154"/>
                <a:gd name="connsiteY5" fmla="*/ 43136 h 701659"/>
                <a:gd name="connsiteX6" fmla="*/ 1863660 w 2124154"/>
                <a:gd name="connsiteY6" fmla="*/ 147912 h 701659"/>
                <a:gd name="connsiteX7" fmla="*/ 1987485 w 2124154"/>
                <a:gd name="connsiteY7" fmla="*/ 366987 h 701659"/>
                <a:gd name="connsiteX8" fmla="*/ 2116073 w 2124154"/>
                <a:gd name="connsiteY8" fmla="*/ 681312 h 701659"/>
                <a:gd name="connsiteX9" fmla="*/ 2111310 w 2124154"/>
                <a:gd name="connsiteY9" fmla="*/ 671787 h 701659"/>
                <a:gd name="connsiteX10" fmla="*/ 1058798 w 2124154"/>
                <a:gd name="connsiteY10" fmla="*/ 628924 h 701659"/>
                <a:gd name="connsiteX11" fmla="*/ 1523 w 2124154"/>
                <a:gd name="connsiteY11" fmla="*/ 662262 h 701659"/>
                <a:gd name="connsiteX0" fmla="*/ 1523 w 2124154"/>
                <a:gd name="connsiteY0" fmla="*/ 662262 h 701659"/>
                <a:gd name="connsiteX1" fmla="*/ 130110 w 2124154"/>
                <a:gd name="connsiteY1" fmla="*/ 343174 h 701659"/>
                <a:gd name="connsiteX2" fmla="*/ 267713 w 2124154"/>
                <a:gd name="connsiteY2" fmla="*/ 105047 h 701659"/>
                <a:gd name="connsiteX3" fmla="*/ 453960 w 2124154"/>
                <a:gd name="connsiteY3" fmla="*/ 28849 h 701659"/>
                <a:gd name="connsiteX4" fmla="*/ 1028795 w 2124154"/>
                <a:gd name="connsiteY4" fmla="*/ 274 h 701659"/>
                <a:gd name="connsiteX5" fmla="*/ 1687958 w 2124154"/>
                <a:gd name="connsiteY5" fmla="*/ 43136 h 701659"/>
                <a:gd name="connsiteX6" fmla="*/ 1872982 w 2124154"/>
                <a:gd name="connsiteY6" fmla="*/ 147911 h 701659"/>
                <a:gd name="connsiteX7" fmla="*/ 1987485 w 2124154"/>
                <a:gd name="connsiteY7" fmla="*/ 366987 h 701659"/>
                <a:gd name="connsiteX8" fmla="*/ 2116073 w 2124154"/>
                <a:gd name="connsiteY8" fmla="*/ 681312 h 701659"/>
                <a:gd name="connsiteX9" fmla="*/ 2111310 w 2124154"/>
                <a:gd name="connsiteY9" fmla="*/ 671787 h 701659"/>
                <a:gd name="connsiteX10" fmla="*/ 1058798 w 2124154"/>
                <a:gd name="connsiteY10" fmla="*/ 628924 h 701659"/>
                <a:gd name="connsiteX11" fmla="*/ 1523 w 2124154"/>
                <a:gd name="connsiteY11" fmla="*/ 662262 h 701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24154" h="701659">
                  <a:moveTo>
                    <a:pt x="1523" y="662262"/>
                  </a:moveTo>
                  <a:cubicBezTo>
                    <a:pt x="-13442" y="662269"/>
                    <a:pt x="85745" y="436043"/>
                    <a:pt x="130110" y="343174"/>
                  </a:cubicBezTo>
                  <a:cubicBezTo>
                    <a:pt x="174475" y="250305"/>
                    <a:pt x="213738" y="157435"/>
                    <a:pt x="267713" y="105047"/>
                  </a:cubicBezTo>
                  <a:cubicBezTo>
                    <a:pt x="321688" y="52660"/>
                    <a:pt x="327113" y="46311"/>
                    <a:pt x="453960" y="28849"/>
                  </a:cubicBezTo>
                  <a:cubicBezTo>
                    <a:pt x="580807" y="11387"/>
                    <a:pt x="823129" y="-2107"/>
                    <a:pt x="1028795" y="274"/>
                  </a:cubicBezTo>
                  <a:cubicBezTo>
                    <a:pt x="1234461" y="2655"/>
                    <a:pt x="1547260" y="18530"/>
                    <a:pt x="1687958" y="43136"/>
                  </a:cubicBezTo>
                  <a:cubicBezTo>
                    <a:pt x="1828656" y="67742"/>
                    <a:pt x="1823061" y="93936"/>
                    <a:pt x="1872982" y="147911"/>
                  </a:cubicBezTo>
                  <a:cubicBezTo>
                    <a:pt x="1922903" y="201886"/>
                    <a:pt x="1946970" y="278087"/>
                    <a:pt x="1987485" y="366987"/>
                  </a:cubicBezTo>
                  <a:cubicBezTo>
                    <a:pt x="2028000" y="455887"/>
                    <a:pt x="2095436" y="630512"/>
                    <a:pt x="2116073" y="681312"/>
                  </a:cubicBezTo>
                  <a:cubicBezTo>
                    <a:pt x="2136710" y="732112"/>
                    <a:pt x="2111310" y="671787"/>
                    <a:pt x="2111310" y="671787"/>
                  </a:cubicBezTo>
                  <a:cubicBezTo>
                    <a:pt x="1935097" y="663056"/>
                    <a:pt x="1396935" y="631305"/>
                    <a:pt x="1058798" y="628924"/>
                  </a:cubicBezTo>
                  <a:cubicBezTo>
                    <a:pt x="707167" y="627337"/>
                    <a:pt x="16488" y="662255"/>
                    <a:pt x="1523" y="662262"/>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2272164" y="2665488"/>
              <a:ext cx="942633" cy="284299"/>
            </a:xfrm>
            <a:custGeom>
              <a:avLst/>
              <a:gdLst>
                <a:gd name="connsiteX0" fmla="*/ 29201 w 2151832"/>
                <a:gd name="connsiteY0" fmla="*/ 662352 h 701749"/>
                <a:gd name="connsiteX1" fmla="*/ 157788 w 2151832"/>
                <a:gd name="connsiteY1" fmla="*/ 343264 h 701749"/>
                <a:gd name="connsiteX2" fmla="*/ 272088 w 2151832"/>
                <a:gd name="connsiteY2" fmla="*/ 138477 h 701749"/>
                <a:gd name="connsiteX3" fmla="*/ 310188 w 2151832"/>
                <a:gd name="connsiteY3" fmla="*/ 81327 h 701749"/>
                <a:gd name="connsiteX4" fmla="*/ 481638 w 2151832"/>
                <a:gd name="connsiteY4" fmla="*/ 28939 h 701749"/>
                <a:gd name="connsiteX5" fmla="*/ 991226 w 2151832"/>
                <a:gd name="connsiteY5" fmla="*/ 364 h 701749"/>
                <a:gd name="connsiteX6" fmla="*/ 1738938 w 2151832"/>
                <a:gd name="connsiteY6" fmla="*/ 47989 h 701749"/>
                <a:gd name="connsiteX7" fmla="*/ 1891338 w 2151832"/>
                <a:gd name="connsiteY7" fmla="*/ 148002 h 701749"/>
                <a:gd name="connsiteX8" fmla="*/ 2015163 w 2151832"/>
                <a:gd name="connsiteY8" fmla="*/ 367077 h 701749"/>
                <a:gd name="connsiteX9" fmla="*/ 2143751 w 2151832"/>
                <a:gd name="connsiteY9" fmla="*/ 681402 h 701749"/>
                <a:gd name="connsiteX10" fmla="*/ 2138988 w 2151832"/>
                <a:gd name="connsiteY10" fmla="*/ 671877 h 701749"/>
                <a:gd name="connsiteX11" fmla="*/ 1086476 w 2151832"/>
                <a:gd name="connsiteY11" fmla="*/ 629014 h 701749"/>
                <a:gd name="connsiteX12" fmla="*/ 110163 w 2151832"/>
                <a:gd name="connsiteY12" fmla="*/ 657589 h 701749"/>
                <a:gd name="connsiteX13" fmla="*/ 29201 w 2151832"/>
                <a:gd name="connsiteY13" fmla="*/ 662352 h 701749"/>
                <a:gd name="connsiteX0" fmla="*/ 31109 w 2153740"/>
                <a:gd name="connsiteY0" fmla="*/ 662352 h 701749"/>
                <a:gd name="connsiteX1" fmla="*/ 159696 w 2153740"/>
                <a:gd name="connsiteY1" fmla="*/ 343264 h 701749"/>
                <a:gd name="connsiteX2" fmla="*/ 273996 w 2153740"/>
                <a:gd name="connsiteY2" fmla="*/ 138477 h 701749"/>
                <a:gd name="connsiteX3" fmla="*/ 312096 w 2153740"/>
                <a:gd name="connsiteY3" fmla="*/ 81327 h 701749"/>
                <a:gd name="connsiteX4" fmla="*/ 483546 w 2153740"/>
                <a:gd name="connsiteY4" fmla="*/ 28939 h 701749"/>
                <a:gd name="connsiteX5" fmla="*/ 993134 w 2153740"/>
                <a:gd name="connsiteY5" fmla="*/ 364 h 701749"/>
                <a:gd name="connsiteX6" fmla="*/ 1740846 w 2153740"/>
                <a:gd name="connsiteY6" fmla="*/ 47989 h 701749"/>
                <a:gd name="connsiteX7" fmla="*/ 1893246 w 2153740"/>
                <a:gd name="connsiteY7" fmla="*/ 148002 h 701749"/>
                <a:gd name="connsiteX8" fmla="*/ 2017071 w 2153740"/>
                <a:gd name="connsiteY8" fmla="*/ 367077 h 701749"/>
                <a:gd name="connsiteX9" fmla="*/ 2145659 w 2153740"/>
                <a:gd name="connsiteY9" fmla="*/ 681402 h 701749"/>
                <a:gd name="connsiteX10" fmla="*/ 2140896 w 2153740"/>
                <a:gd name="connsiteY10" fmla="*/ 671877 h 701749"/>
                <a:gd name="connsiteX11" fmla="*/ 1088384 w 2153740"/>
                <a:gd name="connsiteY11" fmla="*/ 629014 h 701749"/>
                <a:gd name="connsiteX12" fmla="*/ 112071 w 2153740"/>
                <a:gd name="connsiteY12" fmla="*/ 657589 h 701749"/>
                <a:gd name="connsiteX13" fmla="*/ 31109 w 2153740"/>
                <a:gd name="connsiteY13" fmla="*/ 662352 h 701749"/>
                <a:gd name="connsiteX0" fmla="*/ 27323 w 2149954"/>
                <a:gd name="connsiteY0" fmla="*/ 662352 h 701749"/>
                <a:gd name="connsiteX1" fmla="*/ 155910 w 2149954"/>
                <a:gd name="connsiteY1" fmla="*/ 343264 h 701749"/>
                <a:gd name="connsiteX2" fmla="*/ 270210 w 2149954"/>
                <a:gd name="connsiteY2" fmla="*/ 138477 h 701749"/>
                <a:gd name="connsiteX3" fmla="*/ 308310 w 2149954"/>
                <a:gd name="connsiteY3" fmla="*/ 81327 h 701749"/>
                <a:gd name="connsiteX4" fmla="*/ 479760 w 2149954"/>
                <a:gd name="connsiteY4" fmla="*/ 28939 h 701749"/>
                <a:gd name="connsiteX5" fmla="*/ 989348 w 2149954"/>
                <a:gd name="connsiteY5" fmla="*/ 364 h 701749"/>
                <a:gd name="connsiteX6" fmla="*/ 1737060 w 2149954"/>
                <a:gd name="connsiteY6" fmla="*/ 47989 h 701749"/>
                <a:gd name="connsiteX7" fmla="*/ 1889460 w 2149954"/>
                <a:gd name="connsiteY7" fmla="*/ 148002 h 701749"/>
                <a:gd name="connsiteX8" fmla="*/ 2013285 w 2149954"/>
                <a:gd name="connsiteY8" fmla="*/ 367077 h 701749"/>
                <a:gd name="connsiteX9" fmla="*/ 2141873 w 2149954"/>
                <a:gd name="connsiteY9" fmla="*/ 681402 h 701749"/>
                <a:gd name="connsiteX10" fmla="*/ 2137110 w 2149954"/>
                <a:gd name="connsiteY10" fmla="*/ 671877 h 701749"/>
                <a:gd name="connsiteX11" fmla="*/ 1084598 w 2149954"/>
                <a:gd name="connsiteY11" fmla="*/ 629014 h 701749"/>
                <a:gd name="connsiteX12" fmla="*/ 108285 w 2149954"/>
                <a:gd name="connsiteY12" fmla="*/ 657589 h 701749"/>
                <a:gd name="connsiteX13" fmla="*/ 27323 w 2149954"/>
                <a:gd name="connsiteY13" fmla="*/ 662352 h 701749"/>
                <a:gd name="connsiteX0" fmla="*/ 21863 w 2144494"/>
                <a:gd name="connsiteY0" fmla="*/ 662352 h 701749"/>
                <a:gd name="connsiteX1" fmla="*/ 150450 w 2144494"/>
                <a:gd name="connsiteY1" fmla="*/ 343264 h 701749"/>
                <a:gd name="connsiteX2" fmla="*/ 264750 w 2144494"/>
                <a:gd name="connsiteY2" fmla="*/ 138477 h 701749"/>
                <a:gd name="connsiteX3" fmla="*/ 302850 w 2144494"/>
                <a:gd name="connsiteY3" fmla="*/ 81327 h 701749"/>
                <a:gd name="connsiteX4" fmla="*/ 474300 w 2144494"/>
                <a:gd name="connsiteY4" fmla="*/ 28939 h 701749"/>
                <a:gd name="connsiteX5" fmla="*/ 983888 w 2144494"/>
                <a:gd name="connsiteY5" fmla="*/ 364 h 701749"/>
                <a:gd name="connsiteX6" fmla="*/ 1731600 w 2144494"/>
                <a:gd name="connsiteY6" fmla="*/ 47989 h 701749"/>
                <a:gd name="connsiteX7" fmla="*/ 1884000 w 2144494"/>
                <a:gd name="connsiteY7" fmla="*/ 148002 h 701749"/>
                <a:gd name="connsiteX8" fmla="*/ 2007825 w 2144494"/>
                <a:gd name="connsiteY8" fmla="*/ 367077 h 701749"/>
                <a:gd name="connsiteX9" fmla="*/ 2136413 w 2144494"/>
                <a:gd name="connsiteY9" fmla="*/ 681402 h 701749"/>
                <a:gd name="connsiteX10" fmla="*/ 2131650 w 2144494"/>
                <a:gd name="connsiteY10" fmla="*/ 671877 h 701749"/>
                <a:gd name="connsiteX11" fmla="*/ 1079138 w 2144494"/>
                <a:gd name="connsiteY11" fmla="*/ 629014 h 701749"/>
                <a:gd name="connsiteX12" fmla="*/ 102825 w 2144494"/>
                <a:gd name="connsiteY12" fmla="*/ 657589 h 701749"/>
                <a:gd name="connsiteX13" fmla="*/ 21863 w 2144494"/>
                <a:gd name="connsiteY13" fmla="*/ 662352 h 701749"/>
                <a:gd name="connsiteX0" fmla="*/ 15510 w 2138141"/>
                <a:gd name="connsiteY0" fmla="*/ 662352 h 701749"/>
                <a:gd name="connsiteX1" fmla="*/ 144097 w 2138141"/>
                <a:gd name="connsiteY1" fmla="*/ 343264 h 701749"/>
                <a:gd name="connsiteX2" fmla="*/ 258397 w 2138141"/>
                <a:gd name="connsiteY2" fmla="*/ 138477 h 701749"/>
                <a:gd name="connsiteX3" fmla="*/ 296497 w 2138141"/>
                <a:gd name="connsiteY3" fmla="*/ 81327 h 701749"/>
                <a:gd name="connsiteX4" fmla="*/ 467947 w 2138141"/>
                <a:gd name="connsiteY4" fmla="*/ 28939 h 701749"/>
                <a:gd name="connsiteX5" fmla="*/ 977535 w 2138141"/>
                <a:gd name="connsiteY5" fmla="*/ 364 h 701749"/>
                <a:gd name="connsiteX6" fmla="*/ 1725247 w 2138141"/>
                <a:gd name="connsiteY6" fmla="*/ 47989 h 701749"/>
                <a:gd name="connsiteX7" fmla="*/ 1877647 w 2138141"/>
                <a:gd name="connsiteY7" fmla="*/ 148002 h 701749"/>
                <a:gd name="connsiteX8" fmla="*/ 2001472 w 2138141"/>
                <a:gd name="connsiteY8" fmla="*/ 367077 h 701749"/>
                <a:gd name="connsiteX9" fmla="*/ 2130060 w 2138141"/>
                <a:gd name="connsiteY9" fmla="*/ 681402 h 701749"/>
                <a:gd name="connsiteX10" fmla="*/ 2125297 w 2138141"/>
                <a:gd name="connsiteY10" fmla="*/ 671877 h 701749"/>
                <a:gd name="connsiteX11" fmla="*/ 1072785 w 2138141"/>
                <a:gd name="connsiteY11" fmla="*/ 629014 h 701749"/>
                <a:gd name="connsiteX12" fmla="*/ 122289 w 2138141"/>
                <a:gd name="connsiteY12" fmla="*/ 657590 h 701749"/>
                <a:gd name="connsiteX13" fmla="*/ 15510 w 2138141"/>
                <a:gd name="connsiteY13" fmla="*/ 662352 h 701749"/>
                <a:gd name="connsiteX0" fmla="*/ 51028 w 2173659"/>
                <a:gd name="connsiteY0" fmla="*/ 662352 h 701749"/>
                <a:gd name="connsiteX1" fmla="*/ 179615 w 2173659"/>
                <a:gd name="connsiteY1" fmla="*/ 343264 h 701749"/>
                <a:gd name="connsiteX2" fmla="*/ 293915 w 2173659"/>
                <a:gd name="connsiteY2" fmla="*/ 138477 h 701749"/>
                <a:gd name="connsiteX3" fmla="*/ 332015 w 2173659"/>
                <a:gd name="connsiteY3" fmla="*/ 81327 h 701749"/>
                <a:gd name="connsiteX4" fmla="*/ 503465 w 2173659"/>
                <a:gd name="connsiteY4" fmla="*/ 28939 h 701749"/>
                <a:gd name="connsiteX5" fmla="*/ 1013053 w 2173659"/>
                <a:gd name="connsiteY5" fmla="*/ 364 h 701749"/>
                <a:gd name="connsiteX6" fmla="*/ 1760765 w 2173659"/>
                <a:gd name="connsiteY6" fmla="*/ 47989 h 701749"/>
                <a:gd name="connsiteX7" fmla="*/ 1913165 w 2173659"/>
                <a:gd name="connsiteY7" fmla="*/ 148002 h 701749"/>
                <a:gd name="connsiteX8" fmla="*/ 2036990 w 2173659"/>
                <a:gd name="connsiteY8" fmla="*/ 367077 h 701749"/>
                <a:gd name="connsiteX9" fmla="*/ 2165578 w 2173659"/>
                <a:gd name="connsiteY9" fmla="*/ 681402 h 701749"/>
                <a:gd name="connsiteX10" fmla="*/ 2160815 w 2173659"/>
                <a:gd name="connsiteY10" fmla="*/ 671877 h 701749"/>
                <a:gd name="connsiteX11" fmla="*/ 1108303 w 2173659"/>
                <a:gd name="connsiteY11" fmla="*/ 629014 h 701749"/>
                <a:gd name="connsiteX12" fmla="*/ 51028 w 2173659"/>
                <a:gd name="connsiteY12" fmla="*/ 662352 h 701749"/>
                <a:gd name="connsiteX0" fmla="*/ 249 w 2122880"/>
                <a:gd name="connsiteY0" fmla="*/ 662352 h 701749"/>
                <a:gd name="connsiteX1" fmla="*/ 128836 w 2122880"/>
                <a:gd name="connsiteY1" fmla="*/ 343264 h 701749"/>
                <a:gd name="connsiteX2" fmla="*/ 243136 w 2122880"/>
                <a:gd name="connsiteY2" fmla="*/ 138477 h 701749"/>
                <a:gd name="connsiteX3" fmla="*/ 281236 w 2122880"/>
                <a:gd name="connsiteY3" fmla="*/ 81327 h 701749"/>
                <a:gd name="connsiteX4" fmla="*/ 452686 w 2122880"/>
                <a:gd name="connsiteY4" fmla="*/ 28939 h 701749"/>
                <a:gd name="connsiteX5" fmla="*/ 962274 w 2122880"/>
                <a:gd name="connsiteY5" fmla="*/ 364 h 701749"/>
                <a:gd name="connsiteX6" fmla="*/ 1709986 w 2122880"/>
                <a:gd name="connsiteY6" fmla="*/ 47989 h 701749"/>
                <a:gd name="connsiteX7" fmla="*/ 1862386 w 2122880"/>
                <a:gd name="connsiteY7" fmla="*/ 148002 h 701749"/>
                <a:gd name="connsiteX8" fmla="*/ 1986211 w 2122880"/>
                <a:gd name="connsiteY8" fmla="*/ 367077 h 701749"/>
                <a:gd name="connsiteX9" fmla="*/ 2114799 w 2122880"/>
                <a:gd name="connsiteY9" fmla="*/ 681402 h 701749"/>
                <a:gd name="connsiteX10" fmla="*/ 2110036 w 2122880"/>
                <a:gd name="connsiteY10" fmla="*/ 671877 h 701749"/>
                <a:gd name="connsiteX11" fmla="*/ 1057524 w 2122880"/>
                <a:gd name="connsiteY11" fmla="*/ 629014 h 701749"/>
                <a:gd name="connsiteX12" fmla="*/ 249 w 2122880"/>
                <a:gd name="connsiteY12" fmla="*/ 662352 h 701749"/>
                <a:gd name="connsiteX0" fmla="*/ 6479 w 2129110"/>
                <a:gd name="connsiteY0" fmla="*/ 662352 h 701749"/>
                <a:gd name="connsiteX1" fmla="*/ 135066 w 2129110"/>
                <a:gd name="connsiteY1" fmla="*/ 343264 h 701749"/>
                <a:gd name="connsiteX2" fmla="*/ 249366 w 2129110"/>
                <a:gd name="connsiteY2" fmla="*/ 138477 h 701749"/>
                <a:gd name="connsiteX3" fmla="*/ 287466 w 2129110"/>
                <a:gd name="connsiteY3" fmla="*/ 81327 h 701749"/>
                <a:gd name="connsiteX4" fmla="*/ 458916 w 2129110"/>
                <a:gd name="connsiteY4" fmla="*/ 28939 h 701749"/>
                <a:gd name="connsiteX5" fmla="*/ 968504 w 2129110"/>
                <a:gd name="connsiteY5" fmla="*/ 364 h 701749"/>
                <a:gd name="connsiteX6" fmla="*/ 1716216 w 2129110"/>
                <a:gd name="connsiteY6" fmla="*/ 47989 h 701749"/>
                <a:gd name="connsiteX7" fmla="*/ 1868616 w 2129110"/>
                <a:gd name="connsiteY7" fmla="*/ 148002 h 701749"/>
                <a:gd name="connsiteX8" fmla="*/ 1992441 w 2129110"/>
                <a:gd name="connsiteY8" fmla="*/ 367077 h 701749"/>
                <a:gd name="connsiteX9" fmla="*/ 2121029 w 2129110"/>
                <a:gd name="connsiteY9" fmla="*/ 681402 h 701749"/>
                <a:gd name="connsiteX10" fmla="*/ 2116266 w 2129110"/>
                <a:gd name="connsiteY10" fmla="*/ 671877 h 701749"/>
                <a:gd name="connsiteX11" fmla="*/ 1063754 w 2129110"/>
                <a:gd name="connsiteY11" fmla="*/ 629014 h 701749"/>
                <a:gd name="connsiteX12" fmla="*/ 6479 w 2129110"/>
                <a:gd name="connsiteY12" fmla="*/ 662352 h 701749"/>
                <a:gd name="connsiteX0" fmla="*/ 739 w 2123370"/>
                <a:gd name="connsiteY0" fmla="*/ 662352 h 701749"/>
                <a:gd name="connsiteX1" fmla="*/ 129326 w 2123370"/>
                <a:gd name="connsiteY1" fmla="*/ 343264 h 701749"/>
                <a:gd name="connsiteX2" fmla="*/ 243626 w 2123370"/>
                <a:gd name="connsiteY2" fmla="*/ 138477 h 701749"/>
                <a:gd name="connsiteX3" fmla="*/ 281726 w 2123370"/>
                <a:gd name="connsiteY3" fmla="*/ 81327 h 701749"/>
                <a:gd name="connsiteX4" fmla="*/ 453176 w 2123370"/>
                <a:gd name="connsiteY4" fmla="*/ 28939 h 701749"/>
                <a:gd name="connsiteX5" fmla="*/ 962764 w 2123370"/>
                <a:gd name="connsiteY5" fmla="*/ 364 h 701749"/>
                <a:gd name="connsiteX6" fmla="*/ 1710476 w 2123370"/>
                <a:gd name="connsiteY6" fmla="*/ 47989 h 701749"/>
                <a:gd name="connsiteX7" fmla="*/ 1862876 w 2123370"/>
                <a:gd name="connsiteY7" fmla="*/ 148002 h 701749"/>
                <a:gd name="connsiteX8" fmla="*/ 1986701 w 2123370"/>
                <a:gd name="connsiteY8" fmla="*/ 367077 h 701749"/>
                <a:gd name="connsiteX9" fmla="*/ 2115289 w 2123370"/>
                <a:gd name="connsiteY9" fmla="*/ 681402 h 701749"/>
                <a:gd name="connsiteX10" fmla="*/ 2110526 w 2123370"/>
                <a:gd name="connsiteY10" fmla="*/ 671877 h 701749"/>
                <a:gd name="connsiteX11" fmla="*/ 1058014 w 2123370"/>
                <a:gd name="connsiteY11" fmla="*/ 629014 h 701749"/>
                <a:gd name="connsiteX12" fmla="*/ 739 w 2123370"/>
                <a:gd name="connsiteY12" fmla="*/ 662352 h 701749"/>
                <a:gd name="connsiteX0" fmla="*/ 739 w 2123370"/>
                <a:gd name="connsiteY0" fmla="*/ 662617 h 702014"/>
                <a:gd name="connsiteX1" fmla="*/ 129326 w 2123370"/>
                <a:gd name="connsiteY1" fmla="*/ 343529 h 702014"/>
                <a:gd name="connsiteX2" fmla="*/ 243626 w 2123370"/>
                <a:gd name="connsiteY2" fmla="*/ 138742 h 702014"/>
                <a:gd name="connsiteX3" fmla="*/ 453176 w 2123370"/>
                <a:gd name="connsiteY3" fmla="*/ 29204 h 702014"/>
                <a:gd name="connsiteX4" fmla="*/ 962764 w 2123370"/>
                <a:gd name="connsiteY4" fmla="*/ 629 h 702014"/>
                <a:gd name="connsiteX5" fmla="*/ 1710476 w 2123370"/>
                <a:gd name="connsiteY5" fmla="*/ 48254 h 702014"/>
                <a:gd name="connsiteX6" fmla="*/ 1862876 w 2123370"/>
                <a:gd name="connsiteY6" fmla="*/ 148267 h 702014"/>
                <a:gd name="connsiteX7" fmla="*/ 1986701 w 2123370"/>
                <a:gd name="connsiteY7" fmla="*/ 367342 h 702014"/>
                <a:gd name="connsiteX8" fmla="*/ 2115289 w 2123370"/>
                <a:gd name="connsiteY8" fmla="*/ 681667 h 702014"/>
                <a:gd name="connsiteX9" fmla="*/ 2110526 w 2123370"/>
                <a:gd name="connsiteY9" fmla="*/ 672142 h 702014"/>
                <a:gd name="connsiteX10" fmla="*/ 1058014 w 2123370"/>
                <a:gd name="connsiteY10" fmla="*/ 629279 h 702014"/>
                <a:gd name="connsiteX11" fmla="*/ 739 w 2123370"/>
                <a:gd name="connsiteY11" fmla="*/ 662617 h 702014"/>
                <a:gd name="connsiteX0" fmla="*/ 739 w 2123370"/>
                <a:gd name="connsiteY0" fmla="*/ 662617 h 702014"/>
                <a:gd name="connsiteX1" fmla="*/ 129326 w 2123370"/>
                <a:gd name="connsiteY1" fmla="*/ 343529 h 702014"/>
                <a:gd name="connsiteX2" fmla="*/ 243626 w 2123370"/>
                <a:gd name="connsiteY2" fmla="*/ 138742 h 702014"/>
                <a:gd name="connsiteX3" fmla="*/ 417032 w 2123370"/>
                <a:gd name="connsiteY3" fmla="*/ 29204 h 702014"/>
                <a:gd name="connsiteX4" fmla="*/ 962764 w 2123370"/>
                <a:gd name="connsiteY4" fmla="*/ 629 h 702014"/>
                <a:gd name="connsiteX5" fmla="*/ 1710476 w 2123370"/>
                <a:gd name="connsiteY5" fmla="*/ 48254 h 702014"/>
                <a:gd name="connsiteX6" fmla="*/ 1862876 w 2123370"/>
                <a:gd name="connsiteY6" fmla="*/ 148267 h 702014"/>
                <a:gd name="connsiteX7" fmla="*/ 1986701 w 2123370"/>
                <a:gd name="connsiteY7" fmla="*/ 367342 h 702014"/>
                <a:gd name="connsiteX8" fmla="*/ 2115289 w 2123370"/>
                <a:gd name="connsiteY8" fmla="*/ 681667 h 702014"/>
                <a:gd name="connsiteX9" fmla="*/ 2110526 w 2123370"/>
                <a:gd name="connsiteY9" fmla="*/ 672142 h 702014"/>
                <a:gd name="connsiteX10" fmla="*/ 1058014 w 2123370"/>
                <a:gd name="connsiteY10" fmla="*/ 629279 h 702014"/>
                <a:gd name="connsiteX11" fmla="*/ 739 w 2123370"/>
                <a:gd name="connsiteY11" fmla="*/ 662617 h 702014"/>
                <a:gd name="connsiteX0" fmla="*/ 739 w 2123370"/>
                <a:gd name="connsiteY0" fmla="*/ 668241 h 707638"/>
                <a:gd name="connsiteX1" fmla="*/ 129326 w 2123370"/>
                <a:gd name="connsiteY1" fmla="*/ 349153 h 707638"/>
                <a:gd name="connsiteX2" fmla="*/ 243626 w 2123370"/>
                <a:gd name="connsiteY2" fmla="*/ 144366 h 707638"/>
                <a:gd name="connsiteX3" fmla="*/ 417032 w 2123370"/>
                <a:gd name="connsiteY3" fmla="*/ 34828 h 707638"/>
                <a:gd name="connsiteX4" fmla="*/ 1024724 w 2123370"/>
                <a:gd name="connsiteY4" fmla="*/ 457 h 707638"/>
                <a:gd name="connsiteX5" fmla="*/ 1710476 w 2123370"/>
                <a:gd name="connsiteY5" fmla="*/ 53878 h 707638"/>
                <a:gd name="connsiteX6" fmla="*/ 1862876 w 2123370"/>
                <a:gd name="connsiteY6" fmla="*/ 153891 h 707638"/>
                <a:gd name="connsiteX7" fmla="*/ 1986701 w 2123370"/>
                <a:gd name="connsiteY7" fmla="*/ 372966 h 707638"/>
                <a:gd name="connsiteX8" fmla="*/ 2115289 w 2123370"/>
                <a:gd name="connsiteY8" fmla="*/ 687291 h 707638"/>
                <a:gd name="connsiteX9" fmla="*/ 2110526 w 2123370"/>
                <a:gd name="connsiteY9" fmla="*/ 677766 h 707638"/>
                <a:gd name="connsiteX10" fmla="*/ 1058014 w 2123370"/>
                <a:gd name="connsiteY10" fmla="*/ 634903 h 707638"/>
                <a:gd name="connsiteX11" fmla="*/ 739 w 2123370"/>
                <a:gd name="connsiteY11" fmla="*/ 668241 h 707638"/>
                <a:gd name="connsiteX0" fmla="*/ 739 w 2123370"/>
                <a:gd name="connsiteY0" fmla="*/ 667876 h 707273"/>
                <a:gd name="connsiteX1" fmla="*/ 129326 w 2123370"/>
                <a:gd name="connsiteY1" fmla="*/ 348788 h 707273"/>
                <a:gd name="connsiteX2" fmla="*/ 243626 w 2123370"/>
                <a:gd name="connsiteY2" fmla="*/ 144001 h 707273"/>
                <a:gd name="connsiteX3" fmla="*/ 417032 w 2123370"/>
                <a:gd name="connsiteY3" fmla="*/ 34463 h 707273"/>
                <a:gd name="connsiteX4" fmla="*/ 1024724 w 2123370"/>
                <a:gd name="connsiteY4" fmla="*/ 92 h 707273"/>
                <a:gd name="connsiteX5" fmla="*/ 1689821 w 2123370"/>
                <a:gd name="connsiteY5" fmla="*/ 41925 h 707273"/>
                <a:gd name="connsiteX6" fmla="*/ 1862876 w 2123370"/>
                <a:gd name="connsiteY6" fmla="*/ 153526 h 707273"/>
                <a:gd name="connsiteX7" fmla="*/ 1986701 w 2123370"/>
                <a:gd name="connsiteY7" fmla="*/ 372601 h 707273"/>
                <a:gd name="connsiteX8" fmla="*/ 2115289 w 2123370"/>
                <a:gd name="connsiteY8" fmla="*/ 686926 h 707273"/>
                <a:gd name="connsiteX9" fmla="*/ 2110526 w 2123370"/>
                <a:gd name="connsiteY9" fmla="*/ 677401 h 707273"/>
                <a:gd name="connsiteX10" fmla="*/ 1058014 w 2123370"/>
                <a:gd name="connsiteY10" fmla="*/ 634538 h 707273"/>
                <a:gd name="connsiteX11" fmla="*/ 739 w 2123370"/>
                <a:gd name="connsiteY11" fmla="*/ 667876 h 707273"/>
                <a:gd name="connsiteX0" fmla="*/ 739 w 2123370"/>
                <a:gd name="connsiteY0" fmla="*/ 668032 h 707429"/>
                <a:gd name="connsiteX1" fmla="*/ 129326 w 2123370"/>
                <a:gd name="connsiteY1" fmla="*/ 348944 h 707429"/>
                <a:gd name="connsiteX2" fmla="*/ 243626 w 2123370"/>
                <a:gd name="connsiteY2" fmla="*/ 144157 h 707429"/>
                <a:gd name="connsiteX3" fmla="*/ 417032 w 2123370"/>
                <a:gd name="connsiteY3" fmla="*/ 34619 h 707429"/>
                <a:gd name="connsiteX4" fmla="*/ 1024724 w 2123370"/>
                <a:gd name="connsiteY4" fmla="*/ 248 h 707429"/>
                <a:gd name="connsiteX5" fmla="*/ 1689821 w 2123370"/>
                <a:gd name="connsiteY5" fmla="*/ 47875 h 707429"/>
                <a:gd name="connsiteX6" fmla="*/ 1862876 w 2123370"/>
                <a:gd name="connsiteY6" fmla="*/ 153682 h 707429"/>
                <a:gd name="connsiteX7" fmla="*/ 1986701 w 2123370"/>
                <a:gd name="connsiteY7" fmla="*/ 372757 h 707429"/>
                <a:gd name="connsiteX8" fmla="*/ 2115289 w 2123370"/>
                <a:gd name="connsiteY8" fmla="*/ 687082 h 707429"/>
                <a:gd name="connsiteX9" fmla="*/ 2110526 w 2123370"/>
                <a:gd name="connsiteY9" fmla="*/ 677557 h 707429"/>
                <a:gd name="connsiteX10" fmla="*/ 1058014 w 2123370"/>
                <a:gd name="connsiteY10" fmla="*/ 634694 h 707429"/>
                <a:gd name="connsiteX11" fmla="*/ 739 w 2123370"/>
                <a:gd name="connsiteY11" fmla="*/ 668032 h 707429"/>
                <a:gd name="connsiteX0" fmla="*/ 739 w 2123370"/>
                <a:gd name="connsiteY0" fmla="*/ 668032 h 707429"/>
                <a:gd name="connsiteX1" fmla="*/ 129326 w 2123370"/>
                <a:gd name="connsiteY1" fmla="*/ 348944 h 707429"/>
                <a:gd name="connsiteX2" fmla="*/ 243626 w 2123370"/>
                <a:gd name="connsiteY2" fmla="*/ 144157 h 707429"/>
                <a:gd name="connsiteX3" fmla="*/ 417032 w 2123370"/>
                <a:gd name="connsiteY3" fmla="*/ 34619 h 707429"/>
                <a:gd name="connsiteX4" fmla="*/ 1024724 w 2123370"/>
                <a:gd name="connsiteY4" fmla="*/ 248 h 707429"/>
                <a:gd name="connsiteX5" fmla="*/ 1689821 w 2123370"/>
                <a:gd name="connsiteY5" fmla="*/ 47875 h 707429"/>
                <a:gd name="connsiteX6" fmla="*/ 1852548 w 2123370"/>
                <a:gd name="connsiteY6" fmla="*/ 136295 h 707429"/>
                <a:gd name="connsiteX7" fmla="*/ 1986701 w 2123370"/>
                <a:gd name="connsiteY7" fmla="*/ 372757 h 707429"/>
                <a:gd name="connsiteX8" fmla="*/ 2115289 w 2123370"/>
                <a:gd name="connsiteY8" fmla="*/ 687082 h 707429"/>
                <a:gd name="connsiteX9" fmla="*/ 2110526 w 2123370"/>
                <a:gd name="connsiteY9" fmla="*/ 677557 h 707429"/>
                <a:gd name="connsiteX10" fmla="*/ 1058014 w 2123370"/>
                <a:gd name="connsiteY10" fmla="*/ 634694 h 707429"/>
                <a:gd name="connsiteX11" fmla="*/ 739 w 2123370"/>
                <a:gd name="connsiteY11" fmla="*/ 668032 h 707429"/>
                <a:gd name="connsiteX0" fmla="*/ 739 w 2118743"/>
                <a:gd name="connsiteY0" fmla="*/ 668032 h 705854"/>
                <a:gd name="connsiteX1" fmla="*/ 129326 w 2118743"/>
                <a:gd name="connsiteY1" fmla="*/ 348944 h 705854"/>
                <a:gd name="connsiteX2" fmla="*/ 243626 w 2118743"/>
                <a:gd name="connsiteY2" fmla="*/ 144157 h 705854"/>
                <a:gd name="connsiteX3" fmla="*/ 417032 w 2118743"/>
                <a:gd name="connsiteY3" fmla="*/ 34619 h 705854"/>
                <a:gd name="connsiteX4" fmla="*/ 1024724 w 2118743"/>
                <a:gd name="connsiteY4" fmla="*/ 248 h 705854"/>
                <a:gd name="connsiteX5" fmla="*/ 1689821 w 2118743"/>
                <a:gd name="connsiteY5" fmla="*/ 47875 h 705854"/>
                <a:gd name="connsiteX6" fmla="*/ 1852548 w 2118743"/>
                <a:gd name="connsiteY6" fmla="*/ 136295 h 705854"/>
                <a:gd name="connsiteX7" fmla="*/ 1986701 w 2118743"/>
                <a:gd name="connsiteY7" fmla="*/ 372757 h 705854"/>
                <a:gd name="connsiteX8" fmla="*/ 2115289 w 2118743"/>
                <a:gd name="connsiteY8" fmla="*/ 687082 h 705854"/>
                <a:gd name="connsiteX9" fmla="*/ 2084710 w 2118743"/>
                <a:gd name="connsiteY9" fmla="*/ 671764 h 705854"/>
                <a:gd name="connsiteX10" fmla="*/ 1058014 w 2118743"/>
                <a:gd name="connsiteY10" fmla="*/ 634694 h 705854"/>
                <a:gd name="connsiteX11" fmla="*/ 739 w 2118743"/>
                <a:gd name="connsiteY11" fmla="*/ 668032 h 705854"/>
                <a:gd name="connsiteX0" fmla="*/ 739 w 2174182"/>
                <a:gd name="connsiteY0" fmla="*/ 668032 h 685635"/>
                <a:gd name="connsiteX1" fmla="*/ 129326 w 2174182"/>
                <a:gd name="connsiteY1" fmla="*/ 348944 h 685635"/>
                <a:gd name="connsiteX2" fmla="*/ 243626 w 2174182"/>
                <a:gd name="connsiteY2" fmla="*/ 144157 h 685635"/>
                <a:gd name="connsiteX3" fmla="*/ 417032 w 2174182"/>
                <a:gd name="connsiteY3" fmla="*/ 34619 h 685635"/>
                <a:gd name="connsiteX4" fmla="*/ 1024724 w 2174182"/>
                <a:gd name="connsiteY4" fmla="*/ 248 h 685635"/>
                <a:gd name="connsiteX5" fmla="*/ 1689821 w 2174182"/>
                <a:gd name="connsiteY5" fmla="*/ 47875 h 685635"/>
                <a:gd name="connsiteX6" fmla="*/ 1852548 w 2174182"/>
                <a:gd name="connsiteY6" fmla="*/ 136295 h 685635"/>
                <a:gd name="connsiteX7" fmla="*/ 1986701 w 2174182"/>
                <a:gd name="connsiteY7" fmla="*/ 372757 h 685635"/>
                <a:gd name="connsiteX8" fmla="*/ 2110126 w 2174182"/>
                <a:gd name="connsiteY8" fmla="*/ 658108 h 685635"/>
                <a:gd name="connsiteX9" fmla="*/ 2084710 w 2174182"/>
                <a:gd name="connsiteY9" fmla="*/ 671764 h 685635"/>
                <a:gd name="connsiteX10" fmla="*/ 1058014 w 2174182"/>
                <a:gd name="connsiteY10" fmla="*/ 634694 h 685635"/>
                <a:gd name="connsiteX11" fmla="*/ 739 w 2174182"/>
                <a:gd name="connsiteY11" fmla="*/ 668032 h 685635"/>
                <a:gd name="connsiteX0" fmla="*/ 739 w 2140197"/>
                <a:gd name="connsiteY0" fmla="*/ 668032 h 684973"/>
                <a:gd name="connsiteX1" fmla="*/ 129326 w 2140197"/>
                <a:gd name="connsiteY1" fmla="*/ 348944 h 684973"/>
                <a:gd name="connsiteX2" fmla="*/ 243626 w 2140197"/>
                <a:gd name="connsiteY2" fmla="*/ 144157 h 684973"/>
                <a:gd name="connsiteX3" fmla="*/ 417032 w 2140197"/>
                <a:gd name="connsiteY3" fmla="*/ 34619 h 684973"/>
                <a:gd name="connsiteX4" fmla="*/ 1024724 w 2140197"/>
                <a:gd name="connsiteY4" fmla="*/ 248 h 684973"/>
                <a:gd name="connsiteX5" fmla="*/ 1689821 w 2140197"/>
                <a:gd name="connsiteY5" fmla="*/ 47875 h 684973"/>
                <a:gd name="connsiteX6" fmla="*/ 1852548 w 2140197"/>
                <a:gd name="connsiteY6" fmla="*/ 136295 h 684973"/>
                <a:gd name="connsiteX7" fmla="*/ 1986701 w 2140197"/>
                <a:gd name="connsiteY7" fmla="*/ 372757 h 684973"/>
                <a:gd name="connsiteX8" fmla="*/ 2084710 w 2140197"/>
                <a:gd name="connsiteY8" fmla="*/ 671764 h 684973"/>
                <a:gd name="connsiteX9" fmla="*/ 1058014 w 2140197"/>
                <a:gd name="connsiteY9" fmla="*/ 634694 h 684973"/>
                <a:gd name="connsiteX10" fmla="*/ 739 w 2140197"/>
                <a:gd name="connsiteY10" fmla="*/ 668032 h 684973"/>
                <a:gd name="connsiteX0" fmla="*/ 739 w 2084988"/>
                <a:gd name="connsiteY0" fmla="*/ 668032 h 734885"/>
                <a:gd name="connsiteX1" fmla="*/ 129326 w 2084988"/>
                <a:gd name="connsiteY1" fmla="*/ 348944 h 734885"/>
                <a:gd name="connsiteX2" fmla="*/ 243626 w 2084988"/>
                <a:gd name="connsiteY2" fmla="*/ 144157 h 734885"/>
                <a:gd name="connsiteX3" fmla="*/ 417032 w 2084988"/>
                <a:gd name="connsiteY3" fmla="*/ 34619 h 734885"/>
                <a:gd name="connsiteX4" fmla="*/ 1024724 w 2084988"/>
                <a:gd name="connsiteY4" fmla="*/ 248 h 734885"/>
                <a:gd name="connsiteX5" fmla="*/ 1689821 w 2084988"/>
                <a:gd name="connsiteY5" fmla="*/ 47875 h 734885"/>
                <a:gd name="connsiteX6" fmla="*/ 1852548 w 2084988"/>
                <a:gd name="connsiteY6" fmla="*/ 136295 h 734885"/>
                <a:gd name="connsiteX7" fmla="*/ 1986701 w 2084988"/>
                <a:gd name="connsiteY7" fmla="*/ 372757 h 734885"/>
                <a:gd name="connsiteX8" fmla="*/ 2084710 w 2084988"/>
                <a:gd name="connsiteY8" fmla="*/ 671764 h 734885"/>
                <a:gd name="connsiteX9" fmla="*/ 1058014 w 2084988"/>
                <a:gd name="connsiteY9" fmla="*/ 634694 h 734885"/>
                <a:gd name="connsiteX10" fmla="*/ 739 w 2084988"/>
                <a:gd name="connsiteY10" fmla="*/ 668032 h 734885"/>
                <a:gd name="connsiteX0" fmla="*/ 739 w 2098243"/>
                <a:gd name="connsiteY0" fmla="*/ 668032 h 676049"/>
                <a:gd name="connsiteX1" fmla="*/ 129326 w 2098243"/>
                <a:gd name="connsiteY1" fmla="*/ 348944 h 676049"/>
                <a:gd name="connsiteX2" fmla="*/ 243626 w 2098243"/>
                <a:gd name="connsiteY2" fmla="*/ 144157 h 676049"/>
                <a:gd name="connsiteX3" fmla="*/ 417032 w 2098243"/>
                <a:gd name="connsiteY3" fmla="*/ 34619 h 676049"/>
                <a:gd name="connsiteX4" fmla="*/ 1024724 w 2098243"/>
                <a:gd name="connsiteY4" fmla="*/ 248 h 676049"/>
                <a:gd name="connsiteX5" fmla="*/ 1689821 w 2098243"/>
                <a:gd name="connsiteY5" fmla="*/ 47875 h 676049"/>
                <a:gd name="connsiteX6" fmla="*/ 1852548 w 2098243"/>
                <a:gd name="connsiteY6" fmla="*/ 136295 h 676049"/>
                <a:gd name="connsiteX7" fmla="*/ 1986701 w 2098243"/>
                <a:gd name="connsiteY7" fmla="*/ 372757 h 676049"/>
                <a:gd name="connsiteX8" fmla="*/ 2084710 w 2098243"/>
                <a:gd name="connsiteY8" fmla="*/ 671764 h 676049"/>
                <a:gd name="connsiteX9" fmla="*/ 1058014 w 2098243"/>
                <a:gd name="connsiteY9" fmla="*/ 634694 h 676049"/>
                <a:gd name="connsiteX10" fmla="*/ 739 w 2098243"/>
                <a:gd name="connsiteY10" fmla="*/ 668032 h 676049"/>
                <a:gd name="connsiteX0" fmla="*/ 739 w 2112667"/>
                <a:gd name="connsiteY0" fmla="*/ 668032 h 684438"/>
                <a:gd name="connsiteX1" fmla="*/ 129326 w 2112667"/>
                <a:gd name="connsiteY1" fmla="*/ 348944 h 684438"/>
                <a:gd name="connsiteX2" fmla="*/ 243626 w 2112667"/>
                <a:gd name="connsiteY2" fmla="*/ 144157 h 684438"/>
                <a:gd name="connsiteX3" fmla="*/ 417032 w 2112667"/>
                <a:gd name="connsiteY3" fmla="*/ 34619 h 684438"/>
                <a:gd name="connsiteX4" fmla="*/ 1024724 w 2112667"/>
                <a:gd name="connsiteY4" fmla="*/ 248 h 684438"/>
                <a:gd name="connsiteX5" fmla="*/ 1689821 w 2112667"/>
                <a:gd name="connsiteY5" fmla="*/ 47875 h 684438"/>
                <a:gd name="connsiteX6" fmla="*/ 1852548 w 2112667"/>
                <a:gd name="connsiteY6" fmla="*/ 136295 h 684438"/>
                <a:gd name="connsiteX7" fmla="*/ 1986701 w 2112667"/>
                <a:gd name="connsiteY7" fmla="*/ 372757 h 684438"/>
                <a:gd name="connsiteX8" fmla="*/ 2100201 w 2112667"/>
                <a:gd name="connsiteY8" fmla="*/ 683355 h 684438"/>
                <a:gd name="connsiteX9" fmla="*/ 1058014 w 2112667"/>
                <a:gd name="connsiteY9" fmla="*/ 634694 h 684438"/>
                <a:gd name="connsiteX10" fmla="*/ 739 w 2112667"/>
                <a:gd name="connsiteY10" fmla="*/ 668032 h 684438"/>
                <a:gd name="connsiteX0" fmla="*/ 51383 w 2203853"/>
                <a:gd name="connsiteY0" fmla="*/ 668032 h 704302"/>
                <a:gd name="connsiteX1" fmla="*/ 179970 w 2203853"/>
                <a:gd name="connsiteY1" fmla="*/ 348944 h 704302"/>
                <a:gd name="connsiteX2" fmla="*/ 294270 w 2203853"/>
                <a:gd name="connsiteY2" fmla="*/ 144157 h 704302"/>
                <a:gd name="connsiteX3" fmla="*/ 467676 w 2203853"/>
                <a:gd name="connsiteY3" fmla="*/ 34619 h 704302"/>
                <a:gd name="connsiteX4" fmla="*/ 1075368 w 2203853"/>
                <a:gd name="connsiteY4" fmla="*/ 248 h 704302"/>
                <a:gd name="connsiteX5" fmla="*/ 1740465 w 2203853"/>
                <a:gd name="connsiteY5" fmla="*/ 47875 h 704302"/>
                <a:gd name="connsiteX6" fmla="*/ 1903192 w 2203853"/>
                <a:gd name="connsiteY6" fmla="*/ 136295 h 704302"/>
                <a:gd name="connsiteX7" fmla="*/ 2037345 w 2203853"/>
                <a:gd name="connsiteY7" fmla="*/ 372757 h 704302"/>
                <a:gd name="connsiteX8" fmla="*/ 2150845 w 2203853"/>
                <a:gd name="connsiteY8" fmla="*/ 683355 h 704302"/>
                <a:gd name="connsiteX9" fmla="*/ 1113822 w 2203853"/>
                <a:gd name="connsiteY9" fmla="*/ 675261 h 704302"/>
                <a:gd name="connsiteX10" fmla="*/ 51383 w 2203853"/>
                <a:gd name="connsiteY10" fmla="*/ 668032 h 704302"/>
                <a:gd name="connsiteX0" fmla="*/ 3948 w 2156418"/>
                <a:gd name="connsiteY0" fmla="*/ 668032 h 704302"/>
                <a:gd name="connsiteX1" fmla="*/ 132535 w 2156418"/>
                <a:gd name="connsiteY1" fmla="*/ 348944 h 704302"/>
                <a:gd name="connsiteX2" fmla="*/ 246835 w 2156418"/>
                <a:gd name="connsiteY2" fmla="*/ 144157 h 704302"/>
                <a:gd name="connsiteX3" fmla="*/ 420241 w 2156418"/>
                <a:gd name="connsiteY3" fmla="*/ 34619 h 704302"/>
                <a:gd name="connsiteX4" fmla="*/ 1027933 w 2156418"/>
                <a:gd name="connsiteY4" fmla="*/ 248 h 704302"/>
                <a:gd name="connsiteX5" fmla="*/ 1693030 w 2156418"/>
                <a:gd name="connsiteY5" fmla="*/ 47875 h 704302"/>
                <a:gd name="connsiteX6" fmla="*/ 1855757 w 2156418"/>
                <a:gd name="connsiteY6" fmla="*/ 136295 h 704302"/>
                <a:gd name="connsiteX7" fmla="*/ 1989910 w 2156418"/>
                <a:gd name="connsiteY7" fmla="*/ 372757 h 704302"/>
                <a:gd name="connsiteX8" fmla="*/ 2103410 w 2156418"/>
                <a:gd name="connsiteY8" fmla="*/ 683355 h 704302"/>
                <a:gd name="connsiteX9" fmla="*/ 1066387 w 2156418"/>
                <a:gd name="connsiteY9" fmla="*/ 675261 h 704302"/>
                <a:gd name="connsiteX10" fmla="*/ 3948 w 2156418"/>
                <a:gd name="connsiteY10" fmla="*/ 668032 h 704302"/>
                <a:gd name="connsiteX0" fmla="*/ 11544 w 2164014"/>
                <a:gd name="connsiteY0" fmla="*/ 668032 h 704302"/>
                <a:gd name="connsiteX1" fmla="*/ 140131 w 2164014"/>
                <a:gd name="connsiteY1" fmla="*/ 348944 h 704302"/>
                <a:gd name="connsiteX2" fmla="*/ 254431 w 2164014"/>
                <a:gd name="connsiteY2" fmla="*/ 144157 h 704302"/>
                <a:gd name="connsiteX3" fmla="*/ 427837 w 2164014"/>
                <a:gd name="connsiteY3" fmla="*/ 34619 h 704302"/>
                <a:gd name="connsiteX4" fmla="*/ 1035529 w 2164014"/>
                <a:gd name="connsiteY4" fmla="*/ 248 h 704302"/>
                <a:gd name="connsiteX5" fmla="*/ 1700626 w 2164014"/>
                <a:gd name="connsiteY5" fmla="*/ 47875 h 704302"/>
                <a:gd name="connsiteX6" fmla="*/ 1863353 w 2164014"/>
                <a:gd name="connsiteY6" fmla="*/ 136295 h 704302"/>
                <a:gd name="connsiteX7" fmla="*/ 1997506 w 2164014"/>
                <a:gd name="connsiteY7" fmla="*/ 372757 h 704302"/>
                <a:gd name="connsiteX8" fmla="*/ 2111006 w 2164014"/>
                <a:gd name="connsiteY8" fmla="*/ 683355 h 704302"/>
                <a:gd name="connsiteX9" fmla="*/ 1073983 w 2164014"/>
                <a:gd name="connsiteY9" fmla="*/ 675261 h 704302"/>
                <a:gd name="connsiteX10" fmla="*/ 11544 w 2164014"/>
                <a:gd name="connsiteY10" fmla="*/ 668032 h 704302"/>
                <a:gd name="connsiteX0" fmla="*/ 11544 w 2115011"/>
                <a:gd name="connsiteY0" fmla="*/ 668032 h 747670"/>
                <a:gd name="connsiteX1" fmla="*/ 140131 w 2115011"/>
                <a:gd name="connsiteY1" fmla="*/ 348944 h 747670"/>
                <a:gd name="connsiteX2" fmla="*/ 254431 w 2115011"/>
                <a:gd name="connsiteY2" fmla="*/ 144157 h 747670"/>
                <a:gd name="connsiteX3" fmla="*/ 427837 w 2115011"/>
                <a:gd name="connsiteY3" fmla="*/ 34619 h 747670"/>
                <a:gd name="connsiteX4" fmla="*/ 1035529 w 2115011"/>
                <a:gd name="connsiteY4" fmla="*/ 248 h 747670"/>
                <a:gd name="connsiteX5" fmla="*/ 1700626 w 2115011"/>
                <a:gd name="connsiteY5" fmla="*/ 47875 h 747670"/>
                <a:gd name="connsiteX6" fmla="*/ 1863353 w 2115011"/>
                <a:gd name="connsiteY6" fmla="*/ 136295 h 747670"/>
                <a:gd name="connsiteX7" fmla="*/ 1997506 w 2115011"/>
                <a:gd name="connsiteY7" fmla="*/ 372757 h 747670"/>
                <a:gd name="connsiteX8" fmla="*/ 2111006 w 2115011"/>
                <a:gd name="connsiteY8" fmla="*/ 683355 h 747670"/>
                <a:gd name="connsiteX9" fmla="*/ 1073983 w 2115011"/>
                <a:gd name="connsiteY9" fmla="*/ 675261 h 747670"/>
                <a:gd name="connsiteX10" fmla="*/ 11544 w 2115011"/>
                <a:gd name="connsiteY10" fmla="*/ 668032 h 747670"/>
                <a:gd name="connsiteX0" fmla="*/ 11544 w 2126312"/>
                <a:gd name="connsiteY0" fmla="*/ 668032 h 696281"/>
                <a:gd name="connsiteX1" fmla="*/ 140131 w 2126312"/>
                <a:gd name="connsiteY1" fmla="*/ 348944 h 696281"/>
                <a:gd name="connsiteX2" fmla="*/ 254431 w 2126312"/>
                <a:gd name="connsiteY2" fmla="*/ 144157 h 696281"/>
                <a:gd name="connsiteX3" fmla="*/ 427837 w 2126312"/>
                <a:gd name="connsiteY3" fmla="*/ 34619 h 696281"/>
                <a:gd name="connsiteX4" fmla="*/ 1035529 w 2126312"/>
                <a:gd name="connsiteY4" fmla="*/ 248 h 696281"/>
                <a:gd name="connsiteX5" fmla="*/ 1700626 w 2126312"/>
                <a:gd name="connsiteY5" fmla="*/ 47875 h 696281"/>
                <a:gd name="connsiteX6" fmla="*/ 1863353 w 2126312"/>
                <a:gd name="connsiteY6" fmla="*/ 136295 h 696281"/>
                <a:gd name="connsiteX7" fmla="*/ 1997506 w 2126312"/>
                <a:gd name="connsiteY7" fmla="*/ 372757 h 696281"/>
                <a:gd name="connsiteX8" fmla="*/ 2111006 w 2126312"/>
                <a:gd name="connsiteY8" fmla="*/ 683355 h 696281"/>
                <a:gd name="connsiteX9" fmla="*/ 1073983 w 2126312"/>
                <a:gd name="connsiteY9" fmla="*/ 675261 h 696281"/>
                <a:gd name="connsiteX10" fmla="*/ 11544 w 2126312"/>
                <a:gd name="connsiteY10" fmla="*/ 668032 h 696281"/>
                <a:gd name="connsiteX0" fmla="*/ 11544 w 2113469"/>
                <a:gd name="connsiteY0" fmla="*/ 668032 h 732767"/>
                <a:gd name="connsiteX1" fmla="*/ 140131 w 2113469"/>
                <a:gd name="connsiteY1" fmla="*/ 348944 h 732767"/>
                <a:gd name="connsiteX2" fmla="*/ 254431 w 2113469"/>
                <a:gd name="connsiteY2" fmla="*/ 144157 h 732767"/>
                <a:gd name="connsiteX3" fmla="*/ 427837 w 2113469"/>
                <a:gd name="connsiteY3" fmla="*/ 34619 h 732767"/>
                <a:gd name="connsiteX4" fmla="*/ 1035529 w 2113469"/>
                <a:gd name="connsiteY4" fmla="*/ 248 h 732767"/>
                <a:gd name="connsiteX5" fmla="*/ 1700626 w 2113469"/>
                <a:gd name="connsiteY5" fmla="*/ 47875 h 732767"/>
                <a:gd name="connsiteX6" fmla="*/ 1863353 w 2113469"/>
                <a:gd name="connsiteY6" fmla="*/ 136295 h 732767"/>
                <a:gd name="connsiteX7" fmla="*/ 1997506 w 2113469"/>
                <a:gd name="connsiteY7" fmla="*/ 372757 h 732767"/>
                <a:gd name="connsiteX8" fmla="*/ 2111006 w 2113469"/>
                <a:gd name="connsiteY8" fmla="*/ 683355 h 732767"/>
                <a:gd name="connsiteX9" fmla="*/ 1073983 w 2113469"/>
                <a:gd name="connsiteY9" fmla="*/ 675261 h 732767"/>
                <a:gd name="connsiteX10" fmla="*/ 11544 w 2113469"/>
                <a:gd name="connsiteY10" fmla="*/ 668032 h 732767"/>
                <a:gd name="connsiteX0" fmla="*/ 11544 w 2115928"/>
                <a:gd name="connsiteY0" fmla="*/ 668032 h 699372"/>
                <a:gd name="connsiteX1" fmla="*/ 140131 w 2115928"/>
                <a:gd name="connsiteY1" fmla="*/ 348944 h 699372"/>
                <a:gd name="connsiteX2" fmla="*/ 254431 w 2115928"/>
                <a:gd name="connsiteY2" fmla="*/ 144157 h 699372"/>
                <a:gd name="connsiteX3" fmla="*/ 427837 w 2115928"/>
                <a:gd name="connsiteY3" fmla="*/ 34619 h 699372"/>
                <a:gd name="connsiteX4" fmla="*/ 1035529 w 2115928"/>
                <a:gd name="connsiteY4" fmla="*/ 248 h 699372"/>
                <a:gd name="connsiteX5" fmla="*/ 1700626 w 2115928"/>
                <a:gd name="connsiteY5" fmla="*/ 47875 h 699372"/>
                <a:gd name="connsiteX6" fmla="*/ 1863353 w 2115928"/>
                <a:gd name="connsiteY6" fmla="*/ 136295 h 699372"/>
                <a:gd name="connsiteX7" fmla="*/ 1997506 w 2115928"/>
                <a:gd name="connsiteY7" fmla="*/ 372757 h 699372"/>
                <a:gd name="connsiteX8" fmla="*/ 2111006 w 2115928"/>
                <a:gd name="connsiteY8" fmla="*/ 683355 h 699372"/>
                <a:gd name="connsiteX9" fmla="*/ 1073983 w 2115928"/>
                <a:gd name="connsiteY9" fmla="*/ 675261 h 699372"/>
                <a:gd name="connsiteX10" fmla="*/ 11544 w 2115928"/>
                <a:gd name="connsiteY10" fmla="*/ 668032 h 699372"/>
                <a:gd name="connsiteX0" fmla="*/ 2743 w 2107127"/>
                <a:gd name="connsiteY0" fmla="*/ 668032 h 699372"/>
                <a:gd name="connsiteX1" fmla="*/ 131330 w 2107127"/>
                <a:gd name="connsiteY1" fmla="*/ 348944 h 699372"/>
                <a:gd name="connsiteX2" fmla="*/ 245630 w 2107127"/>
                <a:gd name="connsiteY2" fmla="*/ 144157 h 699372"/>
                <a:gd name="connsiteX3" fmla="*/ 419036 w 2107127"/>
                <a:gd name="connsiteY3" fmla="*/ 34619 h 699372"/>
                <a:gd name="connsiteX4" fmla="*/ 1026728 w 2107127"/>
                <a:gd name="connsiteY4" fmla="*/ 248 h 699372"/>
                <a:gd name="connsiteX5" fmla="*/ 1691825 w 2107127"/>
                <a:gd name="connsiteY5" fmla="*/ 47875 h 699372"/>
                <a:gd name="connsiteX6" fmla="*/ 1854552 w 2107127"/>
                <a:gd name="connsiteY6" fmla="*/ 136295 h 699372"/>
                <a:gd name="connsiteX7" fmla="*/ 1988705 w 2107127"/>
                <a:gd name="connsiteY7" fmla="*/ 372757 h 699372"/>
                <a:gd name="connsiteX8" fmla="*/ 2102205 w 2107127"/>
                <a:gd name="connsiteY8" fmla="*/ 683355 h 699372"/>
                <a:gd name="connsiteX9" fmla="*/ 1065182 w 2107127"/>
                <a:gd name="connsiteY9" fmla="*/ 675261 h 699372"/>
                <a:gd name="connsiteX10" fmla="*/ 2743 w 2107127"/>
                <a:gd name="connsiteY10" fmla="*/ 668032 h 699372"/>
                <a:gd name="connsiteX0" fmla="*/ 2945 w 2097003"/>
                <a:gd name="connsiteY0" fmla="*/ 650645 h 699372"/>
                <a:gd name="connsiteX1" fmla="*/ 121206 w 2097003"/>
                <a:gd name="connsiteY1" fmla="*/ 348944 h 699372"/>
                <a:gd name="connsiteX2" fmla="*/ 235506 w 2097003"/>
                <a:gd name="connsiteY2" fmla="*/ 144157 h 699372"/>
                <a:gd name="connsiteX3" fmla="*/ 408912 w 2097003"/>
                <a:gd name="connsiteY3" fmla="*/ 34619 h 699372"/>
                <a:gd name="connsiteX4" fmla="*/ 1016604 w 2097003"/>
                <a:gd name="connsiteY4" fmla="*/ 248 h 699372"/>
                <a:gd name="connsiteX5" fmla="*/ 1681701 w 2097003"/>
                <a:gd name="connsiteY5" fmla="*/ 47875 h 699372"/>
                <a:gd name="connsiteX6" fmla="*/ 1844428 w 2097003"/>
                <a:gd name="connsiteY6" fmla="*/ 136295 h 699372"/>
                <a:gd name="connsiteX7" fmla="*/ 1978581 w 2097003"/>
                <a:gd name="connsiteY7" fmla="*/ 372757 h 699372"/>
                <a:gd name="connsiteX8" fmla="*/ 2092081 w 2097003"/>
                <a:gd name="connsiteY8" fmla="*/ 683355 h 699372"/>
                <a:gd name="connsiteX9" fmla="*/ 1055058 w 2097003"/>
                <a:gd name="connsiteY9" fmla="*/ 675261 h 699372"/>
                <a:gd name="connsiteX10" fmla="*/ 2945 w 2097003"/>
                <a:gd name="connsiteY10" fmla="*/ 650645 h 699372"/>
                <a:gd name="connsiteX0" fmla="*/ 2839 w 2102062"/>
                <a:gd name="connsiteY0" fmla="*/ 656440 h 699372"/>
                <a:gd name="connsiteX1" fmla="*/ 126265 w 2102062"/>
                <a:gd name="connsiteY1" fmla="*/ 348944 h 699372"/>
                <a:gd name="connsiteX2" fmla="*/ 240565 w 2102062"/>
                <a:gd name="connsiteY2" fmla="*/ 144157 h 699372"/>
                <a:gd name="connsiteX3" fmla="*/ 413971 w 2102062"/>
                <a:gd name="connsiteY3" fmla="*/ 34619 h 699372"/>
                <a:gd name="connsiteX4" fmla="*/ 1021663 w 2102062"/>
                <a:gd name="connsiteY4" fmla="*/ 248 h 699372"/>
                <a:gd name="connsiteX5" fmla="*/ 1686760 w 2102062"/>
                <a:gd name="connsiteY5" fmla="*/ 47875 h 699372"/>
                <a:gd name="connsiteX6" fmla="*/ 1849487 w 2102062"/>
                <a:gd name="connsiteY6" fmla="*/ 136295 h 699372"/>
                <a:gd name="connsiteX7" fmla="*/ 1983640 w 2102062"/>
                <a:gd name="connsiteY7" fmla="*/ 372757 h 699372"/>
                <a:gd name="connsiteX8" fmla="*/ 2097140 w 2102062"/>
                <a:gd name="connsiteY8" fmla="*/ 683355 h 699372"/>
                <a:gd name="connsiteX9" fmla="*/ 1060117 w 2102062"/>
                <a:gd name="connsiteY9" fmla="*/ 675261 h 699372"/>
                <a:gd name="connsiteX10" fmla="*/ 2839 w 2102062"/>
                <a:gd name="connsiteY10" fmla="*/ 656440 h 699372"/>
                <a:gd name="connsiteX0" fmla="*/ 2839 w 2077293"/>
                <a:gd name="connsiteY0" fmla="*/ 656440 h 703994"/>
                <a:gd name="connsiteX1" fmla="*/ 126265 w 2077293"/>
                <a:gd name="connsiteY1" fmla="*/ 348944 h 703994"/>
                <a:gd name="connsiteX2" fmla="*/ 240565 w 2077293"/>
                <a:gd name="connsiteY2" fmla="*/ 144157 h 703994"/>
                <a:gd name="connsiteX3" fmla="*/ 413971 w 2077293"/>
                <a:gd name="connsiteY3" fmla="*/ 34619 h 703994"/>
                <a:gd name="connsiteX4" fmla="*/ 1021663 w 2077293"/>
                <a:gd name="connsiteY4" fmla="*/ 248 h 703994"/>
                <a:gd name="connsiteX5" fmla="*/ 1686760 w 2077293"/>
                <a:gd name="connsiteY5" fmla="*/ 47875 h 703994"/>
                <a:gd name="connsiteX6" fmla="*/ 1849487 w 2077293"/>
                <a:gd name="connsiteY6" fmla="*/ 136295 h 703994"/>
                <a:gd name="connsiteX7" fmla="*/ 1983640 w 2077293"/>
                <a:gd name="connsiteY7" fmla="*/ 372757 h 703994"/>
                <a:gd name="connsiteX8" fmla="*/ 2071323 w 2077293"/>
                <a:gd name="connsiteY8" fmla="*/ 689151 h 703994"/>
                <a:gd name="connsiteX9" fmla="*/ 1060117 w 2077293"/>
                <a:gd name="connsiteY9" fmla="*/ 675261 h 703994"/>
                <a:gd name="connsiteX10" fmla="*/ 2839 w 2077293"/>
                <a:gd name="connsiteY10" fmla="*/ 656440 h 703994"/>
                <a:gd name="connsiteX0" fmla="*/ 2839 w 2078297"/>
                <a:gd name="connsiteY0" fmla="*/ 656440 h 691891"/>
                <a:gd name="connsiteX1" fmla="*/ 126265 w 2078297"/>
                <a:gd name="connsiteY1" fmla="*/ 348944 h 691891"/>
                <a:gd name="connsiteX2" fmla="*/ 240565 w 2078297"/>
                <a:gd name="connsiteY2" fmla="*/ 144157 h 691891"/>
                <a:gd name="connsiteX3" fmla="*/ 413971 w 2078297"/>
                <a:gd name="connsiteY3" fmla="*/ 34619 h 691891"/>
                <a:gd name="connsiteX4" fmla="*/ 1021663 w 2078297"/>
                <a:gd name="connsiteY4" fmla="*/ 248 h 691891"/>
                <a:gd name="connsiteX5" fmla="*/ 1686760 w 2078297"/>
                <a:gd name="connsiteY5" fmla="*/ 47875 h 691891"/>
                <a:gd name="connsiteX6" fmla="*/ 1849487 w 2078297"/>
                <a:gd name="connsiteY6" fmla="*/ 136295 h 691891"/>
                <a:gd name="connsiteX7" fmla="*/ 1983640 w 2078297"/>
                <a:gd name="connsiteY7" fmla="*/ 372757 h 691891"/>
                <a:gd name="connsiteX8" fmla="*/ 2071323 w 2078297"/>
                <a:gd name="connsiteY8" fmla="*/ 689151 h 691891"/>
                <a:gd name="connsiteX9" fmla="*/ 1060117 w 2078297"/>
                <a:gd name="connsiteY9" fmla="*/ 675261 h 691891"/>
                <a:gd name="connsiteX10" fmla="*/ 2839 w 2078297"/>
                <a:gd name="connsiteY10" fmla="*/ 656440 h 691891"/>
                <a:gd name="connsiteX0" fmla="*/ 3176 w 2063144"/>
                <a:gd name="connsiteY0" fmla="*/ 656440 h 691891"/>
                <a:gd name="connsiteX1" fmla="*/ 111112 w 2063144"/>
                <a:gd name="connsiteY1" fmla="*/ 348944 h 691891"/>
                <a:gd name="connsiteX2" fmla="*/ 225412 w 2063144"/>
                <a:gd name="connsiteY2" fmla="*/ 144157 h 691891"/>
                <a:gd name="connsiteX3" fmla="*/ 398818 w 2063144"/>
                <a:gd name="connsiteY3" fmla="*/ 34619 h 691891"/>
                <a:gd name="connsiteX4" fmla="*/ 1006510 w 2063144"/>
                <a:gd name="connsiteY4" fmla="*/ 248 h 691891"/>
                <a:gd name="connsiteX5" fmla="*/ 1671607 w 2063144"/>
                <a:gd name="connsiteY5" fmla="*/ 47875 h 691891"/>
                <a:gd name="connsiteX6" fmla="*/ 1834334 w 2063144"/>
                <a:gd name="connsiteY6" fmla="*/ 136295 h 691891"/>
                <a:gd name="connsiteX7" fmla="*/ 1968487 w 2063144"/>
                <a:gd name="connsiteY7" fmla="*/ 372757 h 691891"/>
                <a:gd name="connsiteX8" fmla="*/ 2056170 w 2063144"/>
                <a:gd name="connsiteY8" fmla="*/ 689151 h 691891"/>
                <a:gd name="connsiteX9" fmla="*/ 1044964 w 2063144"/>
                <a:gd name="connsiteY9" fmla="*/ 675261 h 691891"/>
                <a:gd name="connsiteX10" fmla="*/ 3176 w 2063144"/>
                <a:gd name="connsiteY10" fmla="*/ 656440 h 691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63144" h="691891">
                  <a:moveTo>
                    <a:pt x="3176" y="656440"/>
                  </a:moveTo>
                  <a:cubicBezTo>
                    <a:pt x="-18215" y="625232"/>
                    <a:pt x="74073" y="434325"/>
                    <a:pt x="111112" y="348944"/>
                  </a:cubicBezTo>
                  <a:cubicBezTo>
                    <a:pt x="148151" y="263563"/>
                    <a:pt x="177461" y="196545"/>
                    <a:pt x="225412" y="144157"/>
                  </a:cubicBezTo>
                  <a:cubicBezTo>
                    <a:pt x="273363" y="91769"/>
                    <a:pt x="268635" y="58604"/>
                    <a:pt x="398818" y="34619"/>
                  </a:cubicBezTo>
                  <a:cubicBezTo>
                    <a:pt x="529001" y="10634"/>
                    <a:pt x="794379" y="-1961"/>
                    <a:pt x="1006510" y="248"/>
                  </a:cubicBezTo>
                  <a:cubicBezTo>
                    <a:pt x="1218641" y="2457"/>
                    <a:pt x="1533636" y="25201"/>
                    <a:pt x="1671607" y="47875"/>
                  </a:cubicBezTo>
                  <a:cubicBezTo>
                    <a:pt x="1809578" y="70549"/>
                    <a:pt x="1784854" y="82148"/>
                    <a:pt x="1834334" y="136295"/>
                  </a:cubicBezTo>
                  <a:cubicBezTo>
                    <a:pt x="1883814" y="190442"/>
                    <a:pt x="1931514" y="280614"/>
                    <a:pt x="1968487" y="372757"/>
                  </a:cubicBezTo>
                  <a:cubicBezTo>
                    <a:pt x="2005460" y="464900"/>
                    <a:pt x="2087459" y="684719"/>
                    <a:pt x="2056170" y="689151"/>
                  </a:cubicBezTo>
                  <a:cubicBezTo>
                    <a:pt x="1983559" y="699436"/>
                    <a:pt x="1383101" y="677642"/>
                    <a:pt x="1044964" y="675261"/>
                  </a:cubicBezTo>
                  <a:cubicBezTo>
                    <a:pt x="693333" y="673674"/>
                    <a:pt x="24567" y="687648"/>
                    <a:pt x="3176" y="656440"/>
                  </a:cubicBezTo>
                  <a:close/>
                </a:path>
              </a:pathLst>
            </a:custGeom>
            <a:ln>
              <a:solidFill>
                <a:schemeClr val="tx2">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角丸四角形 14"/>
            <p:cNvSpPr/>
            <p:nvPr/>
          </p:nvSpPr>
          <p:spPr>
            <a:xfrm>
              <a:off x="2322884" y="3366481"/>
              <a:ext cx="862970" cy="169057"/>
            </a:xfrm>
            <a:prstGeom prst="roundRect">
              <a:avLst>
                <a:gd name="adj" fmla="val 50000"/>
              </a:avLst>
            </a:prstGeom>
            <a:solidFill>
              <a:srgbClr val="9EB9DA"/>
            </a:solidFill>
            <a:ln>
              <a:noFill/>
            </a:ln>
            <a:effectLst>
              <a:outerShdw blurRad="40000" dist="23000" dir="4800000"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046102" y="3231283"/>
              <a:ext cx="1399107" cy="219963"/>
            </a:xfrm>
            <a:prstGeom prst="roundRect">
              <a:avLst>
                <a:gd name="adj" fmla="val 30514"/>
              </a:avLst>
            </a:prstGeom>
            <a:solidFill>
              <a:schemeClr val="tx2">
                <a:lumMod val="20000"/>
                <a:lumOff val="80000"/>
              </a:schemeClr>
            </a:solidFill>
            <a:ln/>
            <a:effectLst/>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482554" y="3282875"/>
              <a:ext cx="525200" cy="134782"/>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196464" y="3039246"/>
              <a:ext cx="180897" cy="177835"/>
            </a:xfrm>
            <a:prstGeom prst="ellipse">
              <a:avLst/>
            </a:prstGeom>
            <a:solidFill>
              <a:schemeClr val="bg1"/>
            </a:solidFill>
            <a:ln>
              <a:solidFill>
                <a:schemeClr val="bg1">
                  <a:lumMod val="85000"/>
                </a:schemeClr>
              </a:solidFill>
            </a:ln>
            <a:scene3d>
              <a:camera prst="orthographicFront">
                <a:rot lat="0" lon="1800000" rev="1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131553" y="3035956"/>
              <a:ext cx="180897" cy="177835"/>
            </a:xfrm>
            <a:prstGeom prst="ellipse">
              <a:avLst/>
            </a:prstGeom>
            <a:solidFill>
              <a:schemeClr val="bg1"/>
            </a:solidFill>
            <a:ln>
              <a:solidFill>
                <a:schemeClr val="bg1">
                  <a:lumMod val="85000"/>
                </a:schemeClr>
              </a:solidFill>
            </a:ln>
            <a:scene3d>
              <a:camera prst="orthographicFront">
                <a:rot lat="0" lon="1800000" rev="96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角丸四角形 19"/>
          <p:cNvSpPr/>
          <p:nvPr/>
        </p:nvSpPr>
        <p:spPr>
          <a:xfrm>
            <a:off x="1075891" y="2947247"/>
            <a:ext cx="1548191" cy="556381"/>
          </a:xfrm>
          <a:prstGeom prst="roundRect">
            <a:avLst/>
          </a:prstGeom>
          <a:ln/>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CAN-Bus etc.</a:t>
            </a:r>
            <a:endParaRPr kumimoji="1" lang="ja-JP" altLang="en-US" dirty="0" smtClean="0">
              <a:solidFill>
                <a:schemeClr val="tx1"/>
              </a:solidFill>
            </a:endParaRPr>
          </a:p>
        </p:txBody>
      </p:sp>
      <p:sp>
        <p:nvSpPr>
          <p:cNvPr id="21" name="角丸四角形 20"/>
          <p:cNvSpPr/>
          <p:nvPr/>
        </p:nvSpPr>
        <p:spPr>
          <a:xfrm>
            <a:off x="3508644" y="1864799"/>
            <a:ext cx="2218267" cy="1734458"/>
          </a:xfrm>
          <a:prstGeom prst="roundRect">
            <a:avLst/>
          </a:prstGeom>
          <a:noFill/>
          <a:ln/>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smtClean="0">
              <a:solidFill>
                <a:schemeClr val="tx1"/>
              </a:solidFill>
            </a:endParaRPr>
          </a:p>
        </p:txBody>
      </p:sp>
      <p:sp>
        <p:nvSpPr>
          <p:cNvPr id="22" name="角丸四角形 21"/>
          <p:cNvSpPr/>
          <p:nvPr/>
        </p:nvSpPr>
        <p:spPr>
          <a:xfrm>
            <a:off x="3661044" y="2785247"/>
            <a:ext cx="1969105" cy="321733"/>
          </a:xfrm>
          <a:prstGeom prst="roundRect">
            <a:avLst/>
          </a:prstGeom>
          <a:noFill/>
          <a:ln>
            <a:solidFill>
              <a:srgbClr val="FF6600"/>
            </a:solidFill>
          </a:ln>
        </p:spPr>
        <p:style>
          <a:lnRef idx="2">
            <a:schemeClr val="accent2"/>
          </a:lnRef>
          <a:fillRef idx="1">
            <a:schemeClr val="lt1"/>
          </a:fillRef>
          <a:effectRef idx="0">
            <a:schemeClr val="accent2"/>
          </a:effectRef>
          <a:fontRef idx="minor">
            <a:schemeClr val="dk1"/>
          </a:fontRef>
        </p:style>
        <p:txBody>
          <a:bodyPr wrap="none" rtlCol="0" anchor="ctr"/>
          <a:lstStyle/>
          <a:p>
            <a:pPr algn="ctr"/>
            <a:r>
              <a:rPr kumimoji="1" lang="en-US" altLang="ja-JP" dirty="0" smtClean="0">
                <a:solidFill>
                  <a:schemeClr val="tx1"/>
                </a:solidFill>
              </a:rPr>
              <a:t>Web Runtime</a:t>
            </a:r>
            <a:endParaRPr kumimoji="1" lang="ja-JP" altLang="en-US" dirty="0" smtClean="0">
              <a:solidFill>
                <a:schemeClr val="tx1"/>
              </a:solidFill>
            </a:endParaRPr>
          </a:p>
        </p:txBody>
      </p:sp>
      <p:sp>
        <p:nvSpPr>
          <p:cNvPr id="23" name="角丸四角形 22"/>
          <p:cNvSpPr/>
          <p:nvPr/>
        </p:nvSpPr>
        <p:spPr>
          <a:xfrm>
            <a:off x="3661044" y="3174715"/>
            <a:ext cx="1969105" cy="321733"/>
          </a:xfrm>
          <a:prstGeom prst="roundRect">
            <a:avLst/>
          </a:prstGeom>
          <a:noFill/>
          <a:ln/>
        </p:spPr>
        <p:style>
          <a:lnRef idx="2">
            <a:schemeClr val="accent6"/>
          </a:lnRef>
          <a:fillRef idx="1">
            <a:schemeClr val="lt1"/>
          </a:fillRef>
          <a:effectRef idx="0">
            <a:schemeClr val="accent6"/>
          </a:effectRef>
          <a:fontRef idx="minor">
            <a:schemeClr val="dk1"/>
          </a:fontRef>
        </p:style>
        <p:txBody>
          <a:bodyPr wrap="none" rtlCol="0" anchor="ctr"/>
          <a:lstStyle/>
          <a:p>
            <a:pPr algn="ctr"/>
            <a:r>
              <a:rPr kumimoji="1" lang="en-US" altLang="ja-JP" dirty="0" smtClean="0">
                <a:solidFill>
                  <a:schemeClr val="tx1"/>
                </a:solidFill>
              </a:rPr>
              <a:t>HW/OS</a:t>
            </a:r>
            <a:endParaRPr kumimoji="1" lang="ja-JP" altLang="en-US" dirty="0" smtClean="0">
              <a:solidFill>
                <a:schemeClr val="tx1"/>
              </a:solidFill>
            </a:endParaRPr>
          </a:p>
        </p:txBody>
      </p:sp>
      <p:sp>
        <p:nvSpPr>
          <p:cNvPr id="24" name="角丸四角形 23"/>
          <p:cNvSpPr/>
          <p:nvPr/>
        </p:nvSpPr>
        <p:spPr>
          <a:xfrm>
            <a:off x="3688812" y="2029725"/>
            <a:ext cx="752432" cy="683731"/>
          </a:xfrm>
          <a:prstGeom prst="roundRect">
            <a:avLst/>
          </a:prstGeom>
          <a:noFill/>
          <a:ln/>
        </p:spPr>
        <p:style>
          <a:lnRef idx="2">
            <a:schemeClr val="accent4"/>
          </a:lnRef>
          <a:fillRef idx="1">
            <a:schemeClr val="lt1"/>
          </a:fillRef>
          <a:effectRef idx="0">
            <a:schemeClr val="accent4"/>
          </a:effectRef>
          <a:fontRef idx="minor">
            <a:schemeClr val="dk1"/>
          </a:fontRef>
        </p:style>
        <p:txBody>
          <a:bodyPr wrap="none" rtlCol="0" anchor="ctr"/>
          <a:lstStyle/>
          <a:p>
            <a:pPr algn="ctr"/>
            <a:r>
              <a:rPr kumimoji="1" lang="en-US" altLang="ja-JP" dirty="0" smtClean="0">
                <a:solidFill>
                  <a:schemeClr val="tx1"/>
                </a:solidFill>
              </a:rPr>
              <a:t>Web</a:t>
            </a:r>
          </a:p>
          <a:p>
            <a:pPr algn="ctr"/>
            <a:r>
              <a:rPr lang="en-US" altLang="ja-JP" dirty="0" smtClean="0">
                <a:solidFill>
                  <a:schemeClr val="tx1"/>
                </a:solidFill>
              </a:rPr>
              <a:t>App</a:t>
            </a:r>
            <a:endParaRPr kumimoji="1" lang="ja-JP" altLang="en-US" dirty="0" smtClean="0">
              <a:solidFill>
                <a:schemeClr val="tx1"/>
              </a:solidFill>
            </a:endParaRPr>
          </a:p>
        </p:txBody>
      </p:sp>
      <p:sp>
        <p:nvSpPr>
          <p:cNvPr id="25" name="角丸四角形 24"/>
          <p:cNvSpPr/>
          <p:nvPr/>
        </p:nvSpPr>
        <p:spPr>
          <a:xfrm>
            <a:off x="4593644" y="2029725"/>
            <a:ext cx="752432" cy="683731"/>
          </a:xfrm>
          <a:prstGeom prst="roundRect">
            <a:avLst/>
          </a:prstGeom>
          <a:noFill/>
          <a:ln/>
        </p:spPr>
        <p:style>
          <a:lnRef idx="2">
            <a:schemeClr val="accent4"/>
          </a:lnRef>
          <a:fillRef idx="1">
            <a:schemeClr val="lt1"/>
          </a:fillRef>
          <a:effectRef idx="0">
            <a:schemeClr val="accent4"/>
          </a:effectRef>
          <a:fontRef idx="minor">
            <a:schemeClr val="dk1"/>
          </a:fontRef>
        </p:style>
        <p:txBody>
          <a:bodyPr wrap="none" rtlCol="0" anchor="ctr"/>
          <a:lstStyle/>
          <a:p>
            <a:pPr algn="ctr"/>
            <a:r>
              <a:rPr kumimoji="1" lang="en-US" altLang="ja-JP" dirty="0" smtClean="0">
                <a:solidFill>
                  <a:schemeClr val="tx1"/>
                </a:solidFill>
              </a:rPr>
              <a:t>Web</a:t>
            </a:r>
          </a:p>
          <a:p>
            <a:pPr algn="ctr"/>
            <a:r>
              <a:rPr lang="en-US" altLang="ja-JP" dirty="0" smtClean="0">
                <a:solidFill>
                  <a:schemeClr val="tx1"/>
                </a:solidFill>
              </a:rPr>
              <a:t>App</a:t>
            </a:r>
            <a:endParaRPr kumimoji="1" lang="ja-JP" altLang="en-US" dirty="0" smtClean="0">
              <a:solidFill>
                <a:schemeClr val="tx1"/>
              </a:solidFill>
            </a:endParaRPr>
          </a:p>
        </p:txBody>
      </p:sp>
      <p:sp>
        <p:nvSpPr>
          <p:cNvPr id="26" name="雲 25"/>
          <p:cNvSpPr/>
          <p:nvPr/>
        </p:nvSpPr>
        <p:spPr>
          <a:xfrm>
            <a:off x="6993134" y="2687666"/>
            <a:ext cx="1499810" cy="997857"/>
          </a:xfrm>
          <a:prstGeom prst="cloud">
            <a:avLst/>
          </a:prstGeom>
          <a:ln/>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Private network</a:t>
            </a:r>
          </a:p>
          <a:p>
            <a:pPr algn="ctr"/>
            <a:r>
              <a:rPr lang="en-US" altLang="ja-JP" dirty="0" smtClean="0">
                <a:solidFill>
                  <a:schemeClr val="tx1"/>
                </a:solidFill>
              </a:rPr>
              <a:t>or</a:t>
            </a:r>
            <a:endParaRPr kumimoji="1" lang="en-US" altLang="ja-JP" dirty="0" smtClean="0">
              <a:solidFill>
                <a:schemeClr val="tx1"/>
              </a:solidFill>
            </a:endParaRPr>
          </a:p>
          <a:p>
            <a:pPr algn="ctr"/>
            <a:r>
              <a:rPr kumimoji="1" lang="en-US" altLang="ja-JP" dirty="0" smtClean="0">
                <a:solidFill>
                  <a:schemeClr val="tx1"/>
                </a:solidFill>
              </a:rPr>
              <a:t>Internet</a:t>
            </a:r>
            <a:endParaRPr kumimoji="1" lang="ja-JP" altLang="en-US" dirty="0" smtClean="0">
              <a:solidFill>
                <a:schemeClr val="tx1"/>
              </a:solidFill>
            </a:endParaRPr>
          </a:p>
        </p:txBody>
      </p:sp>
      <p:sp>
        <p:nvSpPr>
          <p:cNvPr id="27" name="テキスト ボックス 26"/>
          <p:cNvSpPr txBox="1"/>
          <p:nvPr/>
        </p:nvSpPr>
        <p:spPr>
          <a:xfrm>
            <a:off x="3508644" y="1495467"/>
            <a:ext cx="725726" cy="369332"/>
          </a:xfrm>
          <a:prstGeom prst="rect">
            <a:avLst/>
          </a:prstGeom>
          <a:noFill/>
        </p:spPr>
        <p:txBody>
          <a:bodyPr wrap="square" rtlCol="0">
            <a:spAutoFit/>
          </a:bodyPr>
          <a:lstStyle/>
          <a:p>
            <a:r>
              <a:rPr kumimoji="1" lang="en-US" altLang="ja-JP" dirty="0" smtClean="0"/>
              <a:t>IVI</a:t>
            </a:r>
            <a:endParaRPr kumimoji="1" lang="ja-JP" altLang="en-US" dirty="0"/>
          </a:p>
        </p:txBody>
      </p:sp>
    </p:spTree>
    <p:extLst>
      <p:ext uri="{BB962C8B-B14F-4D97-AF65-F5344CB8AC3E}">
        <p14:creationId xmlns:p14="http://schemas.microsoft.com/office/powerpoint/2010/main" val="19090108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Possible collaboration with GENIVI’s security group </a:t>
            </a:r>
            <a:endParaRPr kumimoji="1" lang="ja-JP" altLang="en-US" dirty="0"/>
          </a:p>
        </p:txBody>
      </p:sp>
      <p:sp>
        <p:nvSpPr>
          <p:cNvPr id="4" name="円/楕円 3"/>
          <p:cNvSpPr/>
          <p:nvPr/>
        </p:nvSpPr>
        <p:spPr bwMode="auto">
          <a:xfrm>
            <a:off x="1963733" y="1587364"/>
            <a:ext cx="2822132" cy="2822132"/>
          </a:xfrm>
          <a:prstGeom prst="ellipse">
            <a:avLst/>
          </a:prstGeom>
          <a:solidFill>
            <a:srgbClr val="FF6666">
              <a:alpha val="6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5" name="円/楕円 4"/>
          <p:cNvSpPr/>
          <p:nvPr/>
        </p:nvSpPr>
        <p:spPr bwMode="auto">
          <a:xfrm>
            <a:off x="3915242" y="1587364"/>
            <a:ext cx="2822132" cy="2822132"/>
          </a:xfrm>
          <a:prstGeom prst="ellipse">
            <a:avLst/>
          </a:prstGeom>
          <a:solidFill>
            <a:srgbClr val="408000">
              <a:alpha val="46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6" name="テキスト ボックス 5"/>
          <p:cNvSpPr txBox="1"/>
          <p:nvPr/>
        </p:nvSpPr>
        <p:spPr>
          <a:xfrm>
            <a:off x="1970485" y="2645149"/>
            <a:ext cx="2361326" cy="646331"/>
          </a:xfrm>
          <a:prstGeom prst="rect">
            <a:avLst/>
          </a:prstGeom>
          <a:noFill/>
        </p:spPr>
        <p:txBody>
          <a:bodyPr wrap="square" rtlCol="0">
            <a:spAutoFit/>
          </a:bodyPr>
          <a:lstStyle/>
          <a:p>
            <a:pPr marL="285750" indent="-285750">
              <a:buFont typeface="Arial"/>
              <a:buChar char="•"/>
            </a:pPr>
            <a:r>
              <a:rPr kumimoji="1" lang="en-US" altLang="ja-JP" dirty="0" smtClean="0">
                <a:latin typeface="Arial"/>
                <a:cs typeface="Arial"/>
              </a:rPr>
              <a:t>Upper layer</a:t>
            </a:r>
          </a:p>
          <a:p>
            <a:pPr marL="285750" indent="-285750">
              <a:buFont typeface="Arial"/>
              <a:buChar char="•"/>
            </a:pPr>
            <a:r>
              <a:rPr lang="en-US" altLang="ja-JP" dirty="0" smtClean="0">
                <a:latin typeface="Arial"/>
                <a:cs typeface="Arial"/>
              </a:rPr>
              <a:t>Web API/apps</a:t>
            </a:r>
            <a:endParaRPr kumimoji="1" lang="ja-JP" altLang="en-US" dirty="0">
              <a:latin typeface="Arial"/>
              <a:cs typeface="Arial"/>
            </a:endParaRPr>
          </a:p>
        </p:txBody>
      </p:sp>
      <p:sp>
        <p:nvSpPr>
          <p:cNvPr id="7" name="テキスト ボックス 6"/>
          <p:cNvSpPr txBox="1"/>
          <p:nvPr/>
        </p:nvSpPr>
        <p:spPr>
          <a:xfrm>
            <a:off x="4644758" y="2645149"/>
            <a:ext cx="2022064" cy="646331"/>
          </a:xfrm>
          <a:prstGeom prst="rect">
            <a:avLst/>
          </a:prstGeom>
          <a:noFill/>
        </p:spPr>
        <p:txBody>
          <a:bodyPr wrap="square" rtlCol="0">
            <a:spAutoFit/>
          </a:bodyPr>
          <a:lstStyle/>
          <a:p>
            <a:pPr marL="285750" indent="-285750">
              <a:buFont typeface="Arial"/>
              <a:buChar char="•"/>
            </a:pPr>
            <a:r>
              <a:rPr lang="en-US" altLang="ja-JP" dirty="0" smtClean="0">
                <a:latin typeface="Arial"/>
                <a:cs typeface="Arial"/>
              </a:rPr>
              <a:t>Middle</a:t>
            </a:r>
            <a:r>
              <a:rPr kumimoji="1" lang="en-US" altLang="ja-JP" dirty="0" smtClean="0">
                <a:latin typeface="Arial"/>
                <a:cs typeface="Arial"/>
              </a:rPr>
              <a:t> Layer</a:t>
            </a:r>
          </a:p>
          <a:p>
            <a:pPr marL="285750" indent="-285750">
              <a:buFont typeface="Arial"/>
              <a:buChar char="•"/>
            </a:pPr>
            <a:r>
              <a:rPr lang="en-US" altLang="ja-JP" dirty="0" smtClean="0">
                <a:latin typeface="Arial"/>
                <a:cs typeface="Arial"/>
              </a:rPr>
              <a:t>Native apps</a:t>
            </a:r>
            <a:endParaRPr kumimoji="1" lang="ja-JP" altLang="en-US" dirty="0">
              <a:latin typeface="Arial"/>
              <a:cs typeface="Arial"/>
            </a:endParaRPr>
          </a:p>
        </p:txBody>
      </p:sp>
      <p:sp>
        <p:nvSpPr>
          <p:cNvPr id="8" name="強調線吹き出し 2 7"/>
          <p:cNvSpPr/>
          <p:nvPr/>
        </p:nvSpPr>
        <p:spPr bwMode="auto">
          <a:xfrm>
            <a:off x="4903851" y="4820273"/>
            <a:ext cx="3667046" cy="1047093"/>
          </a:xfrm>
          <a:prstGeom prst="accentCallout2">
            <a:avLst>
              <a:gd name="adj1" fmla="val 18750"/>
              <a:gd name="adj2" fmla="val -8333"/>
              <a:gd name="adj3" fmla="val 18750"/>
              <a:gd name="adj4" fmla="val -13140"/>
              <a:gd name="adj5" fmla="val -144777"/>
              <a:gd name="adj6" fmla="val -20814"/>
            </a:avLst>
          </a:prstGeom>
          <a:noFill/>
          <a:ln w="12700" cap="flat" cmpd="sng" algn="ctr">
            <a:solidFill>
              <a:schemeClr val="tx1"/>
            </a:solidFill>
            <a:prstDash val="solid"/>
            <a:round/>
            <a:headEnd type="none" w="med" len="med"/>
            <a:tailEnd type="none" w="med" len="med"/>
          </a:ln>
          <a:effectLst/>
        </p:spPr>
        <p:txBody>
          <a:bodyPr rtlCol="0" anchor="ctr" anchorCtr="1"/>
          <a:lstStyle/>
          <a:p>
            <a:r>
              <a:rPr lang="en-US" altLang="ja-JP" dirty="0" smtClean="0">
                <a:latin typeface="Arial"/>
                <a:cs typeface="Arial"/>
              </a:rPr>
              <a:t>Common interests:</a:t>
            </a:r>
          </a:p>
          <a:p>
            <a:pPr marL="285750" indent="-285750">
              <a:buFont typeface="Arial"/>
              <a:buChar char="•"/>
            </a:pPr>
            <a:r>
              <a:rPr lang="en-US" altLang="ja-JP" dirty="0" smtClean="0">
                <a:latin typeface="Arial"/>
                <a:cs typeface="Arial"/>
              </a:rPr>
              <a:t>Hybrid apps security</a:t>
            </a:r>
          </a:p>
          <a:p>
            <a:pPr marL="285750" indent="-285750">
              <a:buFont typeface="Arial"/>
              <a:buChar char="•"/>
            </a:pPr>
            <a:r>
              <a:rPr lang="en-US" altLang="ja-JP" dirty="0" smtClean="0">
                <a:latin typeface="Arial"/>
                <a:cs typeface="Arial"/>
              </a:rPr>
              <a:t>Web/Native app interaction</a:t>
            </a:r>
          </a:p>
          <a:p>
            <a:pPr marL="285750" indent="-285750">
              <a:buFont typeface="Arial"/>
              <a:buChar char="•"/>
            </a:pPr>
            <a:r>
              <a:rPr lang="en-US" altLang="ja-JP" dirty="0" smtClean="0">
                <a:latin typeface="Arial"/>
                <a:cs typeface="Arial"/>
              </a:rPr>
              <a:t>User authentication</a:t>
            </a:r>
          </a:p>
          <a:p>
            <a:pPr marL="285750" indent="-285750">
              <a:buFont typeface="Arial"/>
              <a:buChar char="•"/>
            </a:pPr>
            <a:r>
              <a:rPr lang="en-US" altLang="ja-JP" dirty="0" smtClean="0">
                <a:latin typeface="Arial"/>
                <a:cs typeface="Arial"/>
              </a:rPr>
              <a:t>Secure </a:t>
            </a:r>
            <a:r>
              <a:rPr lang="en-US" altLang="ja-JP" dirty="0">
                <a:latin typeface="Arial"/>
                <a:cs typeface="Arial"/>
              </a:rPr>
              <a:t>a</a:t>
            </a:r>
            <a:r>
              <a:rPr lang="en-US" altLang="ja-JP" dirty="0" smtClean="0">
                <a:latin typeface="Arial"/>
                <a:cs typeface="Arial"/>
              </a:rPr>
              <a:t>pp distribution  </a:t>
            </a:r>
            <a:endParaRPr kumimoji="1" lang="ja-JP" altLang="en-US" dirty="0">
              <a:latin typeface="Arial"/>
              <a:cs typeface="Arial"/>
            </a:endParaRPr>
          </a:p>
        </p:txBody>
      </p:sp>
      <p:sp>
        <p:nvSpPr>
          <p:cNvPr id="9" name="テキスト ボックス 8"/>
          <p:cNvSpPr txBox="1"/>
          <p:nvPr/>
        </p:nvSpPr>
        <p:spPr>
          <a:xfrm>
            <a:off x="3005902" y="1925608"/>
            <a:ext cx="737793" cy="646331"/>
          </a:xfrm>
          <a:prstGeom prst="rect">
            <a:avLst/>
          </a:prstGeom>
          <a:noFill/>
        </p:spPr>
        <p:txBody>
          <a:bodyPr wrap="square" rtlCol="0">
            <a:spAutoFit/>
          </a:bodyPr>
          <a:lstStyle/>
          <a:p>
            <a:r>
              <a:rPr kumimoji="1" lang="en-US" altLang="ja-JP" dirty="0" smtClean="0">
                <a:latin typeface="Arial"/>
                <a:cs typeface="Arial"/>
              </a:rPr>
              <a:t>W3C </a:t>
            </a:r>
            <a:endParaRPr kumimoji="1" lang="ja-JP" altLang="en-US" dirty="0">
              <a:latin typeface="Arial"/>
              <a:cs typeface="Arial"/>
            </a:endParaRPr>
          </a:p>
        </p:txBody>
      </p:sp>
      <p:sp>
        <p:nvSpPr>
          <p:cNvPr id="10" name="テキスト ボックス 9"/>
          <p:cNvSpPr txBox="1"/>
          <p:nvPr/>
        </p:nvSpPr>
        <p:spPr>
          <a:xfrm>
            <a:off x="4870583" y="1925608"/>
            <a:ext cx="982002" cy="369332"/>
          </a:xfrm>
          <a:prstGeom prst="rect">
            <a:avLst/>
          </a:prstGeom>
          <a:noFill/>
        </p:spPr>
        <p:txBody>
          <a:bodyPr wrap="square" rtlCol="0">
            <a:spAutoFit/>
          </a:bodyPr>
          <a:lstStyle/>
          <a:p>
            <a:r>
              <a:rPr kumimoji="1" lang="en-US" altLang="ja-JP" dirty="0" smtClean="0">
                <a:latin typeface="Arial"/>
                <a:cs typeface="Arial"/>
              </a:rPr>
              <a:t>GENIVI</a:t>
            </a:r>
            <a:endParaRPr kumimoji="1" lang="ja-JP" altLang="en-US" dirty="0">
              <a:latin typeface="Arial"/>
              <a:cs typeface="Arial"/>
            </a:endParaRPr>
          </a:p>
        </p:txBody>
      </p:sp>
      <p:pic>
        <p:nvPicPr>
          <p:cNvPr id="11" name="図 10" descr="W3C®_Icon.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0289" y="3517780"/>
            <a:ext cx="1639820" cy="1117584"/>
          </a:xfrm>
          <a:prstGeom prst="rect">
            <a:avLst/>
          </a:prstGeom>
        </p:spPr>
      </p:pic>
      <p:pic>
        <p:nvPicPr>
          <p:cNvPr id="12" name="図 11" descr="genivi_chrome_1_transparen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5556" y="1925608"/>
            <a:ext cx="2231517" cy="1953162"/>
          </a:xfrm>
          <a:prstGeom prst="rect">
            <a:avLst/>
          </a:prstGeom>
        </p:spPr>
      </p:pic>
    </p:spTree>
    <p:extLst>
      <p:ext uri="{BB962C8B-B14F-4D97-AF65-F5344CB8AC3E}">
        <p14:creationId xmlns:p14="http://schemas.microsoft.com/office/powerpoint/2010/main" val="9431607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Discussion points from use case</a:t>
            </a:r>
            <a:endParaRPr kumimoji="1" lang="ja-JP" altLang="en-US" dirty="0"/>
          </a:p>
        </p:txBody>
      </p:sp>
      <p:sp>
        <p:nvSpPr>
          <p:cNvPr id="3" name="コンテンツ プレースホルダー 2"/>
          <p:cNvSpPr>
            <a:spLocks noGrp="1"/>
          </p:cNvSpPr>
          <p:nvPr>
            <p:ph idx="1"/>
          </p:nvPr>
        </p:nvSpPr>
        <p:spPr>
          <a:xfrm>
            <a:off x="4562446" y="996856"/>
            <a:ext cx="4155128" cy="5251544"/>
          </a:xfrm>
        </p:spPr>
        <p:txBody>
          <a:bodyPr/>
          <a:lstStyle/>
          <a:p>
            <a:r>
              <a:rPr lang="en-US" altLang="ja-JP" sz="1600" dirty="0" smtClean="0"/>
              <a:t>Protection against  intrusion and attack</a:t>
            </a:r>
          </a:p>
          <a:p>
            <a:r>
              <a:rPr lang="en-US" altLang="ja-JP" sz="1600" dirty="0" smtClean="0"/>
              <a:t>‘Set’ API</a:t>
            </a:r>
          </a:p>
          <a:p>
            <a:pPr lvl="1"/>
            <a:r>
              <a:rPr lang="en-US" altLang="ja-JP" sz="1600" dirty="0" smtClean="0"/>
              <a:t>HVAC, window, drive-train</a:t>
            </a:r>
          </a:p>
          <a:p>
            <a:r>
              <a:rPr lang="en-US" altLang="ja-JP" sz="1600" dirty="0" smtClean="0"/>
              <a:t>API accessibility</a:t>
            </a:r>
          </a:p>
          <a:p>
            <a:pPr lvl="1"/>
            <a:r>
              <a:rPr lang="en-US" altLang="ja-JP" sz="1600" dirty="0" smtClean="0"/>
              <a:t>app certification, user’s permission, </a:t>
            </a:r>
            <a:r>
              <a:rPr lang="en-US" altLang="ja-JP" sz="1600" dirty="0" err="1" smtClean="0"/>
              <a:t>WebAPI</a:t>
            </a:r>
            <a:r>
              <a:rPr lang="en-US" altLang="ja-JP" sz="1600" dirty="0" smtClean="0"/>
              <a:t> (not direct), remote access</a:t>
            </a:r>
          </a:p>
          <a:p>
            <a:r>
              <a:rPr lang="en-US" altLang="ja-JP" sz="1600" dirty="0" smtClean="0"/>
              <a:t>Communication</a:t>
            </a:r>
          </a:p>
          <a:p>
            <a:pPr lvl="1"/>
            <a:r>
              <a:rPr lang="en-US" altLang="ja-JP" sz="1600" dirty="0" smtClean="0"/>
              <a:t>With devices/home/service, To cloud data, V2X</a:t>
            </a:r>
          </a:p>
          <a:p>
            <a:r>
              <a:rPr kumimoji="1" lang="en-US" altLang="ja-JP" sz="1600" dirty="0" smtClean="0"/>
              <a:t>User’s rights for their data</a:t>
            </a:r>
          </a:p>
          <a:p>
            <a:pPr lvl="1"/>
            <a:r>
              <a:rPr lang="en-US" altLang="ja-JP" sz="1600" dirty="0" smtClean="0"/>
              <a:t>Do not track, sensitive location, Emergency</a:t>
            </a:r>
          </a:p>
          <a:p>
            <a:r>
              <a:rPr lang="en-US" altLang="ja-JP" sz="1600" dirty="0" smtClean="0"/>
              <a:t>Multi drivers/users</a:t>
            </a:r>
          </a:p>
          <a:p>
            <a:pPr lvl="1"/>
            <a:r>
              <a:rPr lang="en-US" altLang="ja-JP" sz="1600" dirty="0" smtClean="0"/>
              <a:t>Identification, environment switch, payment</a:t>
            </a:r>
            <a:endParaRPr kumimoji="1" lang="en-US" altLang="ja-JP" sz="1600" dirty="0" smtClean="0"/>
          </a:p>
        </p:txBody>
      </p:sp>
      <p:sp>
        <p:nvSpPr>
          <p:cNvPr id="4" name="円/楕円 3"/>
          <p:cNvSpPr/>
          <p:nvPr/>
        </p:nvSpPr>
        <p:spPr bwMode="auto">
          <a:xfrm>
            <a:off x="1081817" y="2480991"/>
            <a:ext cx="2586815" cy="2586815"/>
          </a:xfrm>
          <a:prstGeom prst="ellipse">
            <a:avLst/>
          </a:prstGeom>
          <a:gradFill flip="none" rotWithShape="1">
            <a:gsLst>
              <a:gs pos="0">
                <a:srgbClr val="FF6666"/>
              </a:gs>
              <a:gs pos="100000">
                <a:srgbClr val="FFFFFF"/>
              </a:gs>
            </a:gsLst>
            <a:path path="circle">
              <a:fillToRect l="100000" t="100000"/>
            </a:path>
            <a:tileRect r="-100000" b="-100000"/>
          </a:gradFill>
          <a:ln w="12700" cap="flat" cmpd="sng" algn="ctr">
            <a:noFill/>
            <a:prstDash val="solid"/>
            <a:round/>
            <a:headEnd type="none" w="med" len="med"/>
            <a:tailEnd type="none" w="med" len="med"/>
          </a:ln>
          <a:effectLst/>
        </p:spPr>
        <p:txBody>
          <a:bodyPr rtlCol="0" anchor="ctr"/>
          <a:lstStyle/>
          <a:p>
            <a:pPr algn="ctr"/>
            <a:r>
              <a:rPr lang="en-US" altLang="ja-JP" dirty="0" smtClean="0">
                <a:latin typeface="Arial"/>
                <a:cs typeface="Arial"/>
              </a:rPr>
              <a:t>60 use cases</a:t>
            </a:r>
          </a:p>
          <a:p>
            <a:pPr algn="ctr"/>
            <a:r>
              <a:rPr lang="en-US" altLang="ja-JP" dirty="0" smtClean="0">
                <a:latin typeface="Arial"/>
                <a:cs typeface="Arial"/>
              </a:rPr>
              <a:t>and</a:t>
            </a:r>
          </a:p>
          <a:p>
            <a:pPr algn="ctr"/>
            <a:r>
              <a:rPr lang="en-US" altLang="ja-JP" dirty="0">
                <a:latin typeface="Arial"/>
                <a:cs typeface="Arial"/>
              </a:rPr>
              <a:t>c</a:t>
            </a:r>
            <a:r>
              <a:rPr kumimoji="1" lang="en-US" altLang="ja-JP" dirty="0" smtClean="0">
                <a:latin typeface="Arial"/>
                <a:cs typeface="Arial"/>
              </a:rPr>
              <a:t>oncerns</a:t>
            </a:r>
            <a:endParaRPr kumimoji="1" lang="ja-JP" altLang="en-US" dirty="0">
              <a:latin typeface="Arial"/>
              <a:cs typeface="Arial"/>
            </a:endParaRPr>
          </a:p>
        </p:txBody>
      </p:sp>
      <p:sp>
        <p:nvSpPr>
          <p:cNvPr id="5" name="ストライプ矢印 4"/>
          <p:cNvSpPr/>
          <p:nvPr/>
        </p:nvSpPr>
        <p:spPr bwMode="auto">
          <a:xfrm>
            <a:off x="3856913" y="3492201"/>
            <a:ext cx="435079" cy="482089"/>
          </a:xfrm>
          <a:prstGeom prst="stripedRightArrow">
            <a:avLst/>
          </a:prstGeom>
          <a:solidFill>
            <a:srgbClr val="66CCFF"/>
          </a:solidFill>
          <a:ln w="12700" cap="flat" cmpd="sng" algn="ctr">
            <a:noFill/>
            <a:prstDash val="solid"/>
            <a:round/>
            <a:headEnd type="none" w="med" len="med"/>
            <a:tailEnd type="none" w="med" len="med"/>
          </a:ln>
          <a:effectLst/>
        </p:spPr>
        <p:txBody>
          <a:bodyPr rtlCol="0" anchor="ctr"/>
          <a:lstStyle/>
          <a:p>
            <a:pPr algn="ctr"/>
            <a:endParaRPr kumimoji="1" lang="ja-JP" altLang="en-US"/>
          </a:p>
        </p:txBody>
      </p:sp>
    </p:spTree>
    <p:extLst>
      <p:ext uri="{BB962C8B-B14F-4D97-AF65-F5344CB8AC3E}">
        <p14:creationId xmlns:p14="http://schemas.microsoft.com/office/powerpoint/2010/main" val="35661347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Protection </a:t>
            </a:r>
            <a:r>
              <a:rPr lang="en-US" altLang="ja-JP" dirty="0" smtClean="0"/>
              <a:t>against </a:t>
            </a:r>
            <a:r>
              <a:rPr lang="en-US" altLang="ja-JP" dirty="0"/>
              <a:t>intrusion and </a:t>
            </a:r>
            <a:r>
              <a:rPr lang="en-US" altLang="ja-JP" dirty="0" smtClean="0"/>
              <a:t>attack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Cars should have protection agains</a:t>
            </a:r>
            <a:r>
              <a:rPr lang="en-US" altLang="ja-JP" dirty="0" smtClean="0"/>
              <a:t>t intrusion or unauthorized access as its fundamental function.</a:t>
            </a:r>
          </a:p>
          <a:p>
            <a:pPr lvl="1"/>
            <a:r>
              <a:rPr kumimoji="1" lang="en-US" altLang="ja-JP" dirty="0" smtClean="0"/>
              <a:t>Against intrusion</a:t>
            </a:r>
          </a:p>
          <a:p>
            <a:pPr lvl="1"/>
            <a:r>
              <a:rPr lang="en-US" altLang="ja-JP" dirty="0" smtClean="0"/>
              <a:t>Against unauthorized local/remote access</a:t>
            </a:r>
          </a:p>
          <a:p>
            <a:pPr lvl="1"/>
            <a:r>
              <a:rPr kumimoji="1" lang="en-US" altLang="ja-JP" dirty="0" smtClean="0"/>
              <a:t>Protection of source code</a:t>
            </a:r>
          </a:p>
          <a:p>
            <a:pPr lvl="2"/>
            <a:r>
              <a:rPr lang="en-US" altLang="ja-JP" dirty="0" smtClean="0"/>
              <a:t>These functionalities may be implementation issues.</a:t>
            </a:r>
            <a:endParaRPr kumimoji="1" lang="ja-JP" altLang="en-US" dirty="0"/>
          </a:p>
        </p:txBody>
      </p:sp>
      <p:sp>
        <p:nvSpPr>
          <p:cNvPr id="4" name="ドーナツ 3"/>
          <p:cNvSpPr/>
          <p:nvPr/>
        </p:nvSpPr>
        <p:spPr bwMode="auto">
          <a:xfrm>
            <a:off x="3910911" y="4617402"/>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5" name="テキスト ボックス 4"/>
          <p:cNvSpPr txBox="1"/>
          <p:nvPr/>
        </p:nvSpPr>
        <p:spPr>
          <a:xfrm>
            <a:off x="4191180" y="4545004"/>
            <a:ext cx="4564957" cy="923330"/>
          </a:xfrm>
          <a:prstGeom prst="rect">
            <a:avLst/>
          </a:prstGeom>
          <a:noFill/>
        </p:spPr>
        <p:txBody>
          <a:bodyPr wrap="square" rtlCol="0">
            <a:spAutoFit/>
          </a:bodyPr>
          <a:lstStyle/>
          <a:p>
            <a:r>
              <a:rPr lang="en-US" altLang="ja-JP" dirty="0" smtClean="0">
                <a:latin typeface="Arial"/>
                <a:cs typeface="Arial"/>
              </a:rPr>
              <a:t>: </a:t>
            </a:r>
            <a:r>
              <a:rPr lang="en-US" altLang="ja-JP" dirty="0">
                <a:latin typeface="Arial"/>
                <a:cs typeface="Arial"/>
              </a:rPr>
              <a:t>F</a:t>
            </a:r>
            <a:r>
              <a:rPr lang="en-US" altLang="ja-JP" dirty="0" smtClean="0">
                <a:latin typeface="Arial"/>
                <a:cs typeface="Arial"/>
              </a:rPr>
              <a:t>easible and scope of current spec/note</a:t>
            </a:r>
          </a:p>
          <a:p>
            <a:r>
              <a:rPr lang="en-US" altLang="ja-JP" dirty="0">
                <a:latin typeface="Arial"/>
                <a:cs typeface="Arial"/>
              </a:rPr>
              <a:t>: </a:t>
            </a:r>
            <a:r>
              <a:rPr lang="en-US" altLang="ja-JP" dirty="0" smtClean="0">
                <a:latin typeface="Arial"/>
                <a:cs typeface="Arial"/>
              </a:rPr>
              <a:t>Beyond our scope.</a:t>
            </a:r>
          </a:p>
          <a:p>
            <a:r>
              <a:rPr lang="en-US" altLang="ja-JP" dirty="0">
                <a:latin typeface="Arial"/>
                <a:cs typeface="Arial"/>
              </a:rPr>
              <a:t>: </a:t>
            </a:r>
            <a:r>
              <a:rPr lang="en-US" altLang="ja-JP" dirty="0" smtClean="0">
                <a:latin typeface="Arial"/>
                <a:cs typeface="Arial"/>
              </a:rPr>
              <a:t>Future scope or need </a:t>
            </a:r>
            <a:r>
              <a:rPr lang="en-US" altLang="ja-JP" dirty="0">
                <a:latin typeface="Arial"/>
                <a:cs typeface="Arial"/>
              </a:rPr>
              <a:t>further </a:t>
            </a:r>
            <a:r>
              <a:rPr lang="en-US" altLang="ja-JP" dirty="0" smtClean="0">
                <a:latin typeface="Arial"/>
                <a:cs typeface="Arial"/>
              </a:rPr>
              <a:t>discussion</a:t>
            </a:r>
            <a:endParaRPr lang="ja-JP" altLang="en-US" dirty="0">
              <a:latin typeface="Arial"/>
              <a:cs typeface="Arial"/>
            </a:endParaRPr>
          </a:p>
        </p:txBody>
      </p:sp>
      <p:sp>
        <p:nvSpPr>
          <p:cNvPr id="6" name="二等辺三角形 5"/>
          <p:cNvSpPr/>
          <p:nvPr/>
        </p:nvSpPr>
        <p:spPr bwMode="auto">
          <a:xfrm>
            <a:off x="3894596" y="4935122"/>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grpSp>
        <p:nvGrpSpPr>
          <p:cNvPr id="7" name="図形グループ 6"/>
          <p:cNvGrpSpPr/>
          <p:nvPr/>
        </p:nvGrpSpPr>
        <p:grpSpPr>
          <a:xfrm>
            <a:off x="3911736" y="5279230"/>
            <a:ext cx="321431" cy="144777"/>
            <a:chOff x="4765151" y="5288599"/>
            <a:chExt cx="321431" cy="144777"/>
          </a:xfrm>
        </p:grpSpPr>
        <p:sp>
          <p:nvSpPr>
            <p:cNvPr id="8" name="山形 7"/>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9" name="山形 8"/>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10" name="正方形/長方形 9"/>
          <p:cNvSpPr/>
          <p:nvPr/>
        </p:nvSpPr>
        <p:spPr bwMode="auto">
          <a:xfrm>
            <a:off x="3645253" y="4336664"/>
            <a:ext cx="5107603" cy="1352199"/>
          </a:xfrm>
          <a:prstGeom prst="rect">
            <a:avLst/>
          </a:prstGeom>
          <a:noFill/>
          <a:ln w="1270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11" name="テキスト ボックス 10"/>
          <p:cNvSpPr txBox="1"/>
          <p:nvPr/>
        </p:nvSpPr>
        <p:spPr>
          <a:xfrm>
            <a:off x="4673356" y="5780234"/>
            <a:ext cx="4200113" cy="369332"/>
          </a:xfrm>
          <a:prstGeom prst="rect">
            <a:avLst/>
          </a:prstGeom>
          <a:noFill/>
        </p:spPr>
        <p:txBody>
          <a:bodyPr wrap="none" rtlCol="0">
            <a:spAutoFit/>
          </a:bodyPr>
          <a:lstStyle/>
          <a:p>
            <a:r>
              <a:rPr kumimoji="1" lang="en-US" altLang="ja-JP" dirty="0" smtClean="0"/>
              <a:t>*) This marks just shows tentative remarks.</a:t>
            </a:r>
          </a:p>
        </p:txBody>
      </p:sp>
      <p:sp>
        <p:nvSpPr>
          <p:cNvPr id="12" name="二等辺三角形 11"/>
          <p:cNvSpPr/>
          <p:nvPr/>
        </p:nvSpPr>
        <p:spPr bwMode="auto">
          <a:xfrm>
            <a:off x="4504070" y="2488877"/>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
        <p:nvSpPr>
          <p:cNvPr id="13" name="二等辺三角形 12"/>
          <p:cNvSpPr/>
          <p:nvPr/>
        </p:nvSpPr>
        <p:spPr bwMode="auto">
          <a:xfrm>
            <a:off x="3394796" y="1730498"/>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
        <p:nvSpPr>
          <p:cNvPr id="14" name="二等辺三角形 13"/>
          <p:cNvSpPr/>
          <p:nvPr/>
        </p:nvSpPr>
        <p:spPr bwMode="auto">
          <a:xfrm>
            <a:off x="6170809" y="2174770"/>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Tree>
    <p:extLst>
      <p:ext uri="{BB962C8B-B14F-4D97-AF65-F5344CB8AC3E}">
        <p14:creationId xmlns:p14="http://schemas.microsoft.com/office/powerpoint/2010/main" val="2075909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‘Set’ API</a:t>
            </a:r>
          </a:p>
        </p:txBody>
      </p:sp>
      <p:sp>
        <p:nvSpPr>
          <p:cNvPr id="3" name="コンテンツ プレースホルダー 2"/>
          <p:cNvSpPr>
            <a:spLocks noGrp="1"/>
          </p:cNvSpPr>
          <p:nvPr>
            <p:ph idx="1"/>
          </p:nvPr>
        </p:nvSpPr>
        <p:spPr/>
        <p:txBody>
          <a:bodyPr/>
          <a:lstStyle/>
          <a:p>
            <a:r>
              <a:rPr lang="en-US" altLang="ja-JP" dirty="0" smtClean="0"/>
              <a:t>Vehicle APIs are categorized in 3; ‘get’, ‘subscribe’ and ‘set’. We do not recommend ‘set’ for the initial version but we also understand there are strong demand for the ‘set’ function.</a:t>
            </a:r>
          </a:p>
          <a:p>
            <a:pPr lvl="1"/>
            <a:r>
              <a:rPr lang="en-US" altLang="ja-JP" dirty="0" smtClean="0"/>
              <a:t>for HVAC</a:t>
            </a:r>
          </a:p>
          <a:p>
            <a:pPr lvl="1"/>
            <a:r>
              <a:rPr kumimoji="1" lang="en-US" altLang="ja-JP" dirty="0" smtClean="0"/>
              <a:t>for window, sunroof, door lock</a:t>
            </a:r>
          </a:p>
          <a:p>
            <a:pPr lvl="1"/>
            <a:r>
              <a:rPr lang="en-US" altLang="ja-JP" dirty="0" smtClean="0"/>
              <a:t>for ADAS</a:t>
            </a:r>
          </a:p>
          <a:p>
            <a:pPr lvl="1"/>
            <a:r>
              <a:rPr kumimoji="1" lang="en-US" altLang="ja-JP" dirty="0" smtClean="0"/>
              <a:t>for safety critical functionality</a:t>
            </a:r>
          </a:p>
          <a:p>
            <a:pPr lvl="1"/>
            <a:endParaRPr kumimoji="1" lang="en-US" altLang="ja-JP" dirty="0" smtClean="0"/>
          </a:p>
        </p:txBody>
      </p:sp>
      <p:sp>
        <p:nvSpPr>
          <p:cNvPr id="20" name="ドーナツ 19"/>
          <p:cNvSpPr/>
          <p:nvPr/>
        </p:nvSpPr>
        <p:spPr bwMode="auto">
          <a:xfrm>
            <a:off x="2635342" y="2026378"/>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21" name="図形グループ 20"/>
          <p:cNvGrpSpPr/>
          <p:nvPr/>
        </p:nvGrpSpPr>
        <p:grpSpPr>
          <a:xfrm>
            <a:off x="5037881" y="2478403"/>
            <a:ext cx="321431" cy="144777"/>
            <a:chOff x="4765151" y="5288599"/>
            <a:chExt cx="321431" cy="144777"/>
          </a:xfrm>
        </p:grpSpPr>
        <p:sp>
          <p:nvSpPr>
            <p:cNvPr id="22" name="山形 21"/>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3" name="山形 22"/>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grpSp>
        <p:nvGrpSpPr>
          <p:cNvPr id="24" name="図形グループ 23"/>
          <p:cNvGrpSpPr/>
          <p:nvPr/>
        </p:nvGrpSpPr>
        <p:grpSpPr>
          <a:xfrm>
            <a:off x="2667415" y="2834370"/>
            <a:ext cx="321431" cy="144777"/>
            <a:chOff x="4765151" y="5288599"/>
            <a:chExt cx="321431" cy="144777"/>
          </a:xfrm>
        </p:grpSpPr>
        <p:sp>
          <p:nvSpPr>
            <p:cNvPr id="25" name="山形 24"/>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6" name="山形 25"/>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27" name="二等辺三角形 26"/>
          <p:cNvSpPr/>
          <p:nvPr/>
        </p:nvSpPr>
        <p:spPr bwMode="auto">
          <a:xfrm>
            <a:off x="4757272" y="3143657"/>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Tree>
    <p:extLst>
      <p:ext uri="{BB962C8B-B14F-4D97-AF65-F5344CB8AC3E}">
        <p14:creationId xmlns:p14="http://schemas.microsoft.com/office/powerpoint/2010/main" val="111398679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ugisiryou201404">
  <a:themeElements>
    <a:clrScheme name="">
      <a:dk1>
        <a:srgbClr val="000000"/>
      </a:dk1>
      <a:lt1>
        <a:srgbClr val="FFFFFF"/>
      </a:lt1>
      <a:dk2>
        <a:srgbClr val="000000"/>
      </a:dk2>
      <a:lt2>
        <a:srgbClr val="969696"/>
      </a:lt2>
      <a:accent1>
        <a:srgbClr val="969696"/>
      </a:accent1>
      <a:accent2>
        <a:srgbClr val="3333CC"/>
      </a:accent2>
      <a:accent3>
        <a:srgbClr val="FFFFFF"/>
      </a:accent3>
      <a:accent4>
        <a:srgbClr val="000000"/>
      </a:accent4>
      <a:accent5>
        <a:srgbClr val="C9C9C9"/>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rtlCol="0" anchor="ctr"/>
      <a:lstStyle>
        <a:defPPr algn="ctr">
          <a:defRPr kumimoji="1"/>
        </a:defPPr>
      </a:lstStyle>
    </a:spDef>
    <a:lnDef>
      <a:spPr bwMode="auto">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56796" dir="3806097" algn="ctr" rotWithShape="0">
                  <a:schemeClr val="accent1"/>
                </a:outerShdw>
              </a:effectLst>
            </a14:hiddenEffects>
          </a:ext>
        </a:extLst>
      </a:spPr>
      <a:body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bs">
  <a:themeElements>
    <a:clrScheme name="KDDI R&amp;D ">
      <a:dk1>
        <a:srgbClr val="000000"/>
      </a:dk1>
      <a:lt1>
        <a:srgbClr val="FFFFFF"/>
      </a:lt1>
      <a:dk2>
        <a:srgbClr val="000000"/>
      </a:dk2>
      <a:lt2>
        <a:srgbClr val="969696"/>
      </a:lt2>
      <a:accent1>
        <a:srgbClr val="969696"/>
      </a:accent1>
      <a:accent2>
        <a:srgbClr val="3333CC"/>
      </a:accent2>
      <a:accent3>
        <a:srgbClr val="FFFFFF"/>
      </a:accent3>
      <a:accent4>
        <a:srgbClr val="000000"/>
      </a:accent4>
      <a:accent5>
        <a:srgbClr val="C9C9C9"/>
      </a:accent5>
      <a:accent6>
        <a:srgbClr val="2D2DB9"/>
      </a:accent6>
      <a:hlink>
        <a:srgbClr val="400080"/>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rtlCol="0" anchor="ctr"/>
      <a:lstStyle>
        <a:defPPr algn="ctr">
          <a:defRPr kumimoji="1"/>
        </a:defPPr>
      </a:lstStyle>
    </a:spDef>
    <a:lnDef>
      <a:spPr bwMode="auto">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56796" dir="3806097" algn="ctr" rotWithShape="0">
                  <a:schemeClr val="accent1"/>
                </a:outerShdw>
              </a:effectLst>
            </a14:hiddenEffects>
          </a:ext>
        </a:extLst>
      </a:spPr>
      <a:body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fugisiryou201404.thmx</Template>
  <TotalTime>1248</TotalTime>
  <Words>2800</Words>
  <Application>Microsoft Macintosh PowerPoint</Application>
  <PresentationFormat>画面に合わせる (4:3)</PresentationFormat>
  <Paragraphs>240</Paragraphs>
  <Slides>14</Slides>
  <Notes>9</Notes>
  <HiddenSlides>0</HiddenSlides>
  <MMClips>0</MMClips>
  <ScaleCrop>false</ScaleCrop>
  <HeadingPairs>
    <vt:vector size="4" baseType="variant">
      <vt:variant>
        <vt:lpstr>テーマ</vt:lpstr>
      </vt:variant>
      <vt:variant>
        <vt:i4>4</vt:i4>
      </vt:variant>
      <vt:variant>
        <vt:lpstr>スライド タイトル</vt:lpstr>
      </vt:variant>
      <vt:variant>
        <vt:i4>14</vt:i4>
      </vt:variant>
    </vt:vector>
  </HeadingPairs>
  <TitlesOfParts>
    <vt:vector size="18" baseType="lpstr">
      <vt:lpstr>fugisiryou201404</vt:lpstr>
      <vt:lpstr>デザインの設定</vt:lpstr>
      <vt:lpstr>labs</vt:lpstr>
      <vt:lpstr>1_デザインの設定</vt:lpstr>
      <vt:lpstr>W3C Automotive BG/WG Security &amp; Privacy Task Force</vt:lpstr>
      <vt:lpstr>Automotive Security &amp; Privacy TF</vt:lpstr>
      <vt:lpstr>Procedure/Schedule</vt:lpstr>
      <vt:lpstr>Policy</vt:lpstr>
      <vt:lpstr>Target Model</vt:lpstr>
      <vt:lpstr>Possible collaboration with GENIVI’s security group </vt:lpstr>
      <vt:lpstr>Discussion points from use case</vt:lpstr>
      <vt:lpstr>Protection against intrusion and attack</vt:lpstr>
      <vt:lpstr>‘Set’ API</vt:lpstr>
      <vt:lpstr>API accessibility</vt:lpstr>
      <vt:lpstr>Communication</vt:lpstr>
      <vt:lpstr>User’s rights for their personal data</vt:lpstr>
      <vt:lpstr>Multi Drivers/Passengers/Users</vt:lpstr>
      <vt:lpstr>Thank you</vt:lpstr>
    </vt:vector>
  </TitlesOfParts>
  <Company>KDDI R&amp;D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W3C Automotive WG/BG Security &amp; Privacy Task Force</dc:title>
  <dc:creator>Hashimoto Junichi</dc:creator>
  <cp:lastModifiedBy>Hashimoto Junichi</cp:lastModifiedBy>
  <cp:revision>57</cp:revision>
  <dcterms:created xsi:type="dcterms:W3CDTF">2015-10-20T21:22:02Z</dcterms:created>
  <dcterms:modified xsi:type="dcterms:W3CDTF">2015-10-23T05:34:02Z</dcterms:modified>
</cp:coreProperties>
</file>