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7" r:id="rId1"/>
  </p:sldMasterIdLst>
  <p:notesMasterIdLst>
    <p:notesMasterId r:id="rId36"/>
  </p:notesMasterIdLst>
  <p:handoutMasterIdLst>
    <p:handoutMasterId r:id="rId37"/>
  </p:handoutMasterIdLst>
  <p:sldIdLst>
    <p:sldId id="306" r:id="rId2"/>
    <p:sldId id="312" r:id="rId3"/>
    <p:sldId id="339" r:id="rId4"/>
    <p:sldId id="384" r:id="rId5"/>
    <p:sldId id="385" r:id="rId6"/>
    <p:sldId id="386" r:id="rId7"/>
    <p:sldId id="387" r:id="rId8"/>
    <p:sldId id="372" r:id="rId9"/>
    <p:sldId id="373" r:id="rId10"/>
    <p:sldId id="374" r:id="rId11"/>
    <p:sldId id="375" r:id="rId12"/>
    <p:sldId id="377" r:id="rId13"/>
    <p:sldId id="383" r:id="rId14"/>
    <p:sldId id="388" r:id="rId15"/>
    <p:sldId id="378" r:id="rId16"/>
    <p:sldId id="345" r:id="rId17"/>
    <p:sldId id="346" r:id="rId18"/>
    <p:sldId id="347" r:id="rId19"/>
    <p:sldId id="348" r:id="rId20"/>
    <p:sldId id="349" r:id="rId21"/>
    <p:sldId id="350" r:id="rId22"/>
    <p:sldId id="351" r:id="rId23"/>
    <p:sldId id="352" r:id="rId24"/>
    <p:sldId id="353" r:id="rId25"/>
    <p:sldId id="354" r:id="rId26"/>
    <p:sldId id="355" r:id="rId27"/>
    <p:sldId id="356" r:id="rId28"/>
    <p:sldId id="357" r:id="rId29"/>
    <p:sldId id="358" r:id="rId30"/>
    <p:sldId id="359" r:id="rId31"/>
    <p:sldId id="371" r:id="rId32"/>
    <p:sldId id="389" r:id="rId33"/>
    <p:sldId id="376" r:id="rId34"/>
    <p:sldId id="360" r:id="rId35"/>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C78"/>
    <a:srgbClr val="296F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6" d="100"/>
          <a:sy n="96" d="100"/>
        </p:scale>
        <p:origin x="-112" y="-816"/>
      </p:cViewPr>
      <p:guideLst>
        <p:guide orient="horz" pos="843"/>
        <p:guide orient="horz" pos="1134"/>
        <p:guide orient="horz" pos="971"/>
        <p:guide pos="583"/>
        <p:guide pos="252"/>
        <p:guide pos="2823"/>
        <p:guide pos="217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3" d="100"/>
          <a:sy n="83" d="100"/>
        </p:scale>
        <p:origin x="-3816"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handoutMaster" Target="handoutMasters/handout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mn-cs"/>
              </a:defRPr>
            </a:lvl1pPr>
          </a:lstStyle>
          <a:p>
            <a:pPr>
              <a:defRPr/>
            </a:pPr>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25AF8583-C100-46E8-A491-A8535E36F9B6}" type="datetime1">
              <a:rPr lang="en-CA"/>
              <a:pPr>
                <a:defRPr/>
              </a:pPr>
              <a:t>13-04-22</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mn-cs"/>
              </a:defRPr>
            </a:lvl1pPr>
          </a:lstStyle>
          <a:p>
            <a:pPr>
              <a:defRPr/>
            </a:pPr>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617BB595-E616-4409-9595-34C3152999B3}" type="slidenum">
              <a:rPr lang="en-CA"/>
              <a:pPr>
                <a:defRPr/>
              </a:pPr>
              <a:t>‹#›</a:t>
            </a:fld>
            <a:endParaRPr lang="en-CA"/>
          </a:p>
        </p:txBody>
      </p:sp>
    </p:spTree>
    <p:extLst>
      <p:ext uri="{BB962C8B-B14F-4D97-AF65-F5344CB8AC3E}">
        <p14:creationId xmlns:p14="http://schemas.microsoft.com/office/powerpoint/2010/main" val="21544265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647AEBD2-ABC7-41D8-BF4B-289283F17F6B}" type="datetime1">
              <a:rPr lang="en-US"/>
              <a:pPr>
                <a:defRPr/>
              </a:pPr>
              <a:t>13-04-22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B68EE4C5-E7EF-4965-850C-216DAC1224B5}" type="slidenum">
              <a:rPr lang="en-US"/>
              <a:pPr>
                <a:defRPr/>
              </a:pPr>
              <a:t>‹#›</a:t>
            </a:fld>
            <a:endParaRPr lang="en-US"/>
          </a:p>
        </p:txBody>
      </p:sp>
    </p:spTree>
    <p:extLst>
      <p:ext uri="{BB962C8B-B14F-4D97-AF65-F5344CB8AC3E}">
        <p14:creationId xmlns:p14="http://schemas.microsoft.com/office/powerpoint/2010/main" val="269099055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68EE4C5-E7EF-4965-850C-216DAC1224B5}" type="slidenum">
              <a:rPr lang="en-US"/>
              <a:pPr>
                <a:defRPr/>
              </a:pPr>
              <a:t>2</a:t>
            </a:fld>
            <a:endParaRPr lang="en-US"/>
          </a:p>
        </p:txBody>
      </p:sp>
    </p:spTree>
    <p:extLst>
      <p:ext uri="{BB962C8B-B14F-4D97-AF65-F5344CB8AC3E}">
        <p14:creationId xmlns:p14="http://schemas.microsoft.com/office/powerpoint/2010/main" val="72407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endParaRPr lang="en-CA" smtClean="0">
              <a:latin typeface="Times"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B68B207F-7BE9-4B09-A901-2B4C5D7C82BB}" type="slidenum">
              <a:rPr lang="en-US" smtClean="0">
                <a:solidFill>
                  <a:prstClr val="black"/>
                </a:solidFill>
              </a:rPr>
              <a:pPr>
                <a:defRPr/>
              </a:pPr>
              <a:t>34</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file://localhost/Users/mball/Dropbox/%20QNX%20WIP/12193%20QNX%20PPT%20Title%20Screen%20Update%2002.12/title-slide-new-logo.jpg"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image" Target="file://localhost/Users/mj/Dropbox/%20QNX%20WIP/12193%20QNX%20PPT%20Title%20Screen%20Update%2002.12/divider.jpg" TargetMode="External"/><Relationship Id="rId4" Type="http://schemas.openxmlformats.org/officeDocument/2006/relationships/image" Target="../media/image9.jpeg"/><Relationship Id="rId5" Type="http://schemas.openxmlformats.org/officeDocument/2006/relationships/image" Target="file://localhost/Users/mball/Dropbox/%20QNX%20WIP/12193%20QNX%20PPT%20Title%20Screen%20Update%2002.12/qnx-logo.jpg" TargetMode="External"/><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file://localhost/Users/mball/Dropbox/%20QNX%20WIP/12193%20QNX%20PPT%20Title%20Screen%20Update%2002.12/side-blue.jpg" TargetMode="External"/><Relationship Id="rId4" Type="http://schemas.openxmlformats.org/officeDocument/2006/relationships/image" Target="../media/image3.jpg"/><Relationship Id="rId5" Type="http://schemas.openxmlformats.org/officeDocument/2006/relationships/image" Target="file://localhost/Users/mball/Dropbox/%20QNX%20WIP/12193%20QNX%20PPT%20Title%20Screen%20Update%2002.12/qnx-logo.jpg" TargetMode="External"/><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3" Type="http://schemas.openxmlformats.org/officeDocument/2006/relationships/image" Target="file://localhost/Users/mball/Dropbox/%20QNX%20WIP/12193%20QNX%20PPT%20Title%20Screen%20Update%2002.12/side-purple.jpg" TargetMode="External"/><Relationship Id="rId4" Type="http://schemas.openxmlformats.org/officeDocument/2006/relationships/image" Target="../media/image3.jpg"/><Relationship Id="rId5" Type="http://schemas.openxmlformats.org/officeDocument/2006/relationships/image" Target="file://localhost/Users/mball/Dropbox/%20QNX%20WIP/12193%20QNX%20PPT%20Title%20Screen%20Update%2002.12/qnx-logo.jpg" TargetMode="External"/><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3" Type="http://schemas.openxmlformats.org/officeDocument/2006/relationships/image" Target="file://localhost/Users/mball/Dropbox/%20QNX%20WIP/12193%20QNX%20PPT%20Title%20Screen%20Update%2002.12/side-blue.jpg" TargetMode="External"/><Relationship Id="rId4" Type="http://schemas.openxmlformats.org/officeDocument/2006/relationships/image" Target="../media/image3.jpg"/><Relationship Id="rId5" Type="http://schemas.openxmlformats.org/officeDocument/2006/relationships/image" Target="file://localhost/Users/mball/Dropbox/%20QNX%20WIP/12193%20QNX%20PPT%20Title%20Screen%20Update%2002.12/qnx-logo.jpg" TargetMode="External"/><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3" Type="http://schemas.openxmlformats.org/officeDocument/2006/relationships/image" Target="file://localhost/Users/mball/Dropbox/%20QNX%20WIP/12193%20QNX%20PPT%20Title%20Screen%20Update%2002.12/side-grey.jpg" TargetMode="External"/><Relationship Id="rId4" Type="http://schemas.openxmlformats.org/officeDocument/2006/relationships/image" Target="../media/image3.jpg"/><Relationship Id="rId5" Type="http://schemas.openxmlformats.org/officeDocument/2006/relationships/image" Target="file://localhost/Users/mball/Dropbox/%20QNX%20WIP/12193%20QNX%20PPT%20Title%20Screen%20Update%2002.12/qnx-logo.jpg" TargetMode="External"/><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6.xml.rels><?xml version="1.0" encoding="UTF-8" standalone="yes"?>
<Relationships xmlns="http://schemas.openxmlformats.org/package/2006/relationships"><Relationship Id="rId3" Type="http://schemas.openxmlformats.org/officeDocument/2006/relationships/image" Target="file://localhost/Users/mball/Dropbox/%20QNX%20WIP/12193%20QNX%20PPT%20Title%20Screen%20Update%2002.12/side-purple.jpg" TargetMode="External"/><Relationship Id="rId4" Type="http://schemas.openxmlformats.org/officeDocument/2006/relationships/image" Target="../media/image3.jpg"/><Relationship Id="rId5" Type="http://schemas.openxmlformats.org/officeDocument/2006/relationships/image" Target="file://localhost/Users/mball/Dropbox/%20QNX%20WIP/12193%20QNX%20PPT%20Title%20Screen%20Update%2002.12/qnx-logo.jpg" TargetMode="External"/><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file://localhost/Users/mball/Dropbox/%20QNX%20WIP/12193%20QNX%20PPT%20Title%20Screen%20Update%2002.12/qnx-logo.jpg" TargetMode="External"/></Relationships>
</file>

<file path=ppt/slideLayouts/_rels/slideLayout8.xml.rels><?xml version="1.0" encoding="UTF-8" standalone="yes"?>
<Relationships xmlns="http://schemas.openxmlformats.org/package/2006/relationships"><Relationship Id="rId3" Type="http://schemas.openxmlformats.org/officeDocument/2006/relationships/image" Target="file://localhost/Users/mj/Dropbox/%20QNX%20WIP/12193%20QNX%20PPT%20Title%20Screen%20Update%2002.12/divider.jpg" TargetMode="External"/><Relationship Id="rId4" Type="http://schemas.openxmlformats.org/officeDocument/2006/relationships/image" Target="../media/image3.jpg"/><Relationship Id="rId5" Type="http://schemas.openxmlformats.org/officeDocument/2006/relationships/image" Target="file://localhost/Users/mball/Dropbox/%20QNX%20WIP/12193%20QNX%20PPT%20Title%20Screen%20Update%2002.12/qnx-logo.jpg" TargetMode="External"/><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file://localhost/Users/mball/Dropbox/%20QNX%20WIP/12193%20QNX%20PPT%20Title%20Screen%20Update%2002.12/exit-slide-16x9.jpg"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title-slide-background.jp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bwMode="auto">
          <a:xfrm>
            <a:off x="220" y="0"/>
            <a:ext cx="9143560" cy="5146675"/>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7_Divider Slide">
    <p:spTree>
      <p:nvGrpSpPr>
        <p:cNvPr id="1" name=""/>
        <p:cNvGrpSpPr/>
        <p:nvPr/>
      </p:nvGrpSpPr>
      <p:grpSpPr>
        <a:xfrm>
          <a:off x="0" y="0"/>
          <a:ext cx="0" cy="0"/>
          <a:chOff x="0" y="0"/>
          <a:chExt cx="0" cy="0"/>
        </a:xfrm>
      </p:grpSpPr>
      <p:pic>
        <p:nvPicPr>
          <p:cNvPr id="9" name="side-blue.jpg"/>
          <p:cNvPicPr>
            <a:picLocks/>
          </p:cNvPicPr>
          <p:nvPr userDrawn="1"/>
        </p:nvPicPr>
        <p:blipFill>
          <a:blip r:embed="rId2" r:link="rId3" cstate="email">
            <a:extLst>
              <a:ext uri="{28A0092B-C50C-407E-A947-70E740481C1C}">
                <a14:useLocalDpi xmlns:a14="http://schemas.microsoft.com/office/drawing/2010/main"/>
              </a:ext>
            </a:extLst>
          </a:blip>
          <a:stretch>
            <a:fillRect/>
          </a:stretch>
        </p:blipFill>
        <p:spPr>
          <a:xfrm>
            <a:off x="0" y="1850979"/>
            <a:ext cx="9165102" cy="1454342"/>
          </a:xfrm>
          <a:prstGeom prst="rect">
            <a:avLst/>
          </a:prstGeom>
        </p:spPr>
      </p:pic>
      <p:sp>
        <p:nvSpPr>
          <p:cNvPr id="6" name="TextBox 5"/>
          <p:cNvSpPr txBox="1">
            <a:spLocks noChangeArrowheads="1"/>
          </p:cNvSpPr>
          <p:nvPr userDrawn="1"/>
        </p:nvSpPr>
        <p:spPr bwMode="auto">
          <a:xfrm>
            <a:off x="7454900" y="171450"/>
            <a:ext cx="1530350" cy="307975"/>
          </a:xfrm>
          <a:prstGeom prst="rect">
            <a:avLst/>
          </a:prstGeom>
          <a:noFill/>
          <a:ln w="9525">
            <a:noFill/>
            <a:miter lim="800000"/>
            <a:headEnd/>
            <a:tailEnd/>
          </a:ln>
        </p:spPr>
        <p:txBody>
          <a:bodyPr>
            <a:spAutoFit/>
          </a:bodyPr>
          <a:lstStyle/>
          <a:p>
            <a:pPr algn="r">
              <a:defRPr/>
            </a:pPr>
            <a:r>
              <a:rPr lang="en-US" sz="700" dirty="0">
                <a:solidFill>
                  <a:srgbClr val="BFBFBF"/>
                </a:solidFill>
                <a:latin typeface="Calibri"/>
                <a:ea typeface="ＭＳ Ｐゴシック" charset="-128"/>
              </a:rPr>
              <a:t>Confidential Information of </a:t>
            </a:r>
            <a:br>
              <a:rPr lang="en-US" sz="700" dirty="0">
                <a:solidFill>
                  <a:srgbClr val="BFBFBF"/>
                </a:solidFill>
                <a:latin typeface="Calibri"/>
                <a:ea typeface="ＭＳ Ｐゴシック" charset="-128"/>
              </a:rPr>
            </a:br>
            <a:r>
              <a:rPr lang="en-US" sz="700" dirty="0">
                <a:solidFill>
                  <a:srgbClr val="BFBFBF"/>
                </a:solidFill>
                <a:latin typeface="Calibri"/>
                <a:ea typeface="ＭＳ Ｐゴシック" charset="-128"/>
              </a:rPr>
              <a:t>QNX Software Systems </a:t>
            </a:r>
            <a:r>
              <a:rPr lang="en-US" sz="700" dirty="0" smtClean="0">
                <a:solidFill>
                  <a:srgbClr val="BFBFBF"/>
                </a:solidFill>
                <a:latin typeface="Calibri"/>
                <a:ea typeface="ＭＳ Ｐゴシック" charset="-128"/>
              </a:rPr>
              <a:t>Limited</a:t>
            </a:r>
            <a:endParaRPr lang="en-US" sz="700" dirty="0">
              <a:solidFill>
                <a:srgbClr val="BFBFBF"/>
              </a:solidFill>
              <a:latin typeface="Calibri"/>
              <a:ea typeface="ＭＳ Ｐゴシック" charset="-128"/>
            </a:endParaRPr>
          </a:p>
        </p:txBody>
      </p:sp>
      <p:sp>
        <p:nvSpPr>
          <p:cNvPr id="7" name="TextBox 6"/>
          <p:cNvSpPr txBox="1"/>
          <p:nvPr userDrawn="1"/>
        </p:nvSpPr>
        <p:spPr>
          <a:xfrm>
            <a:off x="7454900" y="465138"/>
            <a:ext cx="1530350" cy="230187"/>
          </a:xfrm>
          <a:prstGeom prst="rect">
            <a:avLst/>
          </a:prstGeom>
          <a:noFill/>
        </p:spPr>
        <p:txBody>
          <a:bodyPr>
            <a:spAutoFit/>
          </a:bodyPr>
          <a:lstStyle/>
          <a:p>
            <a:pPr algn="r">
              <a:defRPr/>
            </a:pPr>
            <a:fld id="{8AFF1C3E-5AAC-4397-8978-DDD234871CE3}" type="slidenum">
              <a:rPr lang="en-US" sz="900">
                <a:solidFill>
                  <a:srgbClr val="BFBFBF"/>
                </a:solidFill>
                <a:latin typeface="Calibri"/>
                <a:ea typeface="ＭＳ Ｐゴシック" charset="-128"/>
              </a:rPr>
              <a:pPr algn="r">
                <a:defRPr/>
              </a:pPr>
              <a:t>‹#›</a:t>
            </a:fld>
            <a:endParaRPr lang="en-US" sz="900" dirty="0">
              <a:solidFill>
                <a:srgbClr val="BFBFBF"/>
              </a:solidFill>
              <a:latin typeface="Calibri"/>
              <a:ea typeface="ＭＳ Ｐゴシック" charset="-128"/>
            </a:endParaRPr>
          </a:p>
        </p:txBody>
      </p:sp>
      <p:sp>
        <p:nvSpPr>
          <p:cNvPr id="36" name="Title 13"/>
          <p:cNvSpPr>
            <a:spLocks noGrp="1"/>
          </p:cNvSpPr>
          <p:nvPr>
            <p:ph type="title"/>
          </p:nvPr>
        </p:nvSpPr>
        <p:spPr>
          <a:xfrm>
            <a:off x="905171" y="1999422"/>
            <a:ext cx="6671967" cy="984878"/>
          </a:xfrm>
          <a:prstGeom prst="rect">
            <a:avLst/>
          </a:prstGeom>
        </p:spPr>
        <p:txBody>
          <a:bodyPr lIns="0" tIns="0" rIns="0" bIns="0" anchor="b"/>
          <a:lstStyle>
            <a:lvl1pPr algn="l">
              <a:lnSpc>
                <a:spcPts val="2800"/>
              </a:lnSpc>
              <a:defRPr sz="2400">
                <a:solidFill>
                  <a:schemeClr val="bg1"/>
                </a:solidFill>
              </a:defRPr>
            </a:lvl1pPr>
          </a:lstStyle>
          <a:p>
            <a:r>
              <a:rPr lang="en-US" dirty="0" smtClean="0"/>
              <a:t>Click to edit Master title style</a:t>
            </a:r>
            <a:endParaRPr lang="en-CA" dirty="0"/>
          </a:p>
        </p:txBody>
      </p:sp>
      <p:pic>
        <p:nvPicPr>
          <p:cNvPr id="8" name="qnx-colour.png"/>
          <p:cNvPicPr>
            <a:picLocks noChangeAspect="1"/>
          </p:cNvPicPr>
          <p:nvPr userDrawn="1"/>
        </p:nvPicPr>
        <p:blipFill rotWithShape="1">
          <a:blip r:embed="rId4" r:link="rId5" cstate="screen">
            <a:extLst>
              <a:ext uri="{28A0092B-C50C-407E-A947-70E740481C1C}">
                <a14:useLocalDpi xmlns:a14="http://schemas.microsoft.com/office/drawing/2010/main"/>
              </a:ext>
            </a:extLst>
          </a:blip>
          <a:srcRect/>
          <a:stretch/>
        </p:blipFill>
        <p:spPr bwMode="auto">
          <a:xfrm>
            <a:off x="7852662" y="4485345"/>
            <a:ext cx="1290450" cy="658155"/>
          </a:xfrm>
          <a:prstGeom prst="rect">
            <a:avLst/>
          </a:prstGeom>
          <a:noFill/>
          <a:ln w="9525">
            <a:noFill/>
            <a:miter lim="800000"/>
            <a:headEnd/>
            <a:tailEnd/>
          </a:ln>
        </p:spPr>
      </p:pic>
    </p:spTree>
    <p:extLst>
      <p:ext uri="{BB962C8B-B14F-4D97-AF65-F5344CB8AC3E}">
        <p14:creationId xmlns:p14="http://schemas.microsoft.com/office/powerpoint/2010/main" val="422072647"/>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Right aligned text">
    <p:spTree>
      <p:nvGrpSpPr>
        <p:cNvPr id="1" name=""/>
        <p:cNvGrpSpPr/>
        <p:nvPr/>
      </p:nvGrpSpPr>
      <p:grpSpPr>
        <a:xfrm>
          <a:off x="0" y="0"/>
          <a:ext cx="0" cy="0"/>
          <a:chOff x="0" y="0"/>
          <a:chExt cx="0" cy="0"/>
        </a:xfrm>
      </p:grpSpPr>
      <p:sp>
        <p:nvSpPr>
          <p:cNvPr id="3" name="Title 13"/>
          <p:cNvSpPr>
            <a:spLocks noGrp="1"/>
          </p:cNvSpPr>
          <p:nvPr>
            <p:ph type="title"/>
          </p:nvPr>
        </p:nvSpPr>
        <p:spPr>
          <a:xfrm>
            <a:off x="4470401" y="388309"/>
            <a:ext cx="4292600" cy="654050"/>
          </a:xfrm>
          <a:prstGeom prst="rect">
            <a:avLst/>
          </a:prstGeom>
        </p:spPr>
        <p:txBody>
          <a:bodyPr lIns="0" tIns="0" rIns="0" bIns="0" anchor="b" anchorCtr="0"/>
          <a:lstStyle>
            <a:lvl1pPr algn="l">
              <a:lnSpc>
                <a:spcPts val="2800"/>
              </a:lnSpc>
              <a:defRPr sz="2400">
                <a:solidFill>
                  <a:srgbClr val="080808"/>
                </a:solidFill>
              </a:defRPr>
            </a:lvl1pPr>
          </a:lstStyle>
          <a:p>
            <a:r>
              <a:rPr lang="en-US" dirty="0" smtClean="0"/>
              <a:t>Click to edit Master title style</a:t>
            </a:r>
            <a:endParaRPr lang="en-CA" dirty="0"/>
          </a:p>
        </p:txBody>
      </p:sp>
      <p:sp>
        <p:nvSpPr>
          <p:cNvPr id="4" name="Content Placeholder 15"/>
          <p:cNvSpPr>
            <a:spLocks noGrp="1"/>
          </p:cNvSpPr>
          <p:nvPr>
            <p:ph sz="quarter" idx="11"/>
          </p:nvPr>
        </p:nvSpPr>
        <p:spPr>
          <a:xfrm>
            <a:off x="4470400" y="1336675"/>
            <a:ext cx="4292600" cy="2941638"/>
          </a:xfrm>
          <a:prstGeom prst="rect">
            <a:avLst/>
          </a:prstGeom>
        </p:spPr>
        <p:txBody>
          <a:bodyPr lIns="0" tIns="0" rIns="0" bIns="0"/>
          <a:lstStyle>
            <a:lvl1pPr>
              <a:lnSpc>
                <a:spcPts val="1800"/>
              </a:lnSpc>
              <a:spcBef>
                <a:spcPts val="0"/>
              </a:spcBef>
              <a:spcAft>
                <a:spcPts val="0"/>
              </a:spcAft>
              <a:buNone/>
              <a:defRPr sz="1400"/>
            </a:lvl1pPr>
            <a:lvl2pPr marL="176213" indent="-176213">
              <a:lnSpc>
                <a:spcPts val="1800"/>
              </a:lnSpc>
              <a:spcBef>
                <a:spcPts val="0"/>
              </a:spcBef>
              <a:spcAft>
                <a:spcPts val="0"/>
              </a:spcAft>
              <a:buClr>
                <a:schemeClr val="tx1">
                  <a:lumMod val="40000"/>
                  <a:lumOff val="60000"/>
                </a:schemeClr>
              </a:buClr>
              <a:buFont typeface="Arial" pitchFamily="34" charset="0"/>
              <a:buChar char="•"/>
              <a:tabLst/>
              <a:defRPr sz="1400"/>
            </a:lvl2pPr>
            <a:lvl3pPr marL="360363" indent="-184150">
              <a:lnSpc>
                <a:spcPts val="1800"/>
              </a:lnSpc>
              <a:spcBef>
                <a:spcPts val="0"/>
              </a:spcBef>
              <a:spcAft>
                <a:spcPts val="0"/>
              </a:spcAft>
              <a:buClr>
                <a:schemeClr val="tx1">
                  <a:lumMod val="40000"/>
                  <a:lumOff val="60000"/>
                </a:schemeClr>
              </a:buClr>
              <a:buFont typeface="Calibri" pitchFamily="34" charset="0"/>
              <a:buChar char="–"/>
              <a:defRPr sz="1400"/>
            </a:lvl3pPr>
            <a:lvl4pPr>
              <a:lnSpc>
                <a:spcPts val="2800"/>
              </a:lnSpc>
              <a:spcBef>
                <a:spcPts val="0"/>
              </a:spcBef>
              <a:defRPr sz="1400"/>
            </a:lvl4pPr>
            <a:lvl5pPr>
              <a:lnSpc>
                <a:spcPts val="2800"/>
              </a:lnSpc>
              <a:spcBef>
                <a:spcPts val="0"/>
              </a:spcBef>
              <a:defRPr sz="1400"/>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912309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ext Blue">
    <p:spTree>
      <p:nvGrpSpPr>
        <p:cNvPr id="1" name=""/>
        <p:cNvGrpSpPr/>
        <p:nvPr/>
      </p:nvGrpSpPr>
      <p:grpSpPr>
        <a:xfrm>
          <a:off x="0" y="0"/>
          <a:ext cx="0" cy="0"/>
          <a:chOff x="0" y="0"/>
          <a:chExt cx="0" cy="0"/>
        </a:xfrm>
      </p:grpSpPr>
      <p:sp>
        <p:nvSpPr>
          <p:cNvPr id="7" name="TextBox 6"/>
          <p:cNvSpPr txBox="1"/>
          <p:nvPr userDrawn="1"/>
        </p:nvSpPr>
        <p:spPr>
          <a:xfrm>
            <a:off x="7454900" y="465138"/>
            <a:ext cx="1530350" cy="230187"/>
          </a:xfrm>
          <a:prstGeom prst="rect">
            <a:avLst/>
          </a:prstGeom>
          <a:noFill/>
        </p:spPr>
        <p:txBody>
          <a:bodyPr>
            <a:spAutoFit/>
          </a:bodyPr>
          <a:lstStyle/>
          <a:p>
            <a:pPr algn="r">
              <a:defRPr/>
            </a:pPr>
            <a:fld id="{8AFF1C3E-5AAC-4397-8978-DDD234871CE3}" type="slidenum">
              <a:rPr lang="en-US" sz="900">
                <a:solidFill>
                  <a:srgbClr val="BFBFBF"/>
                </a:solidFill>
                <a:latin typeface="Calibri" pitchFamily="34" charset="0"/>
              </a:rPr>
              <a:pPr algn="r">
                <a:defRPr/>
              </a:pPr>
              <a:t>‹#›</a:t>
            </a:fld>
            <a:endParaRPr lang="en-US" sz="900">
              <a:solidFill>
                <a:srgbClr val="BFBFBF"/>
              </a:solidFill>
              <a:latin typeface="Calibri" pitchFamily="34" charset="0"/>
            </a:endParaRPr>
          </a:p>
        </p:txBody>
      </p:sp>
      <p:sp>
        <p:nvSpPr>
          <p:cNvPr id="36" name="Title 13"/>
          <p:cNvSpPr>
            <a:spLocks noGrp="1"/>
          </p:cNvSpPr>
          <p:nvPr>
            <p:ph type="title"/>
          </p:nvPr>
        </p:nvSpPr>
        <p:spPr>
          <a:xfrm>
            <a:off x="905171" y="168275"/>
            <a:ext cx="6671967" cy="984878"/>
          </a:xfrm>
          <a:prstGeom prst="rect">
            <a:avLst/>
          </a:prstGeom>
        </p:spPr>
        <p:txBody>
          <a:bodyPr lIns="0" tIns="0" rIns="0" bIns="0" anchor="b"/>
          <a:lstStyle>
            <a:lvl1pPr algn="l">
              <a:lnSpc>
                <a:spcPts val="2800"/>
              </a:lnSpc>
              <a:defRPr sz="2400">
                <a:solidFill>
                  <a:schemeClr val="tx2"/>
                </a:solidFill>
              </a:defRPr>
            </a:lvl1pPr>
          </a:lstStyle>
          <a:p>
            <a:r>
              <a:rPr lang="en-US" smtClean="0"/>
              <a:t>Click to edit Master title style</a:t>
            </a:r>
            <a:endParaRPr lang="en-CA" dirty="0"/>
          </a:p>
        </p:txBody>
      </p:sp>
      <p:sp>
        <p:nvSpPr>
          <p:cNvPr id="10" name="Content Placeholder 9"/>
          <p:cNvSpPr>
            <a:spLocks noGrp="1"/>
          </p:cNvSpPr>
          <p:nvPr>
            <p:ph sz="quarter" idx="17"/>
          </p:nvPr>
        </p:nvSpPr>
        <p:spPr>
          <a:xfrm>
            <a:off x="925513" y="1338263"/>
            <a:ext cx="7837487" cy="3031839"/>
          </a:xfrm>
          <a:prstGeom prst="rect">
            <a:avLst/>
          </a:prstGeom>
        </p:spPr>
        <p:txBody>
          <a:bodyPr lIns="0" tIns="0" rIns="0" bIns="0"/>
          <a:lstStyle>
            <a:lvl1pPr marL="169863" indent="-169863">
              <a:lnSpc>
                <a:spcPts val="1800"/>
              </a:lnSpc>
              <a:spcBef>
                <a:spcPts val="0"/>
              </a:spcBef>
              <a:spcAft>
                <a:spcPts val="600"/>
              </a:spcAft>
              <a:buClr>
                <a:srgbClr val="999999"/>
              </a:buClr>
              <a:defRPr sz="1400"/>
            </a:lvl1pPr>
            <a:lvl2pPr marL="398463" indent="-228600">
              <a:lnSpc>
                <a:spcPts val="1800"/>
              </a:lnSpc>
              <a:spcBef>
                <a:spcPts val="0"/>
              </a:spcBef>
              <a:spcAft>
                <a:spcPts val="600"/>
              </a:spcAft>
              <a:buClr>
                <a:srgbClr val="999999"/>
              </a:buClr>
              <a:defRPr sz="1400"/>
            </a:lvl2pPr>
            <a:lvl3pPr>
              <a:lnSpc>
                <a:spcPts val="1800"/>
              </a:lnSpc>
              <a:spcBef>
                <a:spcPts val="0"/>
              </a:spcBef>
              <a:spcAft>
                <a:spcPts val="600"/>
              </a:spcAft>
              <a:defRPr sz="1400"/>
            </a:lvl3pPr>
            <a:lvl4pPr>
              <a:lnSpc>
                <a:spcPts val="1800"/>
              </a:lnSpc>
              <a:spcBef>
                <a:spcPts val="0"/>
              </a:spcBef>
              <a:spcAft>
                <a:spcPts val="600"/>
              </a:spcAft>
              <a:defRPr sz="1400"/>
            </a:lvl4pPr>
            <a:lvl5pPr>
              <a:lnSpc>
                <a:spcPts val="1800"/>
              </a:lnSpc>
              <a:spcBef>
                <a:spcPts val="0"/>
              </a:spcBef>
              <a:spcAft>
                <a:spcPts val="600"/>
              </a:spcAft>
              <a:defRPr sz="1400"/>
            </a:lvl5pPr>
          </a:lstStyle>
          <a:p>
            <a:pPr lvl="0"/>
            <a:r>
              <a:rPr lang="en-US" smtClean="0"/>
              <a:t>Click to edit Master text styles</a:t>
            </a:r>
          </a:p>
          <a:p>
            <a:pPr lvl="1"/>
            <a:r>
              <a:rPr lang="en-US" smtClean="0"/>
              <a:t>Second level</a:t>
            </a:r>
          </a:p>
        </p:txBody>
      </p:sp>
      <p:pic>
        <p:nvPicPr>
          <p:cNvPr id="2" name="side-blue.jpg" descr="/Users/mball/Dropbox/ QNX WIP/12193 QNX PPT Title Screen Update 02.12/side-blue.jp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0" y="0"/>
            <a:ext cx="571500" cy="5164038"/>
          </a:xfrm>
          <a:prstGeom prst="rect">
            <a:avLst/>
          </a:prstGeom>
        </p:spPr>
      </p:pic>
      <p:pic>
        <p:nvPicPr>
          <p:cNvPr id="8" name="qnx-colour.png"/>
          <p:cNvPicPr>
            <a:picLocks noChangeAspect="1"/>
          </p:cNvPicPr>
          <p:nvPr userDrawn="1"/>
        </p:nvPicPr>
        <p:blipFill rotWithShape="1">
          <a:blip r:embed="rId4" r:link="rId5">
            <a:extLst>
              <a:ext uri="{28A0092B-C50C-407E-A947-70E740481C1C}">
                <a14:useLocalDpi xmlns:a14="http://schemas.microsoft.com/office/drawing/2010/main" val="0"/>
              </a:ext>
            </a:extLst>
          </a:blip>
          <a:srcRect b="5346"/>
          <a:stretch/>
        </p:blipFill>
        <p:spPr bwMode="auto">
          <a:xfrm>
            <a:off x="7852662" y="4485345"/>
            <a:ext cx="1290450" cy="65815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ext Purple">
    <p:spTree>
      <p:nvGrpSpPr>
        <p:cNvPr id="1" name=""/>
        <p:cNvGrpSpPr/>
        <p:nvPr/>
      </p:nvGrpSpPr>
      <p:grpSpPr>
        <a:xfrm>
          <a:off x="0" y="0"/>
          <a:ext cx="0" cy="0"/>
          <a:chOff x="0" y="0"/>
          <a:chExt cx="0" cy="0"/>
        </a:xfrm>
      </p:grpSpPr>
      <p:sp>
        <p:nvSpPr>
          <p:cNvPr id="7" name="TextBox 6"/>
          <p:cNvSpPr txBox="1"/>
          <p:nvPr userDrawn="1"/>
        </p:nvSpPr>
        <p:spPr>
          <a:xfrm>
            <a:off x="7454900" y="465138"/>
            <a:ext cx="1530350" cy="230187"/>
          </a:xfrm>
          <a:prstGeom prst="rect">
            <a:avLst/>
          </a:prstGeom>
          <a:noFill/>
        </p:spPr>
        <p:txBody>
          <a:bodyPr>
            <a:spAutoFit/>
          </a:bodyPr>
          <a:lstStyle/>
          <a:p>
            <a:pPr algn="r">
              <a:defRPr/>
            </a:pPr>
            <a:fld id="{8AFF1C3E-5AAC-4397-8978-DDD234871CE3}" type="slidenum">
              <a:rPr lang="en-US" sz="900">
                <a:solidFill>
                  <a:srgbClr val="BFBFBF"/>
                </a:solidFill>
                <a:latin typeface="Calibri" pitchFamily="34" charset="0"/>
              </a:rPr>
              <a:pPr algn="r">
                <a:defRPr/>
              </a:pPr>
              <a:t>‹#›</a:t>
            </a:fld>
            <a:endParaRPr lang="en-US" sz="900">
              <a:solidFill>
                <a:srgbClr val="BFBFBF"/>
              </a:solidFill>
              <a:latin typeface="Calibri" pitchFamily="34" charset="0"/>
            </a:endParaRPr>
          </a:p>
        </p:txBody>
      </p:sp>
      <p:sp>
        <p:nvSpPr>
          <p:cNvPr id="36" name="Title 13"/>
          <p:cNvSpPr>
            <a:spLocks noGrp="1"/>
          </p:cNvSpPr>
          <p:nvPr>
            <p:ph type="title"/>
          </p:nvPr>
        </p:nvSpPr>
        <p:spPr>
          <a:xfrm>
            <a:off x="905171" y="168275"/>
            <a:ext cx="6671967" cy="984878"/>
          </a:xfrm>
          <a:prstGeom prst="rect">
            <a:avLst/>
          </a:prstGeom>
        </p:spPr>
        <p:txBody>
          <a:bodyPr lIns="0" tIns="0" rIns="0" bIns="0" anchor="b"/>
          <a:lstStyle>
            <a:lvl1pPr algn="l">
              <a:lnSpc>
                <a:spcPts val="2800"/>
              </a:lnSpc>
              <a:defRPr sz="2400">
                <a:solidFill>
                  <a:schemeClr val="accent1"/>
                </a:solidFill>
              </a:defRPr>
            </a:lvl1pPr>
          </a:lstStyle>
          <a:p>
            <a:r>
              <a:rPr lang="en-US" smtClean="0"/>
              <a:t>Click to edit Master title style</a:t>
            </a:r>
            <a:endParaRPr lang="en-CA" dirty="0"/>
          </a:p>
        </p:txBody>
      </p:sp>
      <p:sp>
        <p:nvSpPr>
          <p:cNvPr id="10" name="Content Placeholder 9"/>
          <p:cNvSpPr>
            <a:spLocks noGrp="1"/>
          </p:cNvSpPr>
          <p:nvPr>
            <p:ph sz="quarter" idx="17"/>
          </p:nvPr>
        </p:nvSpPr>
        <p:spPr>
          <a:xfrm>
            <a:off x="925513" y="1338264"/>
            <a:ext cx="7837487" cy="3025326"/>
          </a:xfrm>
          <a:prstGeom prst="rect">
            <a:avLst/>
          </a:prstGeom>
        </p:spPr>
        <p:txBody>
          <a:bodyPr lIns="0" tIns="0" rIns="0" bIns="0"/>
          <a:lstStyle>
            <a:lvl1pPr marL="169863" indent="-169863">
              <a:lnSpc>
                <a:spcPts val="1800"/>
              </a:lnSpc>
              <a:spcBef>
                <a:spcPts val="0"/>
              </a:spcBef>
              <a:spcAft>
                <a:spcPts val="600"/>
              </a:spcAft>
              <a:buClr>
                <a:srgbClr val="999999"/>
              </a:buClr>
              <a:defRPr sz="1400"/>
            </a:lvl1pPr>
            <a:lvl2pPr marL="398463" indent="-228600">
              <a:lnSpc>
                <a:spcPts val="1800"/>
              </a:lnSpc>
              <a:spcBef>
                <a:spcPts val="0"/>
              </a:spcBef>
              <a:spcAft>
                <a:spcPts val="600"/>
              </a:spcAft>
              <a:buClr>
                <a:srgbClr val="999999"/>
              </a:buClr>
              <a:defRPr sz="1400"/>
            </a:lvl2pPr>
            <a:lvl3pPr>
              <a:lnSpc>
                <a:spcPts val="1800"/>
              </a:lnSpc>
              <a:spcBef>
                <a:spcPts val="0"/>
              </a:spcBef>
              <a:spcAft>
                <a:spcPts val="600"/>
              </a:spcAft>
              <a:defRPr sz="1400"/>
            </a:lvl3pPr>
            <a:lvl4pPr>
              <a:lnSpc>
                <a:spcPts val="1800"/>
              </a:lnSpc>
              <a:spcBef>
                <a:spcPts val="0"/>
              </a:spcBef>
              <a:spcAft>
                <a:spcPts val="600"/>
              </a:spcAft>
              <a:defRPr sz="1400"/>
            </a:lvl4pPr>
            <a:lvl5pPr>
              <a:lnSpc>
                <a:spcPts val="1800"/>
              </a:lnSpc>
              <a:spcBef>
                <a:spcPts val="0"/>
              </a:spcBef>
              <a:spcAft>
                <a:spcPts val="600"/>
              </a:spcAft>
              <a:defRPr sz="1400"/>
            </a:lvl5pPr>
          </a:lstStyle>
          <a:p>
            <a:pPr lvl="0"/>
            <a:r>
              <a:rPr lang="en-US" smtClean="0"/>
              <a:t>Click to edit Master text styles</a:t>
            </a:r>
          </a:p>
          <a:p>
            <a:pPr lvl="1"/>
            <a:r>
              <a:rPr lang="en-US" smtClean="0"/>
              <a:t>Second level</a:t>
            </a:r>
          </a:p>
        </p:txBody>
      </p:sp>
      <p:pic>
        <p:nvPicPr>
          <p:cNvPr id="9" name="side-blue.jp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0" y="-2376"/>
            <a:ext cx="573070" cy="5157630"/>
          </a:xfrm>
          <a:prstGeom prst="rect">
            <a:avLst/>
          </a:prstGeom>
        </p:spPr>
      </p:pic>
      <p:pic>
        <p:nvPicPr>
          <p:cNvPr id="8" name="qnx-colour.png"/>
          <p:cNvPicPr>
            <a:picLocks noChangeAspect="1"/>
          </p:cNvPicPr>
          <p:nvPr userDrawn="1"/>
        </p:nvPicPr>
        <p:blipFill rotWithShape="1">
          <a:blip r:embed="rId4" r:link="rId5">
            <a:extLst>
              <a:ext uri="{28A0092B-C50C-407E-A947-70E740481C1C}">
                <a14:useLocalDpi xmlns:a14="http://schemas.microsoft.com/office/drawing/2010/main" val="0"/>
              </a:ext>
            </a:extLst>
          </a:blip>
          <a:srcRect b="5346"/>
          <a:stretch/>
        </p:blipFill>
        <p:spPr bwMode="auto">
          <a:xfrm>
            <a:off x="7852662" y="4485345"/>
            <a:ext cx="1290450" cy="658155"/>
          </a:xfrm>
          <a:prstGeom prst="rect">
            <a:avLst/>
          </a:prstGeom>
          <a:noFill/>
          <a:ln w="9525">
            <a:noFill/>
            <a:miter lim="800000"/>
            <a:headEnd/>
            <a:tailEnd/>
          </a:ln>
        </p:spPr>
      </p:pic>
    </p:spTree>
    <p:extLst>
      <p:ext uri="{BB962C8B-B14F-4D97-AF65-F5344CB8AC3E}">
        <p14:creationId xmlns:p14="http://schemas.microsoft.com/office/powerpoint/2010/main" val="977953330"/>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Image Blue">
    <p:spTree>
      <p:nvGrpSpPr>
        <p:cNvPr id="1" name=""/>
        <p:cNvGrpSpPr/>
        <p:nvPr/>
      </p:nvGrpSpPr>
      <p:grpSpPr>
        <a:xfrm>
          <a:off x="0" y="0"/>
          <a:ext cx="0" cy="0"/>
          <a:chOff x="0" y="0"/>
          <a:chExt cx="0" cy="0"/>
        </a:xfrm>
      </p:grpSpPr>
      <p:sp>
        <p:nvSpPr>
          <p:cNvPr id="8" name="TextBox 7"/>
          <p:cNvSpPr txBox="1"/>
          <p:nvPr userDrawn="1"/>
        </p:nvSpPr>
        <p:spPr>
          <a:xfrm>
            <a:off x="7454900" y="465138"/>
            <a:ext cx="1530350" cy="230187"/>
          </a:xfrm>
          <a:prstGeom prst="rect">
            <a:avLst/>
          </a:prstGeom>
          <a:noFill/>
        </p:spPr>
        <p:txBody>
          <a:bodyPr>
            <a:spAutoFit/>
          </a:bodyPr>
          <a:lstStyle/>
          <a:p>
            <a:pPr algn="r">
              <a:defRPr/>
            </a:pPr>
            <a:fld id="{215CDBEF-32F7-4328-9394-3BF0AF8C2E0A}" type="slidenum">
              <a:rPr lang="en-US" sz="900">
                <a:solidFill>
                  <a:srgbClr val="BFBFBF"/>
                </a:solidFill>
                <a:latin typeface="Calibri" pitchFamily="34" charset="0"/>
              </a:rPr>
              <a:pPr algn="r">
                <a:defRPr/>
              </a:pPr>
              <a:t>‹#›</a:t>
            </a:fld>
            <a:endParaRPr lang="en-US" sz="900">
              <a:solidFill>
                <a:srgbClr val="BFBFBF"/>
              </a:solidFill>
              <a:latin typeface="Calibri" pitchFamily="34" charset="0"/>
            </a:endParaRPr>
          </a:p>
        </p:txBody>
      </p:sp>
      <p:sp>
        <p:nvSpPr>
          <p:cNvPr id="39" name="Picture Placeholder 38"/>
          <p:cNvSpPr>
            <a:spLocks noGrp="1"/>
          </p:cNvSpPr>
          <p:nvPr>
            <p:ph type="pic" sz="quarter" idx="14"/>
          </p:nvPr>
        </p:nvSpPr>
        <p:spPr>
          <a:xfrm>
            <a:off x="0" y="0"/>
            <a:ext cx="3457575" cy="5143500"/>
          </a:xfrm>
          <a:prstGeom prst="rect">
            <a:avLst/>
          </a:prstGeom>
        </p:spPr>
        <p:txBody>
          <a:bodyPr/>
          <a:lstStyle/>
          <a:p>
            <a:pPr lvl="0"/>
            <a:endParaRPr lang="en-CA" noProof="0" smtClean="0"/>
          </a:p>
        </p:txBody>
      </p:sp>
      <p:sp>
        <p:nvSpPr>
          <p:cNvPr id="10" name="Content Placeholder 9"/>
          <p:cNvSpPr>
            <a:spLocks noGrp="1"/>
          </p:cNvSpPr>
          <p:nvPr>
            <p:ph sz="quarter" idx="17"/>
          </p:nvPr>
        </p:nvSpPr>
        <p:spPr>
          <a:xfrm>
            <a:off x="4481513" y="1582615"/>
            <a:ext cx="4281487" cy="2709985"/>
          </a:xfrm>
          <a:prstGeom prst="rect">
            <a:avLst/>
          </a:prstGeom>
        </p:spPr>
        <p:txBody>
          <a:bodyPr lIns="0" tIns="0" rIns="0" bIns="0"/>
          <a:lstStyle>
            <a:lvl1pPr marL="169863" indent="-169863">
              <a:lnSpc>
                <a:spcPts val="1800"/>
              </a:lnSpc>
              <a:spcBef>
                <a:spcPts val="0"/>
              </a:spcBef>
              <a:spcAft>
                <a:spcPts val="600"/>
              </a:spcAft>
              <a:buClr>
                <a:srgbClr val="999999"/>
              </a:buClr>
              <a:defRPr sz="1400"/>
            </a:lvl1pPr>
            <a:lvl2pPr marL="398463" indent="-228600">
              <a:lnSpc>
                <a:spcPts val="1800"/>
              </a:lnSpc>
              <a:spcBef>
                <a:spcPts val="0"/>
              </a:spcBef>
              <a:spcAft>
                <a:spcPts val="600"/>
              </a:spcAft>
              <a:buClr>
                <a:srgbClr val="999999"/>
              </a:buClr>
              <a:defRPr sz="1400"/>
            </a:lvl2pPr>
            <a:lvl3pPr>
              <a:lnSpc>
                <a:spcPts val="1800"/>
              </a:lnSpc>
              <a:spcBef>
                <a:spcPts val="0"/>
              </a:spcBef>
              <a:spcAft>
                <a:spcPts val="600"/>
              </a:spcAft>
              <a:defRPr sz="1400"/>
            </a:lvl3pPr>
            <a:lvl4pPr>
              <a:lnSpc>
                <a:spcPts val="1800"/>
              </a:lnSpc>
              <a:spcBef>
                <a:spcPts val="0"/>
              </a:spcBef>
              <a:spcAft>
                <a:spcPts val="600"/>
              </a:spcAft>
              <a:defRPr sz="1400"/>
            </a:lvl4pPr>
            <a:lvl5pPr>
              <a:lnSpc>
                <a:spcPts val="1800"/>
              </a:lnSpc>
              <a:spcBef>
                <a:spcPts val="0"/>
              </a:spcBef>
              <a:spcAft>
                <a:spcPts val="600"/>
              </a:spcAft>
              <a:defRPr sz="1400"/>
            </a:lvl5pPr>
          </a:lstStyle>
          <a:p>
            <a:pPr lvl="0"/>
            <a:r>
              <a:rPr lang="en-US" smtClean="0"/>
              <a:t>Click to edit Master text styles</a:t>
            </a:r>
          </a:p>
          <a:p>
            <a:pPr lvl="1"/>
            <a:r>
              <a:rPr lang="en-US" smtClean="0"/>
              <a:t>Second level</a:t>
            </a:r>
          </a:p>
        </p:txBody>
      </p:sp>
      <p:pic>
        <p:nvPicPr>
          <p:cNvPr id="9" name="side-blue.jpg" descr="/Users/mball/Dropbox/ QNX WIP/12193 QNX PPT Title Screen Update 02.12/side-blue.jp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3448976" y="0"/>
            <a:ext cx="571500" cy="5164038"/>
          </a:xfrm>
          <a:prstGeom prst="rect">
            <a:avLst/>
          </a:prstGeom>
        </p:spPr>
      </p:pic>
      <p:sp>
        <p:nvSpPr>
          <p:cNvPr id="11" name="Title 13"/>
          <p:cNvSpPr>
            <a:spLocks noGrp="1"/>
          </p:cNvSpPr>
          <p:nvPr>
            <p:ph type="title"/>
          </p:nvPr>
        </p:nvSpPr>
        <p:spPr>
          <a:xfrm>
            <a:off x="4470401" y="388309"/>
            <a:ext cx="4292600" cy="1011947"/>
          </a:xfrm>
          <a:prstGeom prst="rect">
            <a:avLst/>
          </a:prstGeom>
        </p:spPr>
        <p:txBody>
          <a:bodyPr lIns="0" tIns="0" rIns="0" bIns="0" anchor="b"/>
          <a:lstStyle>
            <a:lvl1pPr algn="l">
              <a:lnSpc>
                <a:spcPts val="2800"/>
              </a:lnSpc>
              <a:defRPr sz="2400">
                <a:solidFill>
                  <a:schemeClr val="tx2"/>
                </a:solidFill>
              </a:defRPr>
            </a:lvl1pPr>
          </a:lstStyle>
          <a:p>
            <a:r>
              <a:rPr lang="en-US" smtClean="0"/>
              <a:t>Click to edit Master title style</a:t>
            </a:r>
            <a:endParaRPr lang="en-CA" dirty="0"/>
          </a:p>
        </p:txBody>
      </p:sp>
      <p:pic>
        <p:nvPicPr>
          <p:cNvPr id="12" name="qnx-colour.png"/>
          <p:cNvPicPr>
            <a:picLocks noChangeAspect="1"/>
          </p:cNvPicPr>
          <p:nvPr userDrawn="1"/>
        </p:nvPicPr>
        <p:blipFill rotWithShape="1">
          <a:blip r:embed="rId4" r:link="rId5">
            <a:extLst>
              <a:ext uri="{28A0092B-C50C-407E-A947-70E740481C1C}">
                <a14:useLocalDpi xmlns:a14="http://schemas.microsoft.com/office/drawing/2010/main" val="0"/>
              </a:ext>
            </a:extLst>
          </a:blip>
          <a:srcRect b="5346"/>
          <a:stretch/>
        </p:blipFill>
        <p:spPr bwMode="auto">
          <a:xfrm>
            <a:off x="7852662" y="4485345"/>
            <a:ext cx="1290450" cy="65815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Image Grey">
    <p:spTree>
      <p:nvGrpSpPr>
        <p:cNvPr id="1" name=""/>
        <p:cNvGrpSpPr/>
        <p:nvPr/>
      </p:nvGrpSpPr>
      <p:grpSpPr>
        <a:xfrm>
          <a:off x="0" y="0"/>
          <a:ext cx="0" cy="0"/>
          <a:chOff x="0" y="0"/>
          <a:chExt cx="0" cy="0"/>
        </a:xfrm>
      </p:grpSpPr>
      <p:sp>
        <p:nvSpPr>
          <p:cNvPr id="8" name="TextBox 7"/>
          <p:cNvSpPr txBox="1"/>
          <p:nvPr userDrawn="1"/>
        </p:nvSpPr>
        <p:spPr>
          <a:xfrm>
            <a:off x="7454900" y="465138"/>
            <a:ext cx="1530350" cy="230187"/>
          </a:xfrm>
          <a:prstGeom prst="rect">
            <a:avLst/>
          </a:prstGeom>
          <a:noFill/>
        </p:spPr>
        <p:txBody>
          <a:bodyPr>
            <a:spAutoFit/>
          </a:bodyPr>
          <a:lstStyle/>
          <a:p>
            <a:pPr algn="r">
              <a:defRPr/>
            </a:pPr>
            <a:fld id="{215CDBEF-32F7-4328-9394-3BF0AF8C2E0A}" type="slidenum">
              <a:rPr lang="en-US" sz="900">
                <a:solidFill>
                  <a:srgbClr val="BFBFBF"/>
                </a:solidFill>
                <a:latin typeface="Calibri" pitchFamily="34" charset="0"/>
              </a:rPr>
              <a:pPr algn="r">
                <a:defRPr/>
              </a:pPr>
              <a:t>‹#›</a:t>
            </a:fld>
            <a:endParaRPr lang="en-US" sz="900">
              <a:solidFill>
                <a:srgbClr val="BFBFBF"/>
              </a:solidFill>
              <a:latin typeface="Calibri" pitchFamily="34" charset="0"/>
            </a:endParaRPr>
          </a:p>
        </p:txBody>
      </p:sp>
      <p:sp>
        <p:nvSpPr>
          <p:cNvPr id="36" name="Title 13"/>
          <p:cNvSpPr>
            <a:spLocks noGrp="1"/>
          </p:cNvSpPr>
          <p:nvPr>
            <p:ph type="title"/>
          </p:nvPr>
        </p:nvSpPr>
        <p:spPr>
          <a:xfrm>
            <a:off x="4470401" y="388309"/>
            <a:ext cx="4292600" cy="1011947"/>
          </a:xfrm>
          <a:prstGeom prst="rect">
            <a:avLst/>
          </a:prstGeom>
        </p:spPr>
        <p:txBody>
          <a:bodyPr lIns="0" tIns="0" rIns="0" bIns="0" anchor="b"/>
          <a:lstStyle>
            <a:lvl1pPr algn="l">
              <a:lnSpc>
                <a:spcPts val="2800"/>
              </a:lnSpc>
              <a:defRPr sz="2400">
                <a:solidFill>
                  <a:srgbClr val="5B6770"/>
                </a:solidFill>
              </a:defRPr>
            </a:lvl1pPr>
          </a:lstStyle>
          <a:p>
            <a:r>
              <a:rPr lang="en-US" smtClean="0"/>
              <a:t>Click to edit Master title style</a:t>
            </a:r>
            <a:endParaRPr lang="en-CA" dirty="0"/>
          </a:p>
        </p:txBody>
      </p:sp>
      <p:sp>
        <p:nvSpPr>
          <p:cNvPr id="39" name="Picture Placeholder 38"/>
          <p:cNvSpPr>
            <a:spLocks noGrp="1"/>
          </p:cNvSpPr>
          <p:nvPr>
            <p:ph type="pic" sz="quarter" idx="14"/>
          </p:nvPr>
        </p:nvSpPr>
        <p:spPr>
          <a:xfrm>
            <a:off x="0" y="0"/>
            <a:ext cx="3457575" cy="5143500"/>
          </a:xfrm>
          <a:prstGeom prst="rect">
            <a:avLst/>
          </a:prstGeom>
        </p:spPr>
        <p:txBody>
          <a:bodyPr/>
          <a:lstStyle/>
          <a:p>
            <a:pPr lvl="0"/>
            <a:endParaRPr lang="en-CA" noProof="0" smtClean="0"/>
          </a:p>
        </p:txBody>
      </p:sp>
      <p:sp>
        <p:nvSpPr>
          <p:cNvPr id="10" name="Content Placeholder 9"/>
          <p:cNvSpPr>
            <a:spLocks noGrp="1"/>
          </p:cNvSpPr>
          <p:nvPr>
            <p:ph sz="quarter" idx="17"/>
          </p:nvPr>
        </p:nvSpPr>
        <p:spPr>
          <a:xfrm>
            <a:off x="4481513" y="1582615"/>
            <a:ext cx="4281487" cy="2709985"/>
          </a:xfrm>
          <a:prstGeom prst="rect">
            <a:avLst/>
          </a:prstGeom>
        </p:spPr>
        <p:txBody>
          <a:bodyPr lIns="0" tIns="0" rIns="0" bIns="0"/>
          <a:lstStyle>
            <a:lvl1pPr marL="169863" indent="-169863">
              <a:lnSpc>
                <a:spcPts val="1800"/>
              </a:lnSpc>
              <a:spcBef>
                <a:spcPts val="0"/>
              </a:spcBef>
              <a:spcAft>
                <a:spcPts val="600"/>
              </a:spcAft>
              <a:buClr>
                <a:srgbClr val="999999"/>
              </a:buClr>
              <a:defRPr sz="1400"/>
            </a:lvl1pPr>
            <a:lvl2pPr marL="398463" indent="-228600">
              <a:lnSpc>
                <a:spcPts val="1800"/>
              </a:lnSpc>
              <a:spcBef>
                <a:spcPts val="0"/>
              </a:spcBef>
              <a:spcAft>
                <a:spcPts val="600"/>
              </a:spcAft>
              <a:buClr>
                <a:srgbClr val="999999"/>
              </a:buClr>
              <a:defRPr sz="1400"/>
            </a:lvl2pPr>
            <a:lvl3pPr>
              <a:lnSpc>
                <a:spcPts val="1800"/>
              </a:lnSpc>
              <a:spcBef>
                <a:spcPts val="0"/>
              </a:spcBef>
              <a:spcAft>
                <a:spcPts val="600"/>
              </a:spcAft>
              <a:defRPr sz="1400"/>
            </a:lvl3pPr>
            <a:lvl4pPr>
              <a:lnSpc>
                <a:spcPts val="1800"/>
              </a:lnSpc>
              <a:spcBef>
                <a:spcPts val="0"/>
              </a:spcBef>
              <a:spcAft>
                <a:spcPts val="600"/>
              </a:spcAft>
              <a:defRPr sz="1400"/>
            </a:lvl4pPr>
            <a:lvl5pPr>
              <a:lnSpc>
                <a:spcPts val="1800"/>
              </a:lnSpc>
              <a:spcBef>
                <a:spcPts val="0"/>
              </a:spcBef>
              <a:spcAft>
                <a:spcPts val="600"/>
              </a:spcAft>
              <a:defRPr sz="1400"/>
            </a:lvl5pPr>
          </a:lstStyle>
          <a:p>
            <a:pPr lvl="0"/>
            <a:r>
              <a:rPr lang="en-US" smtClean="0"/>
              <a:t>Click to edit Master text styles</a:t>
            </a:r>
          </a:p>
          <a:p>
            <a:pPr lvl="1"/>
            <a:r>
              <a:rPr lang="en-US" smtClean="0"/>
              <a:t>Second level</a:t>
            </a:r>
          </a:p>
        </p:txBody>
      </p:sp>
      <p:pic>
        <p:nvPicPr>
          <p:cNvPr id="9" name="side-blue.jp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3450061" y="-5510"/>
            <a:ext cx="570185" cy="5162400"/>
          </a:xfrm>
          <a:prstGeom prst="rect">
            <a:avLst/>
          </a:prstGeom>
        </p:spPr>
      </p:pic>
      <p:pic>
        <p:nvPicPr>
          <p:cNvPr id="12" name="qnx-colour.png"/>
          <p:cNvPicPr>
            <a:picLocks noChangeAspect="1"/>
          </p:cNvPicPr>
          <p:nvPr userDrawn="1"/>
        </p:nvPicPr>
        <p:blipFill rotWithShape="1">
          <a:blip r:embed="rId4" r:link="rId5">
            <a:extLst>
              <a:ext uri="{28A0092B-C50C-407E-A947-70E740481C1C}">
                <a14:useLocalDpi xmlns:a14="http://schemas.microsoft.com/office/drawing/2010/main" val="0"/>
              </a:ext>
            </a:extLst>
          </a:blip>
          <a:srcRect b="5346"/>
          <a:stretch/>
        </p:blipFill>
        <p:spPr bwMode="auto">
          <a:xfrm>
            <a:off x="7852662" y="4485345"/>
            <a:ext cx="1290450" cy="658155"/>
          </a:xfrm>
          <a:prstGeom prst="rect">
            <a:avLst/>
          </a:prstGeom>
          <a:noFill/>
          <a:ln w="9525">
            <a:noFill/>
            <a:miter lim="800000"/>
            <a:headEnd/>
            <a:tailEnd/>
          </a:ln>
        </p:spPr>
      </p:pic>
    </p:spTree>
    <p:extLst>
      <p:ext uri="{BB962C8B-B14F-4D97-AF65-F5344CB8AC3E}">
        <p14:creationId xmlns:p14="http://schemas.microsoft.com/office/powerpoint/2010/main" val="3868018604"/>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Image Purple">
    <p:spTree>
      <p:nvGrpSpPr>
        <p:cNvPr id="1" name=""/>
        <p:cNvGrpSpPr/>
        <p:nvPr/>
      </p:nvGrpSpPr>
      <p:grpSpPr>
        <a:xfrm>
          <a:off x="0" y="0"/>
          <a:ext cx="0" cy="0"/>
          <a:chOff x="0" y="0"/>
          <a:chExt cx="0" cy="0"/>
        </a:xfrm>
      </p:grpSpPr>
      <p:sp>
        <p:nvSpPr>
          <p:cNvPr id="8" name="TextBox 7"/>
          <p:cNvSpPr txBox="1"/>
          <p:nvPr userDrawn="1"/>
        </p:nvSpPr>
        <p:spPr>
          <a:xfrm>
            <a:off x="7454900" y="465138"/>
            <a:ext cx="1530350" cy="230187"/>
          </a:xfrm>
          <a:prstGeom prst="rect">
            <a:avLst/>
          </a:prstGeom>
          <a:noFill/>
        </p:spPr>
        <p:txBody>
          <a:bodyPr>
            <a:spAutoFit/>
          </a:bodyPr>
          <a:lstStyle/>
          <a:p>
            <a:pPr algn="r">
              <a:defRPr/>
            </a:pPr>
            <a:fld id="{215CDBEF-32F7-4328-9394-3BF0AF8C2E0A}" type="slidenum">
              <a:rPr lang="en-US" sz="900">
                <a:solidFill>
                  <a:srgbClr val="BFBFBF"/>
                </a:solidFill>
                <a:latin typeface="Calibri" pitchFamily="34" charset="0"/>
              </a:rPr>
              <a:pPr algn="r">
                <a:defRPr/>
              </a:pPr>
              <a:t>‹#›</a:t>
            </a:fld>
            <a:endParaRPr lang="en-US" sz="900">
              <a:solidFill>
                <a:srgbClr val="BFBFBF"/>
              </a:solidFill>
              <a:latin typeface="Calibri" pitchFamily="34" charset="0"/>
            </a:endParaRPr>
          </a:p>
        </p:txBody>
      </p:sp>
      <p:sp>
        <p:nvSpPr>
          <p:cNvPr id="36" name="Title 13"/>
          <p:cNvSpPr>
            <a:spLocks noGrp="1"/>
          </p:cNvSpPr>
          <p:nvPr>
            <p:ph type="title"/>
          </p:nvPr>
        </p:nvSpPr>
        <p:spPr>
          <a:xfrm>
            <a:off x="4470401" y="388309"/>
            <a:ext cx="4292600" cy="1011947"/>
          </a:xfrm>
          <a:prstGeom prst="rect">
            <a:avLst/>
          </a:prstGeom>
        </p:spPr>
        <p:txBody>
          <a:bodyPr lIns="0" tIns="0" rIns="0" bIns="0" anchor="b"/>
          <a:lstStyle>
            <a:lvl1pPr algn="l">
              <a:lnSpc>
                <a:spcPts val="2800"/>
              </a:lnSpc>
              <a:defRPr sz="2400">
                <a:solidFill>
                  <a:srgbClr val="5F2167"/>
                </a:solidFill>
              </a:defRPr>
            </a:lvl1pPr>
          </a:lstStyle>
          <a:p>
            <a:r>
              <a:rPr lang="en-US" smtClean="0"/>
              <a:t>Click to edit Master title style</a:t>
            </a:r>
            <a:endParaRPr lang="en-CA" dirty="0"/>
          </a:p>
        </p:txBody>
      </p:sp>
      <p:sp>
        <p:nvSpPr>
          <p:cNvPr id="39" name="Picture Placeholder 38"/>
          <p:cNvSpPr>
            <a:spLocks noGrp="1"/>
          </p:cNvSpPr>
          <p:nvPr>
            <p:ph type="pic" sz="quarter" idx="14"/>
          </p:nvPr>
        </p:nvSpPr>
        <p:spPr>
          <a:xfrm>
            <a:off x="0" y="0"/>
            <a:ext cx="3457575" cy="5143500"/>
          </a:xfrm>
          <a:prstGeom prst="rect">
            <a:avLst/>
          </a:prstGeom>
        </p:spPr>
        <p:txBody>
          <a:bodyPr/>
          <a:lstStyle/>
          <a:p>
            <a:pPr lvl="0"/>
            <a:endParaRPr lang="en-CA" noProof="0" smtClean="0"/>
          </a:p>
        </p:txBody>
      </p:sp>
      <p:sp>
        <p:nvSpPr>
          <p:cNvPr id="10" name="Content Placeholder 9"/>
          <p:cNvSpPr>
            <a:spLocks noGrp="1"/>
          </p:cNvSpPr>
          <p:nvPr>
            <p:ph sz="quarter" idx="17"/>
          </p:nvPr>
        </p:nvSpPr>
        <p:spPr>
          <a:xfrm>
            <a:off x="4481513" y="1582615"/>
            <a:ext cx="4281487" cy="2709985"/>
          </a:xfrm>
          <a:prstGeom prst="rect">
            <a:avLst/>
          </a:prstGeom>
        </p:spPr>
        <p:txBody>
          <a:bodyPr lIns="0" tIns="0" rIns="0" bIns="0"/>
          <a:lstStyle>
            <a:lvl1pPr marL="169863" indent="-169863">
              <a:lnSpc>
                <a:spcPts val="1800"/>
              </a:lnSpc>
              <a:spcBef>
                <a:spcPts val="0"/>
              </a:spcBef>
              <a:spcAft>
                <a:spcPts val="600"/>
              </a:spcAft>
              <a:buClr>
                <a:srgbClr val="999999"/>
              </a:buClr>
              <a:defRPr sz="1400"/>
            </a:lvl1pPr>
            <a:lvl2pPr marL="398463" indent="-228600">
              <a:lnSpc>
                <a:spcPts val="1800"/>
              </a:lnSpc>
              <a:spcBef>
                <a:spcPts val="0"/>
              </a:spcBef>
              <a:spcAft>
                <a:spcPts val="600"/>
              </a:spcAft>
              <a:buClr>
                <a:srgbClr val="999999"/>
              </a:buClr>
              <a:defRPr sz="1400"/>
            </a:lvl2pPr>
            <a:lvl3pPr>
              <a:lnSpc>
                <a:spcPts val="1800"/>
              </a:lnSpc>
              <a:spcBef>
                <a:spcPts val="0"/>
              </a:spcBef>
              <a:spcAft>
                <a:spcPts val="600"/>
              </a:spcAft>
              <a:defRPr sz="1400"/>
            </a:lvl3pPr>
            <a:lvl4pPr>
              <a:lnSpc>
                <a:spcPts val="1800"/>
              </a:lnSpc>
              <a:spcBef>
                <a:spcPts val="0"/>
              </a:spcBef>
              <a:spcAft>
                <a:spcPts val="600"/>
              </a:spcAft>
              <a:defRPr sz="1400"/>
            </a:lvl4pPr>
            <a:lvl5pPr>
              <a:lnSpc>
                <a:spcPts val="1800"/>
              </a:lnSpc>
              <a:spcBef>
                <a:spcPts val="0"/>
              </a:spcBef>
              <a:spcAft>
                <a:spcPts val="600"/>
              </a:spcAft>
              <a:defRPr sz="1400"/>
            </a:lvl5pPr>
          </a:lstStyle>
          <a:p>
            <a:pPr lvl="0"/>
            <a:r>
              <a:rPr lang="en-US" smtClean="0"/>
              <a:t>Click to edit Master text styles</a:t>
            </a:r>
          </a:p>
          <a:p>
            <a:pPr lvl="1"/>
            <a:r>
              <a:rPr lang="en-US" smtClean="0"/>
              <a:t>Second level</a:t>
            </a:r>
          </a:p>
        </p:txBody>
      </p:sp>
      <p:pic>
        <p:nvPicPr>
          <p:cNvPr id="9" name="side-blue.jp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3450060" y="-5172"/>
            <a:ext cx="573600" cy="5162400"/>
          </a:xfrm>
          <a:prstGeom prst="rect">
            <a:avLst/>
          </a:prstGeom>
        </p:spPr>
      </p:pic>
      <p:pic>
        <p:nvPicPr>
          <p:cNvPr id="12" name="qnx-colour.png"/>
          <p:cNvPicPr>
            <a:picLocks noChangeAspect="1"/>
          </p:cNvPicPr>
          <p:nvPr userDrawn="1"/>
        </p:nvPicPr>
        <p:blipFill rotWithShape="1">
          <a:blip r:embed="rId4" r:link="rId5">
            <a:extLst>
              <a:ext uri="{28A0092B-C50C-407E-A947-70E740481C1C}">
                <a14:useLocalDpi xmlns:a14="http://schemas.microsoft.com/office/drawing/2010/main" val="0"/>
              </a:ext>
            </a:extLst>
          </a:blip>
          <a:srcRect b="5346"/>
          <a:stretch/>
        </p:blipFill>
        <p:spPr bwMode="auto">
          <a:xfrm>
            <a:off x="7852662" y="4485345"/>
            <a:ext cx="1290450" cy="658155"/>
          </a:xfrm>
          <a:prstGeom prst="rect">
            <a:avLst/>
          </a:prstGeom>
          <a:noFill/>
          <a:ln w="9525">
            <a:noFill/>
            <a:miter lim="800000"/>
            <a:headEnd/>
            <a:tailEnd/>
          </a:ln>
        </p:spPr>
      </p:pic>
    </p:spTree>
    <p:extLst>
      <p:ext uri="{BB962C8B-B14F-4D97-AF65-F5344CB8AC3E}">
        <p14:creationId xmlns:p14="http://schemas.microsoft.com/office/powerpoint/2010/main" val="2839414638"/>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Blank Slide">
    <p:spTree>
      <p:nvGrpSpPr>
        <p:cNvPr id="1" name=""/>
        <p:cNvGrpSpPr/>
        <p:nvPr/>
      </p:nvGrpSpPr>
      <p:grpSpPr>
        <a:xfrm>
          <a:off x="0" y="0"/>
          <a:ext cx="0" cy="0"/>
          <a:chOff x="0" y="0"/>
          <a:chExt cx="0" cy="0"/>
        </a:xfrm>
      </p:grpSpPr>
      <p:pic>
        <p:nvPicPr>
          <p:cNvPr id="4" name="qnx-colour.png"/>
          <p:cNvPicPr>
            <a:picLocks noChangeAspect="1"/>
          </p:cNvPicPr>
          <p:nvPr userDrawn="1"/>
        </p:nvPicPr>
        <p:blipFill rotWithShape="1">
          <a:blip r:embed="rId2" r:link="rId3">
            <a:extLst>
              <a:ext uri="{28A0092B-C50C-407E-A947-70E740481C1C}">
                <a14:useLocalDpi xmlns:a14="http://schemas.microsoft.com/office/drawing/2010/main" val="0"/>
              </a:ext>
            </a:extLst>
          </a:blip>
          <a:srcRect b="5346"/>
          <a:stretch/>
        </p:blipFill>
        <p:spPr bwMode="auto">
          <a:xfrm>
            <a:off x="7852662" y="4485345"/>
            <a:ext cx="1290450" cy="658155"/>
          </a:xfrm>
          <a:prstGeom prst="rect">
            <a:avLst/>
          </a:prstGeom>
          <a:noFill/>
          <a:ln w="9525">
            <a:noFill/>
            <a:miter lim="800000"/>
            <a:headEnd/>
            <a:tailEnd/>
          </a:ln>
        </p:spPr>
      </p:pic>
      <p:sp>
        <p:nvSpPr>
          <p:cNvPr id="7" name="TextBox 6"/>
          <p:cNvSpPr txBox="1"/>
          <p:nvPr userDrawn="1"/>
        </p:nvSpPr>
        <p:spPr>
          <a:xfrm>
            <a:off x="7454900" y="465138"/>
            <a:ext cx="1530350" cy="230187"/>
          </a:xfrm>
          <a:prstGeom prst="rect">
            <a:avLst/>
          </a:prstGeom>
          <a:noFill/>
        </p:spPr>
        <p:txBody>
          <a:bodyPr>
            <a:spAutoFit/>
          </a:bodyPr>
          <a:lstStyle/>
          <a:p>
            <a:pPr algn="r">
              <a:defRPr/>
            </a:pPr>
            <a:fld id="{8AFF1C3E-5AAC-4397-8978-DDD234871CE3}" type="slidenum">
              <a:rPr lang="en-US" sz="900">
                <a:solidFill>
                  <a:srgbClr val="BFBFBF"/>
                </a:solidFill>
                <a:latin typeface="Calibri" pitchFamily="34" charset="0"/>
              </a:rPr>
              <a:pPr algn="r">
                <a:defRPr/>
              </a:pPr>
              <a:t>‹#›</a:t>
            </a:fld>
            <a:endParaRPr lang="en-US" sz="900">
              <a:solidFill>
                <a:srgbClr val="BFBFBF"/>
              </a:solidFill>
              <a:latin typeface="Calibri" pitchFamily="34" charset="0"/>
            </a:endParaRPr>
          </a:p>
        </p:txBody>
      </p:sp>
    </p:spTree>
    <p:extLst>
      <p:ext uri="{BB962C8B-B14F-4D97-AF65-F5344CB8AC3E}">
        <p14:creationId xmlns:p14="http://schemas.microsoft.com/office/powerpoint/2010/main" val="1236782897"/>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Divider Slide">
    <p:spTree>
      <p:nvGrpSpPr>
        <p:cNvPr id="1" name=""/>
        <p:cNvGrpSpPr/>
        <p:nvPr/>
      </p:nvGrpSpPr>
      <p:grpSpPr>
        <a:xfrm>
          <a:off x="0" y="0"/>
          <a:ext cx="0" cy="0"/>
          <a:chOff x="0" y="0"/>
          <a:chExt cx="0" cy="0"/>
        </a:xfrm>
      </p:grpSpPr>
      <p:pic>
        <p:nvPicPr>
          <p:cNvPr id="9" name="side-blue.jpg"/>
          <p:cNvPicPr>
            <a:picLocks/>
          </p:cNvPicPr>
          <p:nvPr userDrawn="1"/>
        </p:nvPicPr>
        <p:blipFill>
          <a:blip r:embed="rId2" r:link="rId3">
            <a:extLst>
              <a:ext uri="{28A0092B-C50C-407E-A947-70E740481C1C}">
                <a14:useLocalDpi xmlns:a14="http://schemas.microsoft.com/office/drawing/2010/main" val="0"/>
              </a:ext>
            </a:extLst>
          </a:blip>
          <a:stretch>
            <a:fillRect/>
          </a:stretch>
        </p:blipFill>
        <p:spPr>
          <a:xfrm>
            <a:off x="0" y="1850979"/>
            <a:ext cx="9165102" cy="1454342"/>
          </a:xfrm>
          <a:prstGeom prst="rect">
            <a:avLst/>
          </a:prstGeom>
        </p:spPr>
      </p:pic>
      <p:sp>
        <p:nvSpPr>
          <p:cNvPr id="7" name="TextBox 6"/>
          <p:cNvSpPr txBox="1"/>
          <p:nvPr userDrawn="1"/>
        </p:nvSpPr>
        <p:spPr>
          <a:xfrm>
            <a:off x="7454900" y="465138"/>
            <a:ext cx="1530350" cy="230187"/>
          </a:xfrm>
          <a:prstGeom prst="rect">
            <a:avLst/>
          </a:prstGeom>
          <a:noFill/>
        </p:spPr>
        <p:txBody>
          <a:bodyPr>
            <a:spAutoFit/>
          </a:bodyPr>
          <a:lstStyle/>
          <a:p>
            <a:pPr algn="r">
              <a:defRPr/>
            </a:pPr>
            <a:fld id="{8AFF1C3E-5AAC-4397-8978-DDD234871CE3}" type="slidenum">
              <a:rPr lang="en-US" sz="900">
                <a:solidFill>
                  <a:srgbClr val="BFBFBF"/>
                </a:solidFill>
                <a:latin typeface="Calibri" pitchFamily="34" charset="0"/>
              </a:rPr>
              <a:pPr algn="r">
                <a:defRPr/>
              </a:pPr>
              <a:t>‹#›</a:t>
            </a:fld>
            <a:endParaRPr lang="en-US" sz="900">
              <a:solidFill>
                <a:srgbClr val="BFBFBF"/>
              </a:solidFill>
              <a:latin typeface="Calibri" pitchFamily="34" charset="0"/>
            </a:endParaRPr>
          </a:p>
        </p:txBody>
      </p:sp>
      <p:sp>
        <p:nvSpPr>
          <p:cNvPr id="36" name="Title 13"/>
          <p:cNvSpPr>
            <a:spLocks noGrp="1"/>
          </p:cNvSpPr>
          <p:nvPr>
            <p:ph type="title"/>
          </p:nvPr>
        </p:nvSpPr>
        <p:spPr>
          <a:xfrm>
            <a:off x="905171" y="1761297"/>
            <a:ext cx="6671967" cy="984878"/>
          </a:xfrm>
          <a:prstGeom prst="rect">
            <a:avLst/>
          </a:prstGeom>
        </p:spPr>
        <p:txBody>
          <a:bodyPr lIns="0" tIns="0" rIns="0" bIns="0" anchor="b"/>
          <a:lstStyle>
            <a:lvl1pPr algn="l">
              <a:lnSpc>
                <a:spcPts val="2800"/>
              </a:lnSpc>
              <a:defRPr sz="2400">
                <a:solidFill>
                  <a:schemeClr val="bg1"/>
                </a:solidFill>
              </a:defRPr>
            </a:lvl1pPr>
          </a:lstStyle>
          <a:p>
            <a:r>
              <a:rPr lang="en-US" smtClean="0"/>
              <a:t>Click to edit Master title style</a:t>
            </a:r>
            <a:endParaRPr lang="en-CA" dirty="0"/>
          </a:p>
        </p:txBody>
      </p:sp>
      <p:pic>
        <p:nvPicPr>
          <p:cNvPr id="8" name="qnx-colour.png"/>
          <p:cNvPicPr>
            <a:picLocks noChangeAspect="1"/>
          </p:cNvPicPr>
          <p:nvPr userDrawn="1"/>
        </p:nvPicPr>
        <p:blipFill rotWithShape="1">
          <a:blip r:embed="rId4" r:link="rId5">
            <a:extLst>
              <a:ext uri="{28A0092B-C50C-407E-A947-70E740481C1C}">
                <a14:useLocalDpi xmlns:a14="http://schemas.microsoft.com/office/drawing/2010/main" val="0"/>
              </a:ext>
            </a:extLst>
          </a:blip>
          <a:srcRect b="5346"/>
          <a:stretch/>
        </p:blipFill>
        <p:spPr bwMode="auto">
          <a:xfrm>
            <a:off x="7852662" y="4485345"/>
            <a:ext cx="1290450" cy="658155"/>
          </a:xfrm>
          <a:prstGeom prst="rect">
            <a:avLst/>
          </a:prstGeom>
          <a:noFill/>
          <a:ln w="9525">
            <a:noFill/>
            <a:miter lim="800000"/>
            <a:headEnd/>
            <a:tailEnd/>
          </a:ln>
        </p:spPr>
      </p:pic>
    </p:spTree>
    <p:extLst>
      <p:ext uri="{BB962C8B-B14F-4D97-AF65-F5344CB8AC3E}">
        <p14:creationId xmlns:p14="http://schemas.microsoft.com/office/powerpoint/2010/main" val="3958880497"/>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title-slide-background.jp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bwMode="auto">
          <a:xfrm>
            <a:off x="220" y="0"/>
            <a:ext cx="9143560" cy="5146675"/>
          </a:xfrm>
          <a:prstGeom prst="rect">
            <a:avLst/>
          </a:prstGeom>
          <a:noFill/>
          <a:ln w="9525">
            <a:noFill/>
            <a:miter lim="800000"/>
            <a:headEnd/>
            <a:tailEnd/>
          </a:ln>
        </p:spPr>
      </p:pic>
      <p:sp>
        <p:nvSpPr>
          <p:cNvPr id="4" name="TextBox 8"/>
          <p:cNvSpPr txBox="1">
            <a:spLocks noChangeArrowheads="1"/>
          </p:cNvSpPr>
          <p:nvPr userDrawn="1"/>
        </p:nvSpPr>
        <p:spPr bwMode="auto">
          <a:xfrm>
            <a:off x="6312684" y="749300"/>
            <a:ext cx="2382289" cy="2108200"/>
          </a:xfrm>
          <a:prstGeom prst="rect">
            <a:avLst/>
          </a:prstGeom>
          <a:noFill/>
          <a:ln w="9525">
            <a:noFill/>
            <a:miter lim="800000"/>
            <a:headEnd/>
            <a:tailEnd/>
          </a:ln>
        </p:spPr>
        <p:txBody>
          <a:bodyPr lIns="0" tIns="0" rIns="0" bIns="0"/>
          <a:lstStyle/>
          <a:p>
            <a:pPr algn="l">
              <a:lnSpc>
                <a:spcPts val="1200"/>
              </a:lnSpc>
              <a:defRPr/>
            </a:pPr>
            <a:r>
              <a:rPr lang="en-US" sz="800" dirty="0">
                <a:solidFill>
                  <a:schemeClr val="tx1">
                    <a:lumMod val="75000"/>
                  </a:schemeClr>
                </a:solidFill>
                <a:latin typeface="Calibri" pitchFamily="34" charset="0"/>
              </a:rPr>
              <a:t>© 2012 QNX Software Systems Limited.  QNX,  QNX CAR,  NEUTRINO,  MOMENTICS,  AVIAGE and other product names are or may be registered trademarks and/or trademarks of QNX Software Systems Limited (QSSL) or its licensors in Canada,  the U.S. and/or other countries. The information herein is for informational purposes only and represents the current view of QSSL as of the date of this presentation. Because QSS must respond to changing market conditions,  it should not be interpreted to be a commitment on the part of QSSL,  and QSSL cannot guarantee the accuracy of any information provided after the date of this presentation. QSSL MAKES NO WARRANTIES,  REPRESENTATIONS OR CONDITIONS EXPRESS,  IMPLIED OR STATUTORY,  AS TO THE INFORMATION IN THIS PRESENTATION.</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7954963" y="433388"/>
            <a:ext cx="1030287" cy="180975"/>
          </a:xfrm>
          <a:prstGeom prst="rect">
            <a:avLst/>
          </a:prstGeom>
        </p:spPr>
        <p:txBody>
          <a:bodyPr vert="horz" wrap="square" lIns="91440" tIns="0" rIns="0" bIns="0" numCol="1" anchor="t" anchorCtr="0" compatLnSpc="1">
            <a:prstTxWarp prst="textNoShape">
              <a:avLst/>
            </a:prstTxWarp>
          </a:bodyPr>
          <a:lstStyle>
            <a:lvl1pPr algn="r">
              <a:defRPr sz="900">
                <a:solidFill>
                  <a:srgbClr val="B3B3B3"/>
                </a:solidFill>
                <a:latin typeface="Calibri" pitchFamily="34" charset="0"/>
              </a:defRPr>
            </a:lvl1pPr>
          </a:lstStyle>
          <a:p>
            <a:pPr>
              <a:defRPr/>
            </a:pPr>
            <a:fld id="{FC99FF7B-DBDC-4DF8-82AD-172EE84524A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90" r:id="rId1"/>
    <p:sldLayoutId id="2147484094" r:id="rId2"/>
    <p:sldLayoutId id="2147484105" r:id="rId3"/>
    <p:sldLayoutId id="2147484098" r:id="rId4"/>
    <p:sldLayoutId id="2147484104" r:id="rId5"/>
    <p:sldLayoutId id="2147484106" r:id="rId6"/>
    <p:sldLayoutId id="2147484108" r:id="rId7"/>
    <p:sldLayoutId id="2147484107" r:id="rId8"/>
    <p:sldLayoutId id="2147484099" r:id="rId9"/>
    <p:sldLayoutId id="2147484110" r:id="rId10"/>
    <p:sldLayoutId id="2147484111"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charset="0"/>
          <a:ea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0.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50000"/>
          </a:schemeClr>
        </a:solidFill>
        <a:effectLst/>
      </p:bgPr>
    </p:bg>
    <p:spTree>
      <p:nvGrpSpPr>
        <p:cNvPr id="1" name=""/>
        <p:cNvGrpSpPr/>
        <p:nvPr/>
      </p:nvGrpSpPr>
      <p:grpSpPr>
        <a:xfrm>
          <a:off x="0" y="0"/>
          <a:ext cx="0" cy="0"/>
          <a:chOff x="0" y="0"/>
          <a:chExt cx="0" cy="0"/>
        </a:xfrm>
      </p:grpSpPr>
      <p:sp>
        <p:nvSpPr>
          <p:cNvPr id="12290" name="TextBox 5"/>
          <p:cNvSpPr txBox="1">
            <a:spLocks noChangeArrowheads="1"/>
          </p:cNvSpPr>
          <p:nvPr/>
        </p:nvSpPr>
        <p:spPr bwMode="auto">
          <a:xfrm>
            <a:off x="504825" y="3331673"/>
            <a:ext cx="4943475" cy="992187"/>
          </a:xfrm>
          <a:prstGeom prst="rect">
            <a:avLst/>
          </a:prstGeom>
          <a:noFill/>
          <a:ln w="9525">
            <a:noFill/>
            <a:miter lim="800000"/>
            <a:headEnd/>
            <a:tailEnd/>
          </a:ln>
        </p:spPr>
        <p:txBody>
          <a:bodyPr lIns="0" tIns="187200" rIns="0" bIns="0"/>
          <a:lstStyle/>
          <a:p>
            <a:pPr algn="r">
              <a:lnSpc>
                <a:spcPts val="2700"/>
              </a:lnSpc>
            </a:pPr>
            <a:r>
              <a:rPr lang="en-US" sz="2500" dirty="0" smtClean="0">
                <a:solidFill>
                  <a:srgbClr val="FFFFFF"/>
                </a:solidFill>
                <a:latin typeface="Calibri" pitchFamily="34" charset="0"/>
              </a:rPr>
              <a:t>Applying practical experience to</a:t>
            </a:r>
            <a:r>
              <a:rPr lang="en-US" sz="2500" dirty="0">
                <a:solidFill>
                  <a:srgbClr val="FFFFFF"/>
                </a:solidFill>
                <a:latin typeface="Calibri" pitchFamily="34" charset="0"/>
              </a:rPr>
              <a:t/>
            </a:r>
            <a:br>
              <a:rPr lang="en-US" sz="2500" dirty="0">
                <a:solidFill>
                  <a:srgbClr val="FFFFFF"/>
                </a:solidFill>
                <a:latin typeface="Calibri" pitchFamily="34" charset="0"/>
              </a:rPr>
            </a:br>
            <a:r>
              <a:rPr lang="en-US" sz="2500" dirty="0" smtClean="0">
                <a:solidFill>
                  <a:srgbClr val="FFFFFF"/>
                </a:solidFill>
                <a:latin typeface="Calibri" pitchFamily="34" charset="0"/>
              </a:rPr>
              <a:t>HTML5 in Automotive</a:t>
            </a:r>
            <a:endParaRPr lang="en-US" sz="2500" dirty="0">
              <a:solidFill>
                <a:srgbClr val="FFFFFF"/>
              </a:solidFill>
              <a:latin typeface="Calibri" pitchFamily="34" charset="0"/>
            </a:endParaRPr>
          </a:p>
        </p:txBody>
      </p:sp>
      <p:sp>
        <p:nvSpPr>
          <p:cNvPr id="12291" name="TextBox 6"/>
          <p:cNvSpPr txBox="1">
            <a:spLocks noChangeArrowheads="1"/>
          </p:cNvSpPr>
          <p:nvPr/>
        </p:nvSpPr>
        <p:spPr bwMode="auto">
          <a:xfrm>
            <a:off x="523875" y="4278269"/>
            <a:ext cx="4924425" cy="377825"/>
          </a:xfrm>
          <a:prstGeom prst="rect">
            <a:avLst/>
          </a:prstGeom>
          <a:noFill/>
          <a:ln w="9525">
            <a:noFill/>
            <a:miter lim="800000"/>
            <a:headEnd/>
            <a:tailEnd/>
          </a:ln>
        </p:spPr>
        <p:txBody>
          <a:bodyPr lIns="0" tIns="0" rIns="0" bIns="0"/>
          <a:lstStyle/>
          <a:p>
            <a:pPr algn="r">
              <a:lnSpc>
                <a:spcPts val="2100"/>
              </a:lnSpc>
            </a:pPr>
            <a:r>
              <a:rPr lang="en-US" sz="1400" dirty="0" smtClean="0">
                <a:solidFill>
                  <a:schemeClr val="accent2"/>
                </a:solidFill>
                <a:latin typeface="Calibri" pitchFamily="34" charset="0"/>
              </a:rPr>
              <a:t>W3C F2F, 22 April 2013, Barcelona</a:t>
            </a:r>
          </a:p>
          <a:p>
            <a:pPr algn="r">
              <a:lnSpc>
                <a:spcPts val="2100"/>
              </a:lnSpc>
            </a:pPr>
            <a:r>
              <a:rPr lang="en-US" sz="1400" dirty="0" smtClean="0">
                <a:solidFill>
                  <a:schemeClr val="accent2"/>
                </a:solidFill>
                <a:latin typeface="Calibri" pitchFamily="34" charset="0"/>
              </a:rPr>
              <a:t>Andy Gryc</a:t>
            </a:r>
            <a:endParaRPr lang="en-US" sz="1400" dirty="0">
              <a:solidFill>
                <a:schemeClr val="accent2"/>
              </a:solidFill>
              <a:latin typeface="Calibri" pitchFamily="34"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7"/>
          </p:nvPr>
        </p:nvSpPr>
        <p:spPr>
          <a:xfrm>
            <a:off x="4481513" y="1202545"/>
            <a:ext cx="4281487" cy="2709985"/>
          </a:xfrm>
        </p:spPr>
        <p:txBody>
          <a:bodyPr/>
          <a:lstStyle/>
          <a:p>
            <a:r>
              <a:rPr lang="en-US" dirty="0" smtClean="0"/>
              <a:t>Still very high degree of applicability</a:t>
            </a:r>
          </a:p>
          <a:p>
            <a:pPr lvl="1"/>
            <a:r>
              <a:rPr lang="en-US" dirty="0" smtClean="0"/>
              <a:t>HTML5 engine provides isolated execution container</a:t>
            </a:r>
          </a:p>
          <a:p>
            <a:pPr lvl="1"/>
            <a:r>
              <a:rPr lang="en-US" dirty="0" smtClean="0"/>
              <a:t>Gives OEMs ability to draw on mobile ecosystem</a:t>
            </a:r>
          </a:p>
          <a:p>
            <a:pPr lvl="1"/>
            <a:r>
              <a:rPr lang="en-US" dirty="0" smtClean="0"/>
              <a:t>HTML5 is only universal mobile app environment</a:t>
            </a:r>
          </a:p>
          <a:p>
            <a:pPr lvl="1"/>
            <a:r>
              <a:rPr lang="en-US" dirty="0" smtClean="0"/>
              <a:t>Mobile </a:t>
            </a:r>
            <a:r>
              <a:rPr lang="en-US" dirty="0"/>
              <a:t>apps won’t just come “for free</a:t>
            </a:r>
            <a:r>
              <a:rPr lang="en-US" dirty="0" smtClean="0"/>
              <a:t>”—need adaptation to car environment</a:t>
            </a:r>
          </a:p>
          <a:p>
            <a:pPr lvl="1"/>
            <a:r>
              <a:rPr lang="en-US" dirty="0" smtClean="0"/>
              <a:t>All OEMs have this as an area of interest</a:t>
            </a:r>
          </a:p>
          <a:p>
            <a:pPr lvl="1"/>
            <a:endParaRPr lang="en-US" dirty="0" smtClean="0"/>
          </a:p>
          <a:p>
            <a:r>
              <a:rPr lang="en-US" dirty="0" smtClean="0"/>
              <a:t>Conclusion</a:t>
            </a:r>
          </a:p>
          <a:p>
            <a:pPr lvl="1"/>
            <a:r>
              <a:rPr lang="en-US" dirty="0" smtClean="0"/>
              <a:t>Plan for dual mode environment (Native framework for HMI, HTML5 for apps)</a:t>
            </a:r>
          </a:p>
          <a:p>
            <a:pPr lvl="1"/>
            <a:r>
              <a:rPr lang="en-US" dirty="0" smtClean="0"/>
              <a:t>If work cannot support the broader mobile developer community, will not matter for automotive</a:t>
            </a:r>
          </a:p>
        </p:txBody>
      </p:sp>
      <p:sp>
        <p:nvSpPr>
          <p:cNvPr id="4" name="Title 3"/>
          <p:cNvSpPr>
            <a:spLocks noGrp="1"/>
          </p:cNvSpPr>
          <p:nvPr>
            <p:ph type="title"/>
          </p:nvPr>
        </p:nvSpPr>
        <p:spPr>
          <a:xfrm>
            <a:off x="4470401" y="8239"/>
            <a:ext cx="4292600" cy="1011947"/>
          </a:xfrm>
        </p:spPr>
        <p:txBody>
          <a:bodyPr/>
          <a:lstStyle/>
          <a:p>
            <a:r>
              <a:rPr lang="en-US" dirty="0" smtClean="0"/>
              <a:t>HTML5 for app environment</a:t>
            </a:r>
            <a:endParaRPr lang="en-US" dirty="0"/>
          </a:p>
        </p:txBody>
      </p:sp>
      <p:pic>
        <p:nvPicPr>
          <p:cNvPr id="8" name="Picture Placeholder 6" descr="apps.png"/>
          <p:cNvPicPr>
            <a:picLocks noGrp="1" noChangeAspect="1"/>
          </p:cNvPicPr>
          <p:nvPr>
            <p:ph type="pic" sz="quarter" idx="14"/>
          </p:nvPr>
        </p:nvPicPr>
        <p:blipFill>
          <a:blip r:embed="rId2" cstate="print">
            <a:extLst>
              <a:ext uri="{28A0092B-C50C-407E-A947-70E740481C1C}">
                <a14:useLocalDpi xmlns:a14="http://schemas.microsoft.com/office/drawing/2010/main"/>
              </a:ext>
            </a:extLst>
          </a:blip>
          <a:srcRect l="352" r="352"/>
          <a:stretch>
            <a:fillRect/>
          </a:stretch>
        </p:blipFill>
        <p:spPr/>
      </p:pic>
    </p:spTree>
    <p:extLst>
      <p:ext uri="{BB962C8B-B14F-4D97-AF65-F5344CB8AC3E}">
        <p14:creationId xmlns:p14="http://schemas.microsoft.com/office/powerpoint/2010/main" val="165926708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7"/>
          </p:nvPr>
        </p:nvSpPr>
        <p:spPr>
          <a:xfrm>
            <a:off x="4481513" y="1202545"/>
            <a:ext cx="4281487" cy="2709985"/>
          </a:xfrm>
        </p:spPr>
        <p:txBody>
          <a:bodyPr/>
          <a:lstStyle/>
          <a:p>
            <a:r>
              <a:rPr lang="en-US" dirty="0" smtClean="0"/>
              <a:t>Mobile taking over the head unit: two cases</a:t>
            </a:r>
          </a:p>
          <a:p>
            <a:pPr lvl="1"/>
            <a:r>
              <a:rPr lang="en-US" b="1" dirty="0" smtClean="0"/>
              <a:t>No head unit</a:t>
            </a:r>
            <a:r>
              <a:rPr lang="en-US" dirty="0" smtClean="0"/>
              <a:t>: mobile + headless vehicle/telematics gateway</a:t>
            </a:r>
          </a:p>
          <a:p>
            <a:pPr lvl="1"/>
            <a:r>
              <a:rPr lang="en-US" b="1" dirty="0" smtClean="0"/>
              <a:t>Limited head unit</a:t>
            </a:r>
            <a:r>
              <a:rPr lang="en-US" dirty="0" smtClean="0"/>
              <a:t>: mobile for apps + head unit with </a:t>
            </a:r>
            <a:r>
              <a:rPr lang="en-US" dirty="0" err="1" smtClean="0"/>
              <a:t>MirrorLink</a:t>
            </a:r>
            <a:r>
              <a:rPr lang="en-US" dirty="0" smtClean="0"/>
              <a:t> or equivalent for expansion</a:t>
            </a:r>
            <a:endParaRPr lang="en-US" dirty="0"/>
          </a:p>
          <a:p>
            <a:r>
              <a:rPr lang="en-US" dirty="0" smtClean="0"/>
              <a:t>Has been talked about for a while; just starting to see this trend being realized</a:t>
            </a:r>
          </a:p>
          <a:p>
            <a:endParaRPr lang="en-US" dirty="0"/>
          </a:p>
          <a:p>
            <a:r>
              <a:rPr lang="en-US" dirty="0" smtClean="0"/>
              <a:t>Conclusion</a:t>
            </a:r>
          </a:p>
          <a:p>
            <a:pPr lvl="1"/>
            <a:r>
              <a:rPr lang="en-US" dirty="0" smtClean="0"/>
              <a:t>Whatever we recommend should be able to trivially migrate between mobile and in-car instantiations</a:t>
            </a:r>
            <a:endParaRPr lang="en-US" dirty="0"/>
          </a:p>
        </p:txBody>
      </p:sp>
      <p:sp>
        <p:nvSpPr>
          <p:cNvPr id="4" name="Title 3"/>
          <p:cNvSpPr>
            <a:spLocks noGrp="1"/>
          </p:cNvSpPr>
          <p:nvPr>
            <p:ph type="title"/>
          </p:nvPr>
        </p:nvSpPr>
        <p:spPr>
          <a:xfrm>
            <a:off x="4470401" y="8239"/>
            <a:ext cx="4292600" cy="1011947"/>
          </a:xfrm>
        </p:spPr>
        <p:txBody>
          <a:bodyPr/>
          <a:lstStyle/>
          <a:p>
            <a:r>
              <a:rPr lang="en-US" dirty="0" smtClean="0"/>
              <a:t>HTML5 for mobile integration</a:t>
            </a:r>
            <a:endParaRPr lang="en-US" dirty="0"/>
          </a:p>
        </p:txBody>
      </p:sp>
      <p:pic>
        <p:nvPicPr>
          <p:cNvPr id="10" name="Picture Placeholder 9" descr="Porsche_New-UI_2.PNG"/>
          <p:cNvPicPr>
            <a:picLocks noGrp="1" noChangeAspect="1"/>
          </p:cNvPicPr>
          <p:nvPr>
            <p:ph type="pic" sz="quarter" idx="14"/>
          </p:nvPr>
        </p:nvPicPr>
        <p:blipFill rotWithShape="1">
          <a:blip r:embed="rId2" cstate="print">
            <a:extLst>
              <a:ext uri="{28A0092B-C50C-407E-A947-70E740481C1C}">
                <a14:useLocalDpi xmlns:a14="http://schemas.microsoft.com/office/drawing/2010/main"/>
              </a:ext>
            </a:extLst>
          </a:blip>
          <a:srcRect l="29822" r="29822"/>
          <a:stretch/>
        </p:blipFill>
        <p:spPr>
          <a:prstGeom prst="rect">
            <a:avLst/>
          </a:prstGeom>
        </p:spPr>
      </p:pic>
    </p:spTree>
    <p:extLst>
      <p:ext uri="{BB962C8B-B14F-4D97-AF65-F5344CB8AC3E}">
        <p14:creationId xmlns:p14="http://schemas.microsoft.com/office/powerpoint/2010/main" val="165926708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Three Musts of Automotive HTML5</a:t>
            </a:r>
            <a:endParaRPr lang="en-US" dirty="0"/>
          </a:p>
        </p:txBody>
      </p:sp>
      <p:sp>
        <p:nvSpPr>
          <p:cNvPr id="3" name="Content Placeholder 2"/>
          <p:cNvSpPr>
            <a:spLocks noGrp="1"/>
          </p:cNvSpPr>
          <p:nvPr>
            <p:ph sz="quarter" idx="17"/>
          </p:nvPr>
        </p:nvSpPr>
        <p:spPr/>
        <p:txBody>
          <a:bodyPr/>
          <a:lstStyle/>
          <a:p>
            <a:pPr marL="342900" indent="-342900">
              <a:buFont typeface="+mj-lt"/>
              <a:buAutoNum type="arabicPeriod"/>
            </a:pPr>
            <a:r>
              <a:rPr lang="en-US" dirty="0" smtClean="0"/>
              <a:t>Must build to run apps, not HMIs (unless HMIs come along for free)</a:t>
            </a:r>
          </a:p>
          <a:p>
            <a:pPr marL="342900" indent="-342900">
              <a:buFont typeface="+mj-lt"/>
              <a:buAutoNum type="arabicPeriod"/>
            </a:pPr>
            <a:r>
              <a:rPr lang="en-US" dirty="0"/>
              <a:t>Must build for mobile developers as the target development audience</a:t>
            </a:r>
          </a:p>
          <a:p>
            <a:pPr marL="342900" indent="-342900">
              <a:buFont typeface="+mj-lt"/>
              <a:buAutoNum type="arabicPeriod"/>
            </a:pPr>
            <a:r>
              <a:rPr lang="en-US" dirty="0" smtClean="0"/>
              <a:t>Must be able to integrate HTML5 environment with native</a:t>
            </a:r>
          </a:p>
        </p:txBody>
      </p:sp>
    </p:spTree>
    <p:extLst>
      <p:ext uri="{BB962C8B-B14F-4D97-AF65-F5344CB8AC3E}">
        <p14:creationId xmlns:p14="http://schemas.microsoft.com/office/powerpoint/2010/main" val="359196064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6389" r="16389"/>
          <a:stretch>
            <a:fillRect/>
          </a:stretch>
        </p:blipFill>
        <p:spPr>
          <a:xfrm>
            <a:off x="276447" y="743993"/>
            <a:ext cx="2764465" cy="4112427"/>
          </a:xfrm>
        </p:spPr>
      </p:pic>
      <p:sp>
        <p:nvSpPr>
          <p:cNvPr id="3" name="Content Placeholder 2"/>
          <p:cNvSpPr>
            <a:spLocks noGrp="1"/>
          </p:cNvSpPr>
          <p:nvPr>
            <p:ph sz="quarter" idx="17"/>
          </p:nvPr>
        </p:nvSpPr>
        <p:spPr/>
        <p:txBody>
          <a:bodyPr/>
          <a:lstStyle/>
          <a:p>
            <a:r>
              <a:rPr lang="en-CA" dirty="0"/>
              <a:t>Set of </a:t>
            </a:r>
            <a:r>
              <a:rPr lang="en-CA" dirty="0" smtClean="0"/>
              <a:t>standardized JavaScript APIs for access </a:t>
            </a:r>
            <a:r>
              <a:rPr lang="en-CA" dirty="0"/>
              <a:t>to native device </a:t>
            </a:r>
            <a:r>
              <a:rPr lang="en-CA" dirty="0" smtClean="0"/>
              <a:t>functionality</a:t>
            </a:r>
            <a:endParaRPr lang="en-CA" dirty="0"/>
          </a:p>
          <a:p>
            <a:r>
              <a:rPr lang="en-CA" dirty="0"/>
              <a:t>Apps developed </a:t>
            </a:r>
            <a:r>
              <a:rPr lang="en-CA" dirty="0" smtClean="0"/>
              <a:t>completely </a:t>
            </a:r>
            <a:r>
              <a:rPr lang="en-CA" dirty="0"/>
              <a:t>using web technologies (</a:t>
            </a:r>
            <a:r>
              <a:rPr lang="en-CA" dirty="0" smtClean="0"/>
              <a:t>HTML5, </a:t>
            </a:r>
            <a:r>
              <a:rPr lang="en-CA" dirty="0"/>
              <a:t>CSS and JavaScript) </a:t>
            </a:r>
            <a:r>
              <a:rPr lang="en-CA" dirty="0" smtClean="0"/>
              <a:t>– </a:t>
            </a:r>
            <a:r>
              <a:rPr lang="en-CA" dirty="0"/>
              <a:t>no native coding </a:t>
            </a:r>
          </a:p>
          <a:p>
            <a:r>
              <a:rPr lang="en-CA" dirty="0" smtClean="0"/>
              <a:t>APIs </a:t>
            </a:r>
            <a:r>
              <a:rPr lang="en-CA" dirty="0"/>
              <a:t>are consistent across multiple </a:t>
            </a:r>
            <a:r>
              <a:rPr lang="en-CA" dirty="0" smtClean="0"/>
              <a:t>platforms (</a:t>
            </a:r>
            <a:r>
              <a:rPr lang="en-CA" dirty="0" err="1" smtClean="0"/>
              <a:t>iOS</a:t>
            </a:r>
            <a:r>
              <a:rPr lang="en-CA" dirty="0" smtClean="0"/>
              <a:t>, Android, BB10, Win7)</a:t>
            </a:r>
            <a:endParaRPr lang="en-CA" dirty="0"/>
          </a:p>
          <a:p>
            <a:r>
              <a:rPr lang="en-CA" dirty="0"/>
              <a:t>Promotes a  “develop once,  target many”  philosophy  </a:t>
            </a:r>
            <a:endParaRPr lang="en-CA" dirty="0" smtClean="0"/>
          </a:p>
          <a:p>
            <a:r>
              <a:rPr lang="en-CA" dirty="0" smtClean="0"/>
              <a:t>Content </a:t>
            </a:r>
            <a:r>
              <a:rPr lang="en-CA" dirty="0"/>
              <a:t>is free and open source under the Apache License, version 2.0</a:t>
            </a:r>
          </a:p>
          <a:p>
            <a:r>
              <a:rPr lang="en-CA" dirty="0" smtClean="0"/>
              <a:t>Automotive can leverage mobile app development</a:t>
            </a:r>
            <a:endParaRPr lang="en-CA" dirty="0"/>
          </a:p>
          <a:p>
            <a:endParaRPr lang="en-CA" dirty="0"/>
          </a:p>
        </p:txBody>
      </p:sp>
      <p:sp>
        <p:nvSpPr>
          <p:cNvPr id="4" name="Title 3"/>
          <p:cNvSpPr>
            <a:spLocks noGrp="1"/>
          </p:cNvSpPr>
          <p:nvPr>
            <p:ph type="title"/>
          </p:nvPr>
        </p:nvSpPr>
        <p:spPr/>
        <p:txBody>
          <a:bodyPr/>
          <a:lstStyle/>
          <a:p>
            <a:r>
              <a:rPr lang="en-CA" dirty="0" smtClean="0"/>
              <a:t>What is Apache Cordova?</a:t>
            </a:r>
            <a:endParaRPr lang="en-CA" dirty="0"/>
          </a:p>
        </p:txBody>
      </p:sp>
    </p:spTree>
    <p:extLst>
      <p:ext uri="{BB962C8B-B14F-4D97-AF65-F5344CB8AC3E}">
        <p14:creationId xmlns:p14="http://schemas.microsoft.com/office/powerpoint/2010/main" val="199634644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only sensible course </a:t>
            </a:r>
            <a:endParaRPr lang="en-CA" dirty="0"/>
          </a:p>
        </p:txBody>
      </p:sp>
    </p:spTree>
    <p:extLst>
      <p:ext uri="{BB962C8B-B14F-4D97-AF65-F5344CB8AC3E}">
        <p14:creationId xmlns:p14="http://schemas.microsoft.com/office/powerpoint/2010/main" val="356688162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Capitalizing on the lessons</a:t>
            </a:r>
            <a:endParaRPr lang="en-US" dirty="0"/>
          </a:p>
        </p:txBody>
      </p:sp>
      <p:sp>
        <p:nvSpPr>
          <p:cNvPr id="3" name="Content Placeholder 2"/>
          <p:cNvSpPr>
            <a:spLocks noGrp="1"/>
          </p:cNvSpPr>
          <p:nvPr>
            <p:ph sz="quarter" idx="17"/>
          </p:nvPr>
        </p:nvSpPr>
        <p:spPr/>
        <p:txBody>
          <a:bodyPr/>
          <a:lstStyle/>
          <a:p>
            <a:r>
              <a:rPr lang="en-US" dirty="0" smtClean="0"/>
              <a:t>QNX CAR 2.1 is on-going development (</a:t>
            </a:r>
            <a:r>
              <a:rPr lang="en-US" dirty="0"/>
              <a:t>QNX CAR 2.0 </a:t>
            </a:r>
            <a:r>
              <a:rPr lang="en-US" dirty="0" smtClean="0"/>
              <a:t>commercially released </a:t>
            </a:r>
            <a:r>
              <a:rPr lang="en-US" dirty="0"/>
              <a:t>January </a:t>
            </a:r>
            <a:r>
              <a:rPr lang="en-US" dirty="0" smtClean="0"/>
              <a:t>2013)</a:t>
            </a:r>
          </a:p>
          <a:p>
            <a:pPr lvl="1"/>
            <a:r>
              <a:rPr lang="en-US" dirty="0" smtClean="0"/>
              <a:t>Migrating all APIs to be compatible with Cordova</a:t>
            </a:r>
          </a:p>
          <a:p>
            <a:pPr lvl="1"/>
            <a:r>
              <a:rPr lang="en-US" dirty="0" smtClean="0"/>
              <a:t>APIs are now integrated into BlackBerry </a:t>
            </a:r>
            <a:r>
              <a:rPr lang="en-US" dirty="0" err="1" smtClean="0"/>
              <a:t>WebWorks</a:t>
            </a:r>
            <a:endParaRPr lang="en-US" dirty="0" smtClean="0"/>
          </a:p>
          <a:p>
            <a:pPr lvl="1"/>
            <a:r>
              <a:rPr lang="en-US" dirty="0" smtClean="0"/>
              <a:t>BlackBerry </a:t>
            </a:r>
            <a:r>
              <a:rPr lang="en-US" dirty="0" err="1" smtClean="0"/>
              <a:t>WebWorks</a:t>
            </a:r>
            <a:r>
              <a:rPr lang="en-US" dirty="0" smtClean="0"/>
              <a:t> in process of being contributed to Cordova</a:t>
            </a:r>
          </a:p>
          <a:p>
            <a:endParaRPr lang="en-US" dirty="0"/>
          </a:p>
          <a:p>
            <a:pPr marL="0" indent="0">
              <a:buNone/>
            </a:pPr>
            <a:r>
              <a:rPr lang="en-US" b="1" dirty="0" smtClean="0"/>
              <a:t>In other words…</a:t>
            </a:r>
          </a:p>
          <a:p>
            <a:endParaRPr lang="en-US" dirty="0"/>
          </a:p>
          <a:p>
            <a:r>
              <a:rPr lang="en-US" dirty="0" smtClean="0"/>
              <a:t>QNX CAR 2.1 </a:t>
            </a:r>
            <a:r>
              <a:rPr lang="en-US" smtClean="0"/>
              <a:t>APIs are</a:t>
            </a:r>
            <a:r>
              <a:rPr lang="en-US" smtClean="0"/>
              <a:t> </a:t>
            </a:r>
            <a:r>
              <a:rPr lang="en-US" dirty="0" smtClean="0"/>
              <a:t>becoming part of Apache Cordova</a:t>
            </a:r>
          </a:p>
        </p:txBody>
      </p:sp>
    </p:spTree>
    <p:extLst>
      <p:ext uri="{BB962C8B-B14F-4D97-AF65-F5344CB8AC3E}">
        <p14:creationId xmlns:p14="http://schemas.microsoft.com/office/powerpoint/2010/main" val="330629675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6293" y="-9285"/>
            <a:ext cx="6812312" cy="984878"/>
          </a:xfrm>
        </p:spPr>
        <p:txBody>
          <a:bodyPr/>
          <a:lstStyle/>
          <a:p>
            <a:r>
              <a:rPr lang="en-CA" dirty="0" smtClean="0"/>
              <a:t>QNX CAR 2.1 API changes</a:t>
            </a:r>
            <a:endParaRPr lang="en-CA" dirty="0"/>
          </a:p>
        </p:txBody>
      </p:sp>
      <p:sp>
        <p:nvSpPr>
          <p:cNvPr id="3" name="Content Placeholder 2"/>
          <p:cNvSpPr>
            <a:spLocks noGrp="1"/>
          </p:cNvSpPr>
          <p:nvPr>
            <p:ph sz="quarter" idx="17"/>
          </p:nvPr>
        </p:nvSpPr>
        <p:spPr/>
        <p:txBody>
          <a:bodyPr/>
          <a:lstStyle/>
          <a:p>
            <a:r>
              <a:rPr lang="en-CA" dirty="0" smtClean="0"/>
              <a:t>Make QNX CAR a cross-platform target in Apache Cordova</a:t>
            </a:r>
          </a:p>
          <a:p>
            <a:pPr lvl="1"/>
            <a:r>
              <a:rPr lang="en-CA" dirty="0" smtClean="0"/>
              <a:t>APIs are being converted to meet the Cordova API implementation architecture</a:t>
            </a:r>
          </a:p>
          <a:p>
            <a:pPr lvl="1"/>
            <a:r>
              <a:rPr lang="en-CA" dirty="0" smtClean="0"/>
              <a:t>Comply with any Cordova APIs that are already in existence today such as </a:t>
            </a:r>
            <a:r>
              <a:rPr lang="en-CA" b="1" dirty="0" err="1" smtClean="0"/>
              <a:t>audioplayer</a:t>
            </a:r>
            <a:endParaRPr lang="en-CA" dirty="0"/>
          </a:p>
          <a:p>
            <a:pPr marL="169863" lvl="1" indent="0">
              <a:buNone/>
            </a:pPr>
            <a:endParaRPr lang="en-CA" dirty="0" smtClean="0"/>
          </a:p>
          <a:p>
            <a:pPr marL="169863" lvl="1" indent="-169863">
              <a:buFont typeface="Arial" pitchFamily="34" charset="0"/>
              <a:buChar char="•"/>
            </a:pPr>
            <a:r>
              <a:rPr lang="en-CA" dirty="0" smtClean="0"/>
              <a:t>Develop Cordova-compliant APIs that are scalable</a:t>
            </a:r>
          </a:p>
          <a:p>
            <a:pPr lvl="1"/>
            <a:r>
              <a:rPr lang="en-CA" dirty="0" smtClean="0"/>
              <a:t>Architect the APIs to support a superset of automotive </a:t>
            </a:r>
            <a:r>
              <a:rPr lang="en-CA" dirty="0"/>
              <a:t>system </a:t>
            </a:r>
            <a:r>
              <a:rPr lang="en-CA" dirty="0" smtClean="0"/>
              <a:t>configurations</a:t>
            </a:r>
          </a:p>
          <a:p>
            <a:pPr lvl="1"/>
            <a:r>
              <a:rPr lang="en-CA" dirty="0" smtClean="0"/>
              <a:t>For example, the HVAC API allows for </a:t>
            </a:r>
            <a:r>
              <a:rPr lang="en-CA" dirty="0"/>
              <a:t>variable number of climate control zones in </a:t>
            </a:r>
            <a:r>
              <a:rPr lang="en-CA" dirty="0" smtClean="0"/>
              <a:t>vehicles, not just driver and passenger side</a:t>
            </a:r>
          </a:p>
          <a:p>
            <a:pPr lvl="1"/>
            <a:endParaRPr lang="en-CA" dirty="0" smtClean="0"/>
          </a:p>
          <a:p>
            <a:pPr marL="169863" lvl="1" indent="-169863">
              <a:buFont typeface="Arial" pitchFamily="34" charset="0"/>
              <a:buChar char="•"/>
            </a:pPr>
            <a:r>
              <a:rPr lang="en-CA" dirty="0" smtClean="0"/>
              <a:t>Develop APIs that support the shift to mobile</a:t>
            </a:r>
          </a:p>
          <a:p>
            <a:pPr lvl="1"/>
            <a:r>
              <a:rPr lang="en-CA" dirty="0" smtClean="0"/>
              <a:t>Support applications </a:t>
            </a:r>
            <a:r>
              <a:rPr lang="en-CA" dirty="0"/>
              <a:t>running locally in the car, and remotely </a:t>
            </a:r>
            <a:r>
              <a:rPr lang="en-CA" dirty="0" smtClean="0"/>
              <a:t>on a mobile phone</a:t>
            </a:r>
          </a:p>
        </p:txBody>
      </p:sp>
    </p:spTree>
    <p:extLst>
      <p:ext uri="{BB962C8B-B14F-4D97-AF65-F5344CB8AC3E}">
        <p14:creationId xmlns:p14="http://schemas.microsoft.com/office/powerpoint/2010/main" val="147125742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HVAC example</a:t>
            </a:r>
            <a:endParaRPr lang="en-CA" dirty="0"/>
          </a:p>
        </p:txBody>
      </p:sp>
    </p:spTree>
    <p:extLst>
      <p:ext uri="{BB962C8B-B14F-4D97-AF65-F5344CB8AC3E}">
        <p14:creationId xmlns:p14="http://schemas.microsoft.com/office/powerpoint/2010/main" val="419829322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171" y="6131"/>
            <a:ext cx="6671967" cy="438812"/>
          </a:xfrm>
        </p:spPr>
        <p:txBody>
          <a:bodyPr/>
          <a:lstStyle/>
          <a:p>
            <a:r>
              <a:rPr lang="en-CA" dirty="0" smtClean="0"/>
              <a:t>QNX CAR 2.0 HVAC</a:t>
            </a:r>
            <a:endParaRPr lang="en-CA" dirty="0"/>
          </a:p>
        </p:txBody>
      </p:sp>
      <p:sp>
        <p:nvSpPr>
          <p:cNvPr id="3" name="Content Placeholder 2"/>
          <p:cNvSpPr>
            <a:spLocks noGrp="1"/>
          </p:cNvSpPr>
          <p:nvPr>
            <p:ph sz="quarter" idx="17"/>
          </p:nvPr>
        </p:nvSpPr>
        <p:spPr>
          <a:xfrm>
            <a:off x="925513" y="717173"/>
            <a:ext cx="7837487" cy="3031839"/>
          </a:xfrm>
        </p:spPr>
        <p:txBody>
          <a:bodyPr/>
          <a:lstStyle/>
          <a:p>
            <a:pPr marL="0" indent="0">
              <a:buNone/>
            </a:pPr>
            <a:r>
              <a:rPr lang="en-CA" b="1" dirty="0" smtClean="0"/>
              <a:t>get</a:t>
            </a:r>
            <a:r>
              <a:rPr lang="en-CA" dirty="0" smtClean="0"/>
              <a:t>	Returns object with the requested  HVAC settings</a:t>
            </a:r>
          </a:p>
          <a:p>
            <a:pPr marL="0" indent="0">
              <a:buNone/>
            </a:pPr>
            <a:r>
              <a:rPr lang="en-CA" dirty="0"/>
              <a:t> </a:t>
            </a:r>
            <a:r>
              <a:rPr lang="en-CA" dirty="0" smtClean="0"/>
              <a:t>     </a:t>
            </a:r>
            <a:r>
              <a:rPr lang="en-CA" sz="1200" b="1" dirty="0" smtClean="0"/>
              <a:t>Parameters:</a:t>
            </a:r>
          </a:p>
          <a:p>
            <a:pPr marL="0" indent="0">
              <a:buNone/>
            </a:pPr>
            <a:endParaRPr lang="en-CA" dirty="0"/>
          </a:p>
          <a:p>
            <a:pPr marL="0" indent="0">
              <a:buNone/>
            </a:pPr>
            <a:endParaRPr lang="en-CA" dirty="0" smtClean="0"/>
          </a:p>
          <a:p>
            <a:pPr marL="0" indent="0">
              <a:buNone/>
            </a:pPr>
            <a:endParaRPr lang="en-CA" b="1" dirty="0" smtClean="0"/>
          </a:p>
          <a:p>
            <a:pPr marL="0" indent="0">
              <a:buNone/>
            </a:pPr>
            <a:r>
              <a:rPr lang="en-CA" b="1" dirty="0" smtClean="0"/>
              <a:t>set</a:t>
            </a:r>
            <a:r>
              <a:rPr lang="en-CA" dirty="0"/>
              <a:t>	Set one or more HVAC settings </a:t>
            </a:r>
            <a:endParaRPr lang="en-CA" dirty="0" smtClean="0"/>
          </a:p>
          <a:p>
            <a:pPr marL="0" indent="0">
              <a:buNone/>
            </a:pPr>
            <a:r>
              <a:rPr lang="en-CA" dirty="0"/>
              <a:t> </a:t>
            </a:r>
            <a:r>
              <a:rPr lang="en-CA" dirty="0" smtClean="0"/>
              <a:t>     </a:t>
            </a:r>
            <a:r>
              <a:rPr lang="en-CA" sz="1200" b="1" dirty="0" smtClean="0"/>
              <a:t>Parameters</a:t>
            </a:r>
            <a:r>
              <a:rPr lang="en-CA" sz="1200" b="1" dirty="0"/>
              <a:t>:</a:t>
            </a:r>
          </a:p>
          <a:p>
            <a:pPr marL="0" indent="0">
              <a:buNone/>
            </a:pPr>
            <a:endParaRPr lang="en-CA" dirty="0"/>
          </a:p>
          <a:p>
            <a:pPr marL="0" indent="0">
              <a:buNone/>
            </a:pPr>
            <a:endParaRPr lang="en-CA" dirty="0"/>
          </a:p>
        </p:txBody>
      </p:sp>
      <p:graphicFrame>
        <p:nvGraphicFramePr>
          <p:cNvPr id="12" name="Table 11"/>
          <p:cNvGraphicFramePr>
            <a:graphicFrameLocks noGrp="1"/>
          </p:cNvGraphicFramePr>
          <p:nvPr>
            <p:extLst>
              <p:ext uri="{D42A27DB-BD31-4B8C-83A1-F6EECF244321}">
                <p14:modId xmlns:p14="http://schemas.microsoft.com/office/powerpoint/2010/main" val="2922813666"/>
              </p:ext>
            </p:extLst>
          </p:nvPr>
        </p:nvGraphicFramePr>
        <p:xfrm>
          <a:off x="1146195" y="1271746"/>
          <a:ext cx="4350839" cy="731520"/>
        </p:xfrm>
        <a:graphic>
          <a:graphicData uri="http://schemas.openxmlformats.org/drawingml/2006/table">
            <a:tbl>
              <a:tblPr firstRow="1" bandRow="1">
                <a:tableStyleId>{00A15C55-8517-42AA-B614-E9B94910E393}</a:tableStyleId>
              </a:tblPr>
              <a:tblGrid>
                <a:gridCol w="681814"/>
                <a:gridCol w="559851"/>
                <a:gridCol w="3109174"/>
              </a:tblGrid>
              <a:tr h="148856">
                <a:tc>
                  <a:txBody>
                    <a:bodyPr/>
                    <a:lstStyle/>
                    <a:p>
                      <a:r>
                        <a:rPr lang="en-CA" sz="1200" dirty="0" smtClean="0">
                          <a:solidFill>
                            <a:schemeClr val="tx1"/>
                          </a:solidFill>
                        </a:rPr>
                        <a:t>Name</a:t>
                      </a:r>
                      <a:endParaRPr lang="en-CA" sz="1200" dirty="0">
                        <a:solidFill>
                          <a:schemeClr val="tx1"/>
                        </a:solidFill>
                      </a:endParaRPr>
                    </a:p>
                  </a:txBody>
                  <a:tcPr/>
                </a:tc>
                <a:tc>
                  <a:txBody>
                    <a:bodyPr/>
                    <a:lstStyle/>
                    <a:p>
                      <a:r>
                        <a:rPr lang="en-CA" sz="1200" dirty="0" smtClean="0">
                          <a:solidFill>
                            <a:schemeClr val="tx1"/>
                          </a:solidFill>
                        </a:rPr>
                        <a:t>Type</a:t>
                      </a:r>
                      <a:endParaRPr lang="en-CA" sz="1200" dirty="0">
                        <a:solidFill>
                          <a:schemeClr val="tx1"/>
                        </a:solidFill>
                      </a:endParaRPr>
                    </a:p>
                  </a:txBody>
                  <a:tcPr/>
                </a:tc>
                <a:tc>
                  <a:txBody>
                    <a:bodyPr/>
                    <a:lstStyle/>
                    <a:p>
                      <a:r>
                        <a:rPr lang="en-CA" sz="1200" dirty="0" smtClean="0">
                          <a:solidFill>
                            <a:schemeClr val="tx1"/>
                          </a:solidFill>
                        </a:rPr>
                        <a:t>Description</a:t>
                      </a:r>
                      <a:endParaRPr lang="en-CA" sz="1200" dirty="0">
                        <a:solidFill>
                          <a:schemeClr val="tx1"/>
                        </a:solidFill>
                      </a:endParaRPr>
                    </a:p>
                  </a:txBody>
                  <a:tcPr/>
                </a:tc>
              </a:tr>
              <a:tr h="370840">
                <a:tc>
                  <a:txBody>
                    <a:bodyPr/>
                    <a:lstStyle/>
                    <a:p>
                      <a:pPr marL="0" algn="l" defTabSz="914400" rtl="0" eaLnBrk="1" latinLnBrk="0" hangingPunct="1"/>
                      <a:r>
                        <a:rPr lang="en-CA" sz="1200" kern="1200" dirty="0" smtClean="0">
                          <a:solidFill>
                            <a:schemeClr val="dk1"/>
                          </a:solidFill>
                          <a:latin typeface="+mn-lt"/>
                          <a:ea typeface="+mn-ea"/>
                          <a:cs typeface="+mn-cs"/>
                        </a:rPr>
                        <a:t>settings</a:t>
                      </a:r>
                      <a:endParaRPr lang="en-CA" sz="1200" kern="1200" dirty="0">
                        <a:solidFill>
                          <a:schemeClr val="dk1"/>
                        </a:solidFill>
                        <a:latin typeface="+mn-lt"/>
                        <a:ea typeface="+mn-ea"/>
                        <a:cs typeface="+mn-cs"/>
                      </a:endParaRPr>
                    </a:p>
                  </a:txBody>
                  <a:tcPr anchor="ctr"/>
                </a:tc>
                <a:tc>
                  <a:txBody>
                    <a:bodyPr/>
                    <a:lstStyle/>
                    <a:p>
                      <a:pPr marL="0" algn="l" defTabSz="914400" rtl="0" eaLnBrk="1" latinLnBrk="0" hangingPunct="1"/>
                      <a:r>
                        <a:rPr lang="en-CA" sz="1200" kern="1200" dirty="0">
                          <a:solidFill>
                            <a:schemeClr val="dk1"/>
                          </a:solidFill>
                          <a:latin typeface="+mn-lt"/>
                          <a:ea typeface="+mn-ea"/>
                          <a:cs typeface="+mn-cs"/>
                        </a:rPr>
                        <a:t>Array </a:t>
                      </a:r>
                    </a:p>
                  </a:txBody>
                  <a:tcPr anchor="ctr"/>
                </a:tc>
                <a:tc>
                  <a:txBody>
                    <a:bodyPr/>
                    <a:lstStyle/>
                    <a:p>
                      <a:pPr marL="0" algn="l" defTabSz="914400" rtl="0" eaLnBrk="1" latinLnBrk="0" hangingPunct="1"/>
                      <a:r>
                        <a:rPr lang="en-CA" sz="1200" kern="1200" dirty="0">
                          <a:solidFill>
                            <a:schemeClr val="dk1"/>
                          </a:solidFill>
                          <a:latin typeface="+mn-lt"/>
                          <a:ea typeface="+mn-ea"/>
                          <a:cs typeface="+mn-cs"/>
                        </a:rPr>
                        <a:t>A list of settings to get [optional]; if this parameter is omitted, all settings are returned</a:t>
                      </a:r>
                    </a:p>
                  </a:txBody>
                  <a:tcPr anchor="ct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175449532"/>
              </p:ext>
            </p:extLst>
          </p:nvPr>
        </p:nvGraphicFramePr>
        <p:xfrm>
          <a:off x="1146195" y="2761670"/>
          <a:ext cx="4350840" cy="645160"/>
        </p:xfrm>
        <a:graphic>
          <a:graphicData uri="http://schemas.openxmlformats.org/drawingml/2006/table">
            <a:tbl>
              <a:tblPr firstRow="1" bandRow="1">
                <a:tableStyleId>{00A15C55-8517-42AA-B614-E9B94910E393}</a:tableStyleId>
              </a:tblPr>
              <a:tblGrid>
                <a:gridCol w="681814"/>
                <a:gridCol w="617479"/>
                <a:gridCol w="3051547"/>
              </a:tblGrid>
              <a:tr h="148856">
                <a:tc>
                  <a:txBody>
                    <a:bodyPr/>
                    <a:lstStyle/>
                    <a:p>
                      <a:pPr marL="0" algn="l" defTabSz="914400" rtl="0" eaLnBrk="1" latinLnBrk="0" hangingPunct="1"/>
                      <a:r>
                        <a:rPr lang="en-CA" sz="1200" b="1" kern="1200" dirty="0" smtClean="0">
                          <a:solidFill>
                            <a:schemeClr val="tx1"/>
                          </a:solidFill>
                          <a:latin typeface="+mn-lt"/>
                          <a:ea typeface="+mn-ea"/>
                          <a:cs typeface="+mn-cs"/>
                        </a:rPr>
                        <a:t>Name</a:t>
                      </a:r>
                      <a:endParaRPr lang="en-CA" sz="1200" b="1" kern="1200" dirty="0">
                        <a:solidFill>
                          <a:schemeClr val="tx1"/>
                        </a:solidFill>
                        <a:latin typeface="+mn-lt"/>
                        <a:ea typeface="+mn-ea"/>
                        <a:cs typeface="+mn-cs"/>
                      </a:endParaRPr>
                    </a:p>
                  </a:txBody>
                  <a:tcPr/>
                </a:tc>
                <a:tc>
                  <a:txBody>
                    <a:bodyPr/>
                    <a:lstStyle/>
                    <a:p>
                      <a:pPr marL="0" algn="l" defTabSz="914400" rtl="0" eaLnBrk="1" latinLnBrk="0" hangingPunct="1"/>
                      <a:r>
                        <a:rPr lang="en-CA" sz="1200" b="1" kern="1200" dirty="0" smtClean="0">
                          <a:solidFill>
                            <a:schemeClr val="tx1"/>
                          </a:solidFill>
                          <a:latin typeface="+mn-lt"/>
                          <a:ea typeface="+mn-ea"/>
                          <a:cs typeface="+mn-cs"/>
                        </a:rPr>
                        <a:t>Type</a:t>
                      </a:r>
                      <a:endParaRPr lang="en-CA" sz="1200" b="1" kern="1200" dirty="0">
                        <a:solidFill>
                          <a:schemeClr val="tx1"/>
                        </a:solidFill>
                        <a:latin typeface="+mn-lt"/>
                        <a:ea typeface="+mn-ea"/>
                        <a:cs typeface="+mn-cs"/>
                      </a:endParaRPr>
                    </a:p>
                  </a:txBody>
                  <a:tcPr/>
                </a:tc>
                <a:tc>
                  <a:txBody>
                    <a:bodyPr/>
                    <a:lstStyle/>
                    <a:p>
                      <a:pPr marL="0" algn="l" defTabSz="914400" rtl="0" eaLnBrk="1" latinLnBrk="0" hangingPunct="1"/>
                      <a:r>
                        <a:rPr lang="en-CA" sz="1200" b="1" kern="1200" dirty="0" smtClean="0">
                          <a:solidFill>
                            <a:schemeClr val="tx1"/>
                          </a:solidFill>
                          <a:latin typeface="+mn-lt"/>
                          <a:ea typeface="+mn-ea"/>
                          <a:cs typeface="+mn-cs"/>
                        </a:rPr>
                        <a:t>Description</a:t>
                      </a:r>
                      <a:endParaRPr lang="en-CA" sz="1200" b="1" kern="1200" dirty="0">
                        <a:solidFill>
                          <a:schemeClr val="tx1"/>
                        </a:solidFill>
                        <a:latin typeface="+mn-lt"/>
                        <a:ea typeface="+mn-ea"/>
                        <a:cs typeface="+mn-cs"/>
                      </a:endParaRPr>
                    </a:p>
                  </a:txBody>
                  <a:tcPr/>
                </a:tc>
              </a:tr>
              <a:tr h="370840">
                <a:tc>
                  <a:txBody>
                    <a:bodyPr/>
                    <a:lstStyle/>
                    <a:p>
                      <a:pPr marL="0" algn="l" defTabSz="914400" rtl="0" eaLnBrk="1" latinLnBrk="0" hangingPunct="1"/>
                      <a:r>
                        <a:rPr lang="en-CA" sz="1200" kern="1200" dirty="0" err="1" smtClean="0">
                          <a:solidFill>
                            <a:schemeClr val="dk1"/>
                          </a:solidFill>
                          <a:latin typeface="+mn-lt"/>
                          <a:ea typeface="+mn-ea"/>
                          <a:cs typeface="+mn-cs"/>
                        </a:rPr>
                        <a:t>args</a:t>
                      </a:r>
                      <a:endParaRPr lang="en-CA" sz="1200" kern="1200" dirty="0">
                        <a:solidFill>
                          <a:schemeClr val="dk1"/>
                        </a:solidFill>
                        <a:latin typeface="+mn-lt"/>
                        <a:ea typeface="+mn-ea"/>
                        <a:cs typeface="+mn-cs"/>
                      </a:endParaRPr>
                    </a:p>
                  </a:txBody>
                  <a:tcPr anchor="ctr"/>
                </a:tc>
                <a:tc>
                  <a:txBody>
                    <a:bodyPr/>
                    <a:lstStyle/>
                    <a:p>
                      <a:pPr marL="0" algn="l" defTabSz="914400" rtl="0" eaLnBrk="1" latinLnBrk="0" hangingPunct="1"/>
                      <a:r>
                        <a:rPr lang="en-CA" sz="1200" kern="1200" dirty="0" smtClean="0">
                          <a:solidFill>
                            <a:schemeClr val="dk1"/>
                          </a:solidFill>
                          <a:latin typeface="+mn-lt"/>
                          <a:ea typeface="+mn-ea"/>
                          <a:cs typeface="+mn-cs"/>
                        </a:rPr>
                        <a:t>Object</a:t>
                      </a:r>
                      <a:endParaRPr lang="en-CA" sz="1200" kern="1200" dirty="0">
                        <a:solidFill>
                          <a:schemeClr val="dk1"/>
                        </a:solidFill>
                        <a:latin typeface="+mn-lt"/>
                        <a:ea typeface="+mn-ea"/>
                        <a:cs typeface="+mn-cs"/>
                      </a:endParaRPr>
                    </a:p>
                  </a:txBody>
                  <a:tcPr anchor="ctr"/>
                </a:tc>
                <a:tc>
                  <a:txBody>
                    <a:bodyPr/>
                    <a:lstStyle/>
                    <a:p>
                      <a:pPr marL="0" algn="l" defTabSz="914400" rtl="0" eaLnBrk="1" latinLnBrk="0" hangingPunct="1"/>
                      <a:r>
                        <a:rPr lang="en-CA" sz="1200" dirty="0" smtClean="0"/>
                        <a:t>The HVAC settings to set</a:t>
                      </a:r>
                      <a:endParaRPr lang="en-CA" sz="1200" kern="1200" dirty="0">
                        <a:solidFill>
                          <a:schemeClr val="dk1"/>
                        </a:solidFill>
                        <a:latin typeface="+mn-lt"/>
                        <a:ea typeface="+mn-ea"/>
                        <a:cs typeface="+mn-cs"/>
                      </a:endParaRPr>
                    </a:p>
                  </a:txBody>
                  <a:tcPr anchor="ct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995538993"/>
              </p:ext>
            </p:extLst>
          </p:nvPr>
        </p:nvGraphicFramePr>
        <p:xfrm>
          <a:off x="5986058" y="1037966"/>
          <a:ext cx="2663493" cy="3613651"/>
        </p:xfrm>
        <a:graphic>
          <a:graphicData uri="http://schemas.openxmlformats.org/drawingml/2006/table">
            <a:tbl>
              <a:tblPr firstRow="1" bandRow="1">
                <a:tableStyleId>{00A15C55-8517-42AA-B614-E9B94910E393}</a:tableStyleId>
              </a:tblPr>
              <a:tblGrid>
                <a:gridCol w="1759725"/>
                <a:gridCol w="903768"/>
              </a:tblGrid>
              <a:tr h="321811">
                <a:tc>
                  <a:txBody>
                    <a:bodyPr/>
                    <a:lstStyle/>
                    <a:p>
                      <a:r>
                        <a:rPr lang="en-CA" sz="1200" dirty="0" smtClean="0">
                          <a:solidFill>
                            <a:schemeClr val="tx1"/>
                          </a:solidFill>
                        </a:rPr>
                        <a:t>HVAC</a:t>
                      </a:r>
                      <a:r>
                        <a:rPr lang="en-CA" sz="1200" baseline="0" dirty="0" smtClean="0">
                          <a:solidFill>
                            <a:schemeClr val="tx1"/>
                          </a:solidFill>
                        </a:rPr>
                        <a:t> </a:t>
                      </a:r>
                      <a:r>
                        <a:rPr lang="en-CA" sz="1200" dirty="0" smtClean="0">
                          <a:solidFill>
                            <a:schemeClr val="tx1"/>
                          </a:solidFill>
                        </a:rPr>
                        <a:t>Attributes</a:t>
                      </a:r>
                      <a:endParaRPr lang="en-CA" sz="1200" dirty="0">
                        <a:solidFill>
                          <a:schemeClr val="tx1"/>
                        </a:solidFill>
                      </a:endParaRPr>
                    </a:p>
                  </a:txBody>
                  <a:tcPr/>
                </a:tc>
                <a:tc>
                  <a:txBody>
                    <a:bodyPr/>
                    <a:lstStyle/>
                    <a:p>
                      <a:r>
                        <a:rPr lang="en-CA" sz="1200" smtClean="0">
                          <a:solidFill>
                            <a:schemeClr val="tx1"/>
                          </a:solidFill>
                        </a:rPr>
                        <a:t>Data Type</a:t>
                      </a:r>
                      <a:endParaRPr lang="en-CA" sz="1200" dirty="0">
                        <a:solidFill>
                          <a:schemeClr val="tx1"/>
                        </a:solidFill>
                      </a:endParaRPr>
                    </a:p>
                  </a:txBody>
                  <a:tcPr/>
                </a:tc>
              </a:tr>
              <a:tr h="269230">
                <a:tc>
                  <a:txBody>
                    <a:bodyPr/>
                    <a:lstStyle/>
                    <a:p>
                      <a:r>
                        <a:rPr lang="en-CA" sz="1200" i="1" dirty="0" err="1" smtClean="0"/>
                        <a:t>airCirculation_setting</a:t>
                      </a:r>
                      <a:endParaRPr lang="en-CA" sz="1200" dirty="0"/>
                    </a:p>
                  </a:txBody>
                  <a:tcPr/>
                </a:tc>
                <a:tc>
                  <a:txBody>
                    <a:bodyPr/>
                    <a:lstStyle/>
                    <a:p>
                      <a:r>
                        <a:rPr lang="en-CA" sz="1200" smtClean="0"/>
                        <a:t>Boolean</a:t>
                      </a:r>
                      <a:endParaRPr lang="en-CA" sz="1200" dirty="0"/>
                    </a:p>
                  </a:txBody>
                  <a:tcPr/>
                </a:tc>
              </a:tr>
              <a:tr h="269230">
                <a:tc>
                  <a:txBody>
                    <a:bodyPr/>
                    <a:lstStyle/>
                    <a:p>
                      <a:r>
                        <a:rPr lang="en-CA" sz="1200" i="1" dirty="0" err="1" smtClean="0"/>
                        <a:t>airConditioning_enabled</a:t>
                      </a:r>
                      <a:endParaRPr lang="en-CA" sz="1200" i="1" kern="1200" dirty="0">
                        <a:solidFill>
                          <a:schemeClr val="dk1"/>
                        </a:solidFill>
                        <a:latin typeface="+mn-lt"/>
                        <a:ea typeface="+mn-ea"/>
                        <a:cs typeface="+mn-cs"/>
                      </a:endParaRPr>
                    </a:p>
                  </a:txBody>
                  <a:tcPr/>
                </a:tc>
                <a:tc>
                  <a:txBody>
                    <a:bodyPr/>
                    <a:lstStyle/>
                    <a:p>
                      <a:r>
                        <a:rPr lang="en-CA" sz="1200" smtClean="0"/>
                        <a:t>Boolean</a:t>
                      </a:r>
                      <a:endParaRPr lang="en-CA" sz="1200" i="1" kern="1200" dirty="0">
                        <a:solidFill>
                          <a:schemeClr val="dk1"/>
                        </a:solidFill>
                        <a:latin typeface="+mn-lt"/>
                        <a:ea typeface="+mn-ea"/>
                        <a:cs typeface="+mn-cs"/>
                      </a:endParaRPr>
                    </a:p>
                  </a:txBody>
                  <a:tcPr/>
                </a:tc>
              </a:tr>
              <a:tr h="269230">
                <a:tc>
                  <a:txBody>
                    <a:bodyPr/>
                    <a:lstStyle/>
                    <a:p>
                      <a:r>
                        <a:rPr lang="en-CA" sz="1200" i="1" dirty="0" err="1" smtClean="0"/>
                        <a:t>fan_setting_l</a:t>
                      </a:r>
                      <a:endParaRPr lang="en-CA" sz="1200" i="1" kern="1200" dirty="0">
                        <a:solidFill>
                          <a:schemeClr val="dk1"/>
                        </a:solidFill>
                        <a:latin typeface="+mn-lt"/>
                        <a:ea typeface="+mn-ea"/>
                        <a:cs typeface="+mn-cs"/>
                      </a:endParaRPr>
                    </a:p>
                  </a:txBody>
                  <a:tcPr/>
                </a:tc>
                <a:tc>
                  <a:txBody>
                    <a:bodyPr/>
                    <a:lstStyle/>
                    <a:p>
                      <a:r>
                        <a:rPr lang="en-CA" sz="1200" smtClean="0"/>
                        <a:t>Number</a:t>
                      </a:r>
                      <a:endParaRPr lang="en-CA" sz="1200" i="1" kern="1200" dirty="0">
                        <a:solidFill>
                          <a:schemeClr val="dk1"/>
                        </a:solidFill>
                        <a:latin typeface="+mn-lt"/>
                        <a:ea typeface="+mn-ea"/>
                        <a:cs typeface="+mn-cs"/>
                      </a:endParaRPr>
                    </a:p>
                  </a:txBody>
                  <a:tcPr/>
                </a:tc>
              </a:tr>
              <a:tr h="269230">
                <a:tc>
                  <a:txBody>
                    <a:bodyPr/>
                    <a:lstStyle/>
                    <a:p>
                      <a:r>
                        <a:rPr lang="en-CA" sz="1200" i="1" dirty="0" err="1" smtClean="0"/>
                        <a:t>fan_setting_r</a:t>
                      </a:r>
                      <a:endParaRPr lang="en-CA" sz="1200" i="1" kern="1200" dirty="0">
                        <a:solidFill>
                          <a:schemeClr val="dk1"/>
                        </a:solidFill>
                        <a:latin typeface="+mn-lt"/>
                        <a:ea typeface="+mn-ea"/>
                        <a:cs typeface="+mn-cs"/>
                      </a:endParaRPr>
                    </a:p>
                  </a:txBody>
                  <a:tcPr/>
                </a:tc>
                <a:tc>
                  <a:txBody>
                    <a:bodyPr/>
                    <a:lstStyle/>
                    <a:p>
                      <a:r>
                        <a:rPr lang="en-CA" sz="1200" kern="1200" smtClean="0">
                          <a:solidFill>
                            <a:schemeClr val="dk1"/>
                          </a:solidFill>
                          <a:latin typeface="+mn-lt"/>
                          <a:ea typeface="+mn-ea"/>
                          <a:cs typeface="+mn-cs"/>
                        </a:rPr>
                        <a:t>Number</a:t>
                      </a:r>
                      <a:endParaRPr lang="en-CA" sz="1200" kern="1200" dirty="0">
                        <a:solidFill>
                          <a:schemeClr val="dk1"/>
                        </a:solidFill>
                        <a:latin typeface="+mn-lt"/>
                        <a:ea typeface="+mn-ea"/>
                        <a:cs typeface="+mn-cs"/>
                      </a:endParaRPr>
                    </a:p>
                  </a:txBody>
                  <a:tcPr/>
                </a:tc>
              </a:tr>
              <a:tr h="269230">
                <a:tc>
                  <a:txBody>
                    <a:bodyPr/>
                    <a:lstStyle/>
                    <a:p>
                      <a:r>
                        <a:rPr lang="en-CA" sz="1200" i="1" dirty="0" err="1" smtClean="0"/>
                        <a:t>fan_speed_l</a:t>
                      </a:r>
                      <a:endParaRPr lang="en-CA" sz="1200" i="1" kern="1200" dirty="0">
                        <a:solidFill>
                          <a:schemeClr val="dk1"/>
                        </a:solidFill>
                        <a:latin typeface="+mn-lt"/>
                        <a:ea typeface="+mn-ea"/>
                        <a:cs typeface="+mn-cs"/>
                      </a:endParaRPr>
                    </a:p>
                  </a:txBody>
                  <a:tcPr/>
                </a:tc>
                <a:tc>
                  <a:txBody>
                    <a:bodyPr/>
                    <a:lstStyle/>
                    <a:p>
                      <a:r>
                        <a:rPr lang="en-CA" sz="1200" kern="1200" smtClean="0">
                          <a:solidFill>
                            <a:schemeClr val="dk1"/>
                          </a:solidFill>
                          <a:latin typeface="+mn-lt"/>
                          <a:ea typeface="+mn-ea"/>
                          <a:cs typeface="+mn-cs"/>
                        </a:rPr>
                        <a:t>Number</a:t>
                      </a:r>
                      <a:endParaRPr lang="en-CA" sz="1200" kern="1200" dirty="0">
                        <a:solidFill>
                          <a:schemeClr val="dk1"/>
                        </a:solidFill>
                        <a:latin typeface="+mn-lt"/>
                        <a:ea typeface="+mn-ea"/>
                        <a:cs typeface="+mn-cs"/>
                      </a:endParaRPr>
                    </a:p>
                  </a:txBody>
                  <a:tcPr/>
                </a:tc>
              </a:tr>
              <a:tr h="269230">
                <a:tc>
                  <a:txBody>
                    <a:bodyPr/>
                    <a:lstStyle/>
                    <a:p>
                      <a:r>
                        <a:rPr lang="en-CA" sz="1200" i="1" dirty="0" err="1" smtClean="0"/>
                        <a:t>fan_speed_r</a:t>
                      </a:r>
                      <a:endParaRPr lang="en-CA" sz="1200" i="1" kern="1200" dirty="0">
                        <a:solidFill>
                          <a:schemeClr val="dk1"/>
                        </a:solidFill>
                        <a:latin typeface="+mn-lt"/>
                        <a:ea typeface="+mn-ea"/>
                        <a:cs typeface="+mn-cs"/>
                      </a:endParaRPr>
                    </a:p>
                  </a:txBody>
                  <a:tcPr/>
                </a:tc>
                <a:tc>
                  <a:txBody>
                    <a:bodyPr/>
                    <a:lstStyle/>
                    <a:p>
                      <a:r>
                        <a:rPr lang="en-CA" sz="1200" kern="1200" smtClean="0">
                          <a:solidFill>
                            <a:schemeClr val="dk1"/>
                          </a:solidFill>
                          <a:latin typeface="+mn-lt"/>
                          <a:ea typeface="+mn-ea"/>
                          <a:cs typeface="+mn-cs"/>
                        </a:rPr>
                        <a:t>Number</a:t>
                      </a:r>
                      <a:endParaRPr lang="en-CA" sz="1200" kern="1200" dirty="0">
                        <a:solidFill>
                          <a:schemeClr val="dk1"/>
                        </a:solidFill>
                        <a:latin typeface="+mn-lt"/>
                        <a:ea typeface="+mn-ea"/>
                        <a:cs typeface="+mn-cs"/>
                      </a:endParaRPr>
                    </a:p>
                  </a:txBody>
                  <a:tcPr/>
                </a:tc>
              </a:tr>
              <a:tr h="269230">
                <a:tc>
                  <a:txBody>
                    <a:bodyPr/>
                    <a:lstStyle/>
                    <a:p>
                      <a:r>
                        <a:rPr lang="en-CA" sz="1200" i="1" dirty="0" err="1" smtClean="0"/>
                        <a:t>fan_temperature_l</a:t>
                      </a:r>
                      <a:endParaRPr lang="en-CA" sz="1200" i="1" kern="1200" dirty="0">
                        <a:solidFill>
                          <a:schemeClr val="dk1"/>
                        </a:solidFill>
                        <a:latin typeface="+mn-lt"/>
                        <a:ea typeface="+mn-ea"/>
                        <a:cs typeface="+mn-cs"/>
                      </a:endParaRPr>
                    </a:p>
                  </a:txBody>
                  <a:tcPr/>
                </a:tc>
                <a:tc>
                  <a:txBody>
                    <a:bodyPr/>
                    <a:lstStyle/>
                    <a:p>
                      <a:r>
                        <a:rPr lang="en-CA" sz="1200" kern="1200" smtClean="0">
                          <a:solidFill>
                            <a:schemeClr val="dk1"/>
                          </a:solidFill>
                          <a:latin typeface="+mn-lt"/>
                          <a:ea typeface="+mn-ea"/>
                          <a:cs typeface="+mn-cs"/>
                        </a:rPr>
                        <a:t>Number</a:t>
                      </a:r>
                      <a:endParaRPr lang="en-CA" sz="1200" kern="1200" dirty="0">
                        <a:solidFill>
                          <a:schemeClr val="dk1"/>
                        </a:solidFill>
                        <a:latin typeface="+mn-lt"/>
                        <a:ea typeface="+mn-ea"/>
                        <a:cs typeface="+mn-cs"/>
                      </a:endParaRPr>
                    </a:p>
                  </a:txBody>
                  <a:tcPr/>
                </a:tc>
              </a:tr>
              <a:tr h="2692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i="1" dirty="0" err="1" smtClean="0"/>
                        <a:t>fan_temperature_r</a:t>
                      </a:r>
                      <a:endParaRPr lang="en-CA" sz="1200" i="1" kern="120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smtClean="0">
                          <a:solidFill>
                            <a:schemeClr val="dk1"/>
                          </a:solidFill>
                          <a:latin typeface="+mn-lt"/>
                          <a:ea typeface="+mn-ea"/>
                          <a:cs typeface="+mn-cs"/>
                        </a:rPr>
                        <a:t>Number</a:t>
                      </a:r>
                      <a:endParaRPr lang="en-CA" sz="1200" kern="1200" dirty="0" smtClean="0">
                        <a:solidFill>
                          <a:schemeClr val="dk1"/>
                        </a:solidFill>
                        <a:latin typeface="+mn-lt"/>
                        <a:ea typeface="+mn-ea"/>
                        <a:cs typeface="+mn-cs"/>
                      </a:endParaRPr>
                    </a:p>
                  </a:txBody>
                  <a:tcPr/>
                </a:tc>
              </a:tr>
              <a:tr h="269230">
                <a:tc>
                  <a:txBody>
                    <a:bodyPr/>
                    <a:lstStyle/>
                    <a:p>
                      <a:r>
                        <a:rPr lang="en-CA" sz="1200" i="1" dirty="0" err="1" smtClean="0"/>
                        <a:t>heatedSeat_level_l</a:t>
                      </a:r>
                      <a:endParaRPr lang="en-CA" sz="1200" i="1" kern="1200" dirty="0">
                        <a:solidFill>
                          <a:schemeClr val="dk1"/>
                        </a:solidFill>
                        <a:latin typeface="+mn-lt"/>
                        <a:ea typeface="+mn-ea"/>
                        <a:cs typeface="+mn-cs"/>
                      </a:endParaRPr>
                    </a:p>
                  </a:txBody>
                  <a:tcPr/>
                </a:tc>
                <a:tc>
                  <a:txBody>
                    <a:bodyPr/>
                    <a:lstStyle/>
                    <a:p>
                      <a:r>
                        <a:rPr lang="en-CA" sz="1200" kern="1200" smtClean="0">
                          <a:solidFill>
                            <a:schemeClr val="dk1"/>
                          </a:solidFill>
                          <a:latin typeface="+mn-lt"/>
                          <a:ea typeface="+mn-ea"/>
                          <a:cs typeface="+mn-cs"/>
                        </a:rPr>
                        <a:t>Number</a:t>
                      </a:r>
                      <a:endParaRPr lang="en-CA" sz="1200" kern="1200" dirty="0">
                        <a:solidFill>
                          <a:schemeClr val="dk1"/>
                        </a:solidFill>
                        <a:latin typeface="+mn-lt"/>
                        <a:ea typeface="+mn-ea"/>
                        <a:cs typeface="+mn-cs"/>
                      </a:endParaRPr>
                    </a:p>
                  </a:txBody>
                  <a:tcPr/>
                </a:tc>
              </a:tr>
              <a:tr h="269230">
                <a:tc>
                  <a:txBody>
                    <a:bodyPr/>
                    <a:lstStyle/>
                    <a:p>
                      <a:r>
                        <a:rPr lang="en-CA" sz="1200" i="1" dirty="0" err="1" smtClean="0"/>
                        <a:t>heatedSeat_level_r</a:t>
                      </a:r>
                      <a:endParaRPr lang="en-CA" sz="1200" i="1" kern="1200" dirty="0">
                        <a:solidFill>
                          <a:schemeClr val="dk1"/>
                        </a:solidFill>
                        <a:latin typeface="+mn-lt"/>
                        <a:ea typeface="+mn-ea"/>
                        <a:cs typeface="+mn-cs"/>
                      </a:endParaRPr>
                    </a:p>
                  </a:txBody>
                  <a:tcPr/>
                </a:tc>
                <a:tc>
                  <a:txBody>
                    <a:bodyPr/>
                    <a:lstStyle/>
                    <a:p>
                      <a:r>
                        <a:rPr lang="en-CA" sz="1200" kern="1200" smtClean="0">
                          <a:solidFill>
                            <a:schemeClr val="dk1"/>
                          </a:solidFill>
                          <a:latin typeface="+mn-lt"/>
                          <a:ea typeface="+mn-ea"/>
                          <a:cs typeface="+mn-cs"/>
                        </a:rPr>
                        <a:t>Number</a:t>
                      </a:r>
                      <a:endParaRPr lang="en-CA" sz="1200" kern="1200" dirty="0">
                        <a:solidFill>
                          <a:schemeClr val="dk1"/>
                        </a:solidFill>
                        <a:latin typeface="+mn-lt"/>
                        <a:ea typeface="+mn-ea"/>
                        <a:cs typeface="+mn-cs"/>
                      </a:endParaRPr>
                    </a:p>
                  </a:txBody>
                  <a:tcPr/>
                </a:tc>
              </a:tr>
              <a:tr h="269230">
                <a:tc>
                  <a:txBody>
                    <a:bodyPr/>
                    <a:lstStyle/>
                    <a:p>
                      <a:r>
                        <a:rPr lang="en-CA" sz="1200" i="1" dirty="0" err="1" smtClean="0"/>
                        <a:t>rearDefrost_enabled</a:t>
                      </a:r>
                      <a:endParaRPr lang="en-CA" sz="1200" dirty="0"/>
                    </a:p>
                  </a:txBody>
                  <a:tcPr/>
                </a:tc>
                <a:tc>
                  <a:txBody>
                    <a:bodyPr/>
                    <a:lstStyle/>
                    <a:p>
                      <a:r>
                        <a:rPr lang="en-CA" sz="1200" smtClean="0"/>
                        <a:t>Boolean</a:t>
                      </a:r>
                      <a:endParaRPr lang="en-CA" sz="1200" dirty="0"/>
                    </a:p>
                  </a:txBody>
                  <a:tcPr/>
                </a:tc>
              </a:tr>
              <a:tr h="269230">
                <a:tc>
                  <a:txBody>
                    <a:bodyPr/>
                    <a:lstStyle/>
                    <a:p>
                      <a:r>
                        <a:rPr lang="en-CA" sz="1200" i="1" dirty="0" err="1" smtClean="0"/>
                        <a:t>zoneLink_enabled</a:t>
                      </a:r>
                      <a:endParaRPr lang="en-CA" sz="1200" i="1" kern="1200" dirty="0">
                        <a:solidFill>
                          <a:schemeClr val="dk1"/>
                        </a:solidFill>
                        <a:latin typeface="+mn-lt"/>
                        <a:ea typeface="+mn-ea"/>
                        <a:cs typeface="+mn-cs"/>
                      </a:endParaRPr>
                    </a:p>
                  </a:txBody>
                  <a:tcPr/>
                </a:tc>
                <a:tc>
                  <a:txBody>
                    <a:bodyPr/>
                    <a:lstStyle/>
                    <a:p>
                      <a:r>
                        <a:rPr lang="en-CA" sz="1200" kern="1200" dirty="0" smtClean="0">
                          <a:solidFill>
                            <a:schemeClr val="dk1"/>
                          </a:solidFill>
                          <a:latin typeface="+mn-lt"/>
                          <a:ea typeface="+mn-ea"/>
                          <a:cs typeface="+mn-cs"/>
                        </a:rPr>
                        <a:t>Boolean</a:t>
                      </a:r>
                      <a:endParaRPr lang="en-CA" sz="1200" kern="1200" dirty="0">
                        <a:solidFill>
                          <a:schemeClr val="dk1"/>
                        </a:solidFill>
                        <a:latin typeface="+mn-lt"/>
                        <a:ea typeface="+mn-ea"/>
                        <a:cs typeface="+mn-cs"/>
                      </a:endParaRPr>
                    </a:p>
                  </a:txBody>
                  <a:tcPr/>
                </a:tc>
              </a:tr>
            </a:tbl>
          </a:graphicData>
        </a:graphic>
      </p:graphicFrame>
      <p:sp>
        <p:nvSpPr>
          <p:cNvPr id="16" name="Rectangle 15"/>
          <p:cNvSpPr/>
          <p:nvPr/>
        </p:nvSpPr>
        <p:spPr>
          <a:xfrm>
            <a:off x="811231" y="4725127"/>
            <a:ext cx="7163188" cy="276999"/>
          </a:xfrm>
          <a:prstGeom prst="rect">
            <a:avLst/>
          </a:prstGeom>
        </p:spPr>
        <p:txBody>
          <a:bodyPr wrap="square">
            <a:spAutoFit/>
          </a:bodyPr>
          <a:lstStyle/>
          <a:p>
            <a:r>
              <a:rPr lang="en-CA" sz="1200" dirty="0"/>
              <a:t>NOTE: the list of settings is not fixed and depends on the specific system </a:t>
            </a:r>
            <a:r>
              <a:rPr lang="en-CA" sz="1200" dirty="0" smtClean="0"/>
              <a:t>configuration</a:t>
            </a:r>
            <a:endParaRPr lang="en-CA" sz="1200" dirty="0"/>
          </a:p>
        </p:txBody>
      </p:sp>
    </p:spTree>
    <p:extLst>
      <p:ext uri="{BB962C8B-B14F-4D97-AF65-F5344CB8AC3E}">
        <p14:creationId xmlns:p14="http://schemas.microsoft.com/office/powerpoint/2010/main" val="144712707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QNX CAR 2.0 HVAC example calls</a:t>
            </a:r>
            <a:endParaRPr lang="en-CA" dirty="0"/>
          </a:p>
        </p:txBody>
      </p:sp>
      <p:sp>
        <p:nvSpPr>
          <p:cNvPr id="3" name="Content Placeholder 2"/>
          <p:cNvSpPr>
            <a:spLocks noGrp="1"/>
          </p:cNvSpPr>
          <p:nvPr>
            <p:ph sz="quarter" idx="17"/>
          </p:nvPr>
        </p:nvSpPr>
        <p:spPr/>
        <p:txBody>
          <a:bodyPr/>
          <a:lstStyle/>
          <a:p>
            <a:pPr marL="0" indent="0">
              <a:buNone/>
            </a:pPr>
            <a:r>
              <a:rPr lang="en-CA" b="1" dirty="0" err="1" smtClean="0"/>
              <a:t>qnx.hvac.get</a:t>
            </a:r>
            <a:r>
              <a:rPr lang="en-CA" b="1" dirty="0"/>
              <a:t>( </a:t>
            </a:r>
            <a:r>
              <a:rPr lang="en-CA" b="1" dirty="0" err="1"/>
              <a:t>airCirculation_setting</a:t>
            </a:r>
            <a:r>
              <a:rPr lang="en-CA" b="1" dirty="0"/>
              <a:t>, </a:t>
            </a:r>
            <a:r>
              <a:rPr lang="en-CA" b="1" dirty="0" err="1"/>
              <a:t>airConditioning_enabled</a:t>
            </a:r>
            <a:r>
              <a:rPr lang="en-CA" b="1" dirty="0" smtClean="0"/>
              <a:t>,  </a:t>
            </a:r>
            <a:r>
              <a:rPr lang="en-CA" b="1" dirty="0" err="1" smtClean="0"/>
              <a:t>fan_speed_l</a:t>
            </a:r>
            <a:r>
              <a:rPr lang="en-CA" b="1" dirty="0"/>
              <a:t>,...)</a:t>
            </a:r>
          </a:p>
          <a:p>
            <a:pPr marL="0" indent="0">
              <a:buNone/>
            </a:pPr>
            <a:r>
              <a:rPr lang="en-CA" dirty="0"/>
              <a:t>	Returns:</a:t>
            </a:r>
          </a:p>
          <a:p>
            <a:pPr marL="0" indent="0">
              <a:buNone/>
            </a:pPr>
            <a:r>
              <a:rPr lang="en-CA" dirty="0"/>
              <a:t>	{ </a:t>
            </a:r>
            <a:r>
              <a:rPr lang="en-CA" dirty="0" err="1"/>
              <a:t>airCirculation_setting</a:t>
            </a:r>
            <a:r>
              <a:rPr lang="en-CA" dirty="0"/>
              <a:t>: </a:t>
            </a:r>
            <a:r>
              <a:rPr lang="en-CA" dirty="0" smtClean="0"/>
              <a:t>  true,		// circulate air</a:t>
            </a:r>
            <a:endParaRPr lang="en-CA" dirty="0"/>
          </a:p>
          <a:p>
            <a:pPr marL="0" indent="0">
              <a:buNone/>
            </a:pPr>
            <a:r>
              <a:rPr lang="en-CA" dirty="0"/>
              <a:t>	  </a:t>
            </a:r>
            <a:r>
              <a:rPr lang="en-CA" dirty="0" err="1"/>
              <a:t>airConditioning_enabled</a:t>
            </a:r>
            <a:r>
              <a:rPr lang="en-CA" dirty="0"/>
              <a:t>: </a:t>
            </a:r>
            <a:r>
              <a:rPr lang="en-CA" dirty="0" smtClean="0"/>
              <a:t> false,</a:t>
            </a:r>
            <a:endParaRPr lang="en-CA" dirty="0"/>
          </a:p>
          <a:p>
            <a:pPr marL="0" indent="0">
              <a:buNone/>
            </a:pPr>
            <a:r>
              <a:rPr lang="en-CA" dirty="0"/>
              <a:t>	  </a:t>
            </a:r>
            <a:r>
              <a:rPr lang="en-CA" dirty="0" err="1" smtClean="0"/>
              <a:t>fan_speed_l</a:t>
            </a:r>
            <a:r>
              <a:rPr lang="en-CA" dirty="0"/>
              <a:t>: </a:t>
            </a:r>
            <a:r>
              <a:rPr lang="en-CA" dirty="0" smtClean="0"/>
              <a:t>   2, 			// left fan speed value</a:t>
            </a:r>
            <a:endParaRPr lang="en-CA" dirty="0"/>
          </a:p>
          <a:p>
            <a:pPr marL="0" indent="0">
              <a:buNone/>
            </a:pPr>
            <a:r>
              <a:rPr lang="en-CA" dirty="0"/>
              <a:t>	  [...] </a:t>
            </a:r>
          </a:p>
          <a:p>
            <a:pPr marL="0" indent="0">
              <a:buNone/>
            </a:pPr>
            <a:r>
              <a:rPr lang="en-CA" dirty="0"/>
              <a:t>	} </a:t>
            </a:r>
          </a:p>
          <a:p>
            <a:pPr marL="0" indent="0">
              <a:buNone/>
            </a:pPr>
            <a:endParaRPr lang="en-CA" dirty="0"/>
          </a:p>
          <a:p>
            <a:pPr marL="0" indent="0">
              <a:buNone/>
            </a:pPr>
            <a:r>
              <a:rPr lang="en-CA" b="1" dirty="0" err="1"/>
              <a:t>qnx.hvac.set</a:t>
            </a:r>
            <a:r>
              <a:rPr lang="en-CA" b="1" dirty="0"/>
              <a:t>(</a:t>
            </a:r>
            <a:r>
              <a:rPr lang="en-CA" b="1" dirty="0" err="1"/>
              <a:t>fan_setting_l</a:t>
            </a:r>
            <a:r>
              <a:rPr lang="en-CA" b="1" dirty="0"/>
              <a:t>: </a:t>
            </a:r>
            <a:r>
              <a:rPr lang="en-CA" b="1" dirty="0" smtClean="0"/>
              <a:t>3, </a:t>
            </a:r>
            <a:r>
              <a:rPr lang="en-CA" b="1" dirty="0" err="1"/>
              <a:t>fan_setting_r</a:t>
            </a:r>
            <a:r>
              <a:rPr lang="en-CA" b="1" dirty="0"/>
              <a:t>: 1</a:t>
            </a:r>
            <a:r>
              <a:rPr lang="en-CA" b="1" dirty="0" smtClean="0"/>
              <a:t>, </a:t>
            </a:r>
            <a:r>
              <a:rPr lang="en-CA" b="1" dirty="0"/>
              <a:t>[...] ) </a:t>
            </a:r>
          </a:p>
          <a:p>
            <a:pPr marL="0" indent="0">
              <a:buNone/>
            </a:pPr>
            <a:endParaRPr lang="en-CA" dirty="0" smtClean="0"/>
          </a:p>
          <a:p>
            <a:pPr marL="0" indent="0">
              <a:buNone/>
            </a:pPr>
            <a:endParaRPr lang="en-CA" dirty="0"/>
          </a:p>
        </p:txBody>
      </p:sp>
    </p:spTree>
    <p:extLst>
      <p:ext uri="{BB962C8B-B14F-4D97-AF65-F5344CB8AC3E}">
        <p14:creationId xmlns:p14="http://schemas.microsoft.com/office/powerpoint/2010/main" val="348413723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8"/>
          <p:cNvSpPr>
            <a:spLocks noGrp="1"/>
          </p:cNvSpPr>
          <p:nvPr>
            <p:ph type="title"/>
          </p:nvPr>
        </p:nvSpPr>
        <p:spPr bwMode="auto">
          <a:xfrm>
            <a:off x="904875" y="168275"/>
            <a:ext cx="6672263" cy="789110"/>
          </a:xfrm>
          <a:noFill/>
          <a:ln>
            <a:miter lim="800000"/>
            <a:headEnd/>
            <a:tailEnd/>
          </a:ln>
        </p:spPr>
        <p:txBody>
          <a:bodyPr vert="horz" wrap="square" numCol="1" anchorCtr="0" compatLnSpc="1">
            <a:prstTxWarp prst="textNoShape">
              <a:avLst/>
            </a:prstTxWarp>
          </a:bodyPr>
          <a:lstStyle/>
          <a:p>
            <a:r>
              <a:rPr lang="en-US" dirty="0" smtClean="0">
                <a:ea typeface="ＭＳ Ｐゴシック" charset="-128"/>
              </a:rPr>
              <a:t>Outline</a:t>
            </a:r>
            <a:endParaRPr lang="en-CA" dirty="0" smtClean="0">
              <a:ea typeface="ＭＳ Ｐゴシック" charset="-128"/>
            </a:endParaRPr>
          </a:p>
        </p:txBody>
      </p:sp>
      <p:sp>
        <p:nvSpPr>
          <p:cNvPr id="10" name="Content Placeholder 9"/>
          <p:cNvSpPr>
            <a:spLocks noGrp="1"/>
          </p:cNvSpPr>
          <p:nvPr>
            <p:ph sz="quarter" idx="17"/>
          </p:nvPr>
        </p:nvSpPr>
        <p:spPr>
          <a:xfrm>
            <a:off x="925513" y="1224410"/>
            <a:ext cx="7837487" cy="2679253"/>
          </a:xfrm>
        </p:spPr>
        <p:txBody>
          <a:bodyPr/>
          <a:lstStyle/>
          <a:p>
            <a:pPr marL="169863" lvl="1" indent="-169863">
              <a:buFont typeface="Arial" charset="0"/>
              <a:buChar char="•"/>
              <a:defRPr/>
            </a:pPr>
            <a:r>
              <a:rPr lang="en-CA" dirty="0" smtClean="0"/>
              <a:t>QNX CAR as an HTML5 proving ground</a:t>
            </a:r>
          </a:p>
          <a:p>
            <a:pPr marL="169863" lvl="1" indent="-169863">
              <a:buFont typeface="Arial" charset="0"/>
              <a:buChar char="•"/>
              <a:defRPr/>
            </a:pPr>
            <a:r>
              <a:rPr lang="en-CA" dirty="0" smtClean="0"/>
              <a:t>HTML5 </a:t>
            </a:r>
            <a:r>
              <a:rPr lang="en-CA" dirty="0"/>
              <a:t>market </a:t>
            </a:r>
            <a:r>
              <a:rPr lang="en-CA" dirty="0" smtClean="0"/>
              <a:t>trends in automotive</a:t>
            </a:r>
          </a:p>
          <a:p>
            <a:pPr marL="169863" lvl="1" indent="-169863">
              <a:buFont typeface="Arial" charset="0"/>
              <a:buChar char="•"/>
              <a:defRPr/>
            </a:pPr>
            <a:r>
              <a:rPr lang="en-CA" dirty="0" smtClean="0">
                <a:ea typeface="+mn-ea"/>
              </a:rPr>
              <a:t>The direction this leads us</a:t>
            </a:r>
          </a:p>
          <a:p>
            <a:pPr marL="169863" lvl="1" indent="-169863">
              <a:buFont typeface="Arial" charset="0"/>
              <a:buChar char="•"/>
              <a:defRPr/>
            </a:pPr>
            <a:r>
              <a:rPr lang="en-CA" dirty="0" smtClean="0"/>
              <a:t>Examples: old and new</a:t>
            </a:r>
            <a:endParaRPr lang="en-CA" dirty="0" smtClean="0">
              <a:ea typeface="+mn-ea"/>
            </a:endParaRPr>
          </a:p>
          <a:p>
            <a:pPr marL="169863" lvl="1" indent="-169863">
              <a:buFont typeface="Arial" charset="0"/>
              <a:buChar char="•"/>
              <a:defRPr/>
            </a:pPr>
            <a:r>
              <a:rPr lang="en-CA" dirty="0" smtClean="0"/>
              <a:t>Status of QNX contributions</a:t>
            </a:r>
            <a:endParaRPr lang="en-CA" dirty="0" smtClean="0">
              <a:ea typeface="+mn-ea"/>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HVAC API for Apache Cordova (QNX CAR 2.1)</a:t>
            </a:r>
            <a:endParaRPr lang="en-CA" dirty="0"/>
          </a:p>
        </p:txBody>
      </p:sp>
      <p:sp>
        <p:nvSpPr>
          <p:cNvPr id="3" name="Content Placeholder 2"/>
          <p:cNvSpPr>
            <a:spLocks noGrp="1"/>
          </p:cNvSpPr>
          <p:nvPr>
            <p:ph sz="quarter" idx="17"/>
          </p:nvPr>
        </p:nvSpPr>
        <p:spPr/>
        <p:txBody>
          <a:bodyPr/>
          <a:lstStyle/>
          <a:p>
            <a:r>
              <a:rPr lang="en-CA" b="1" dirty="0" err="1" smtClean="0"/>
              <a:t>com.qnx.car.hvac</a:t>
            </a:r>
            <a:r>
              <a:rPr lang="en-CA" dirty="0" smtClean="0"/>
              <a:t>  allows users to : </a:t>
            </a:r>
          </a:p>
          <a:p>
            <a:pPr lvl="2"/>
            <a:r>
              <a:rPr lang="en-CA" dirty="0" err="1" smtClean="0"/>
              <a:t>retreive</a:t>
            </a:r>
            <a:r>
              <a:rPr lang="en-CA" dirty="0" smtClean="0"/>
              <a:t> </a:t>
            </a:r>
            <a:r>
              <a:rPr lang="en-CA" dirty="0"/>
              <a:t>HVAC </a:t>
            </a:r>
            <a:r>
              <a:rPr lang="en-CA" dirty="0" smtClean="0"/>
              <a:t>zones</a:t>
            </a:r>
            <a:endParaRPr lang="en-CA" b="1" dirty="0">
              <a:solidFill>
                <a:srgbClr val="FF0000"/>
              </a:solidFill>
            </a:endParaRPr>
          </a:p>
          <a:p>
            <a:pPr lvl="2"/>
            <a:r>
              <a:rPr lang="en-CA" dirty="0" err="1" smtClean="0"/>
              <a:t>retreive</a:t>
            </a:r>
            <a:r>
              <a:rPr lang="en-CA" dirty="0" smtClean="0"/>
              <a:t> HVAC settings for a specified filter</a:t>
            </a:r>
          </a:p>
          <a:p>
            <a:pPr lvl="2"/>
            <a:r>
              <a:rPr lang="en-CA" dirty="0" smtClean="0"/>
              <a:t>save an HVAC setting</a:t>
            </a:r>
            <a:endParaRPr lang="en-CA" b="1" dirty="0" smtClean="0">
              <a:solidFill>
                <a:srgbClr val="FF0000"/>
              </a:solidFill>
            </a:endParaRPr>
          </a:p>
          <a:p>
            <a:pPr marL="914400" lvl="2" indent="0">
              <a:buNone/>
            </a:pPr>
            <a:endParaRPr lang="en-CA" dirty="0" smtClean="0"/>
          </a:p>
          <a:p>
            <a:pPr marL="169863" lvl="1" indent="-169863">
              <a:buFont typeface="Arial" pitchFamily="34" charset="0"/>
              <a:buChar char="•"/>
            </a:pPr>
            <a:r>
              <a:rPr lang="en-CA" dirty="0" smtClean="0"/>
              <a:t>Implement APIs using callback functions: </a:t>
            </a:r>
          </a:p>
          <a:p>
            <a:pPr lvl="2"/>
            <a:r>
              <a:rPr lang="en-CA" dirty="0" err="1"/>
              <a:t>successCallback</a:t>
            </a:r>
            <a:endParaRPr lang="en-CA" dirty="0"/>
          </a:p>
          <a:p>
            <a:pPr lvl="2"/>
            <a:r>
              <a:rPr lang="en-CA" dirty="0" err="1"/>
              <a:t>errorCallback</a:t>
            </a:r>
            <a:endParaRPr lang="en-CA" dirty="0"/>
          </a:p>
          <a:p>
            <a:pPr marL="228600" lvl="1" indent="0">
              <a:spcAft>
                <a:spcPts val="0"/>
              </a:spcAft>
              <a:buNone/>
            </a:pPr>
            <a:endParaRPr lang="en-CA" sz="1200" dirty="0" smtClean="0"/>
          </a:p>
          <a:p>
            <a:pPr marL="228600" lvl="1" indent="0">
              <a:spcAft>
                <a:spcPts val="0"/>
              </a:spcAft>
              <a:buNone/>
            </a:pPr>
            <a:endParaRPr lang="en-CA" sz="1200" dirty="0" smtClean="0"/>
          </a:p>
        </p:txBody>
      </p:sp>
    </p:spTree>
    <p:extLst>
      <p:ext uri="{BB962C8B-B14F-4D97-AF65-F5344CB8AC3E}">
        <p14:creationId xmlns:p14="http://schemas.microsoft.com/office/powerpoint/2010/main" val="178261885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Settings and Fan Direction enumerated types</a:t>
            </a:r>
            <a:endParaRPr lang="en-CA" dirty="0"/>
          </a:p>
        </p:txBody>
      </p:sp>
      <p:sp>
        <p:nvSpPr>
          <p:cNvPr id="3" name="Content Placeholder 2"/>
          <p:cNvSpPr>
            <a:spLocks noGrp="1"/>
          </p:cNvSpPr>
          <p:nvPr>
            <p:ph sz="quarter" idx="17"/>
          </p:nvPr>
        </p:nvSpPr>
        <p:spPr/>
        <p:txBody>
          <a:bodyPr/>
          <a:lstStyle/>
          <a:p>
            <a:pPr marL="228600" lvl="1" indent="0">
              <a:spcAft>
                <a:spcPts val="0"/>
              </a:spcAft>
              <a:buNone/>
            </a:pPr>
            <a:endParaRPr lang="en-CA" sz="1200" dirty="0" smtClean="0"/>
          </a:p>
          <a:p>
            <a:pPr marL="228600" lvl="1" indent="0">
              <a:spcAft>
                <a:spcPts val="0"/>
              </a:spcAft>
              <a:buNone/>
            </a:pPr>
            <a:endParaRPr lang="en-CA" sz="1200" dirty="0" smtClean="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851" y="3176676"/>
            <a:ext cx="8353425"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a:stretch>
            <a:fillRect/>
          </a:stretch>
        </p:blipFill>
        <p:spPr>
          <a:xfrm>
            <a:off x="798851" y="1338263"/>
            <a:ext cx="8293662" cy="1744529"/>
          </a:xfrm>
          <a:prstGeom prst="rect">
            <a:avLst/>
          </a:prstGeom>
        </p:spPr>
      </p:pic>
    </p:spTree>
    <p:extLst>
      <p:ext uri="{BB962C8B-B14F-4D97-AF65-F5344CB8AC3E}">
        <p14:creationId xmlns:p14="http://schemas.microsoft.com/office/powerpoint/2010/main" val="258850246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Vehicle Zone enumerated types</a:t>
            </a:r>
            <a:endParaRPr lang="en-CA" dirty="0"/>
          </a:p>
        </p:txBody>
      </p:sp>
      <p:sp>
        <p:nvSpPr>
          <p:cNvPr id="3" name="Content Placeholder 2"/>
          <p:cNvSpPr>
            <a:spLocks noGrp="1"/>
          </p:cNvSpPr>
          <p:nvPr>
            <p:ph sz="quarter" idx="17"/>
          </p:nvPr>
        </p:nvSpPr>
        <p:spPr/>
        <p:txBody>
          <a:bodyPr/>
          <a:lstStyle/>
          <a:p>
            <a:pPr marL="228600" lvl="1" indent="0">
              <a:spcAft>
                <a:spcPts val="0"/>
              </a:spcAft>
              <a:buNone/>
            </a:pPr>
            <a:endParaRPr lang="en-CA" sz="1200" dirty="0" smtClean="0"/>
          </a:p>
          <a:p>
            <a:pPr marL="228600" lvl="1" indent="0">
              <a:spcAft>
                <a:spcPts val="0"/>
              </a:spcAft>
              <a:buNone/>
            </a:pPr>
            <a:endParaRPr lang="en-CA" sz="1200" dirty="0" smtClean="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699" y="1157288"/>
            <a:ext cx="8352849" cy="301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310646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a:t>
            </a:r>
            <a:r>
              <a:rPr lang="en-CA" dirty="0" smtClean="0"/>
              <a:t>etrieve HVAC settings example</a:t>
            </a:r>
            <a:endParaRPr lang="en-CA" dirty="0"/>
          </a:p>
        </p:txBody>
      </p:sp>
      <p:sp>
        <p:nvSpPr>
          <p:cNvPr id="3" name="Content Placeholder 2"/>
          <p:cNvSpPr>
            <a:spLocks noGrp="1"/>
          </p:cNvSpPr>
          <p:nvPr>
            <p:ph sz="quarter" idx="17"/>
          </p:nvPr>
        </p:nvSpPr>
        <p:spPr/>
        <p:txBody>
          <a:bodyPr/>
          <a:lstStyle/>
          <a:p>
            <a:r>
              <a:rPr lang="en-CA" dirty="0" smtClean="0"/>
              <a:t>Retrieve HVAC settings:</a:t>
            </a:r>
          </a:p>
          <a:p>
            <a:pPr marL="973137" lvl="2" indent="0">
              <a:buNone/>
            </a:pPr>
            <a:r>
              <a:rPr lang="en-CA" b="1" dirty="0" err="1" smtClean="0"/>
              <a:t>car.hvac.get</a:t>
            </a:r>
            <a:r>
              <a:rPr lang="en-CA" b="1" dirty="0" smtClean="0"/>
              <a:t>(</a:t>
            </a:r>
            <a:r>
              <a:rPr lang="en-CA" b="1" dirty="0" err="1" smtClean="0"/>
              <a:t>successCb</a:t>
            </a:r>
            <a:r>
              <a:rPr lang="en-CA" b="1" dirty="0"/>
              <a:t>, </a:t>
            </a:r>
            <a:r>
              <a:rPr lang="en-CA" b="1" dirty="0" err="1"/>
              <a:t>errorCb</a:t>
            </a:r>
            <a:r>
              <a:rPr lang="en-CA" b="1" dirty="0"/>
              <a:t>, </a:t>
            </a:r>
            <a:r>
              <a:rPr lang="en-CA" b="1" dirty="0" smtClean="0"/>
              <a:t>[‘</a:t>
            </a:r>
            <a:r>
              <a:rPr lang="en-CA" b="1" dirty="0" err="1" smtClean="0"/>
              <a:t>fanSpeed</a:t>
            </a:r>
            <a:r>
              <a:rPr lang="en-CA" b="1" dirty="0" smtClean="0"/>
              <a:t>’, ‘</a:t>
            </a:r>
            <a:r>
              <a:rPr lang="en-CA" b="1" dirty="0" err="1" smtClean="0"/>
              <a:t>heatedSeat</a:t>
            </a:r>
            <a:r>
              <a:rPr lang="en-CA" b="1" dirty="0" smtClean="0"/>
              <a:t>’, … ]);</a:t>
            </a:r>
          </a:p>
          <a:p>
            <a:pPr marL="973137" lvl="2" indent="0">
              <a:buNone/>
            </a:pPr>
            <a:endParaRPr lang="en-CA" b="1" dirty="0" smtClean="0"/>
          </a:p>
          <a:p>
            <a:pPr marL="169863" lvl="2" indent="-169863">
              <a:buClr>
                <a:srgbClr val="999999"/>
              </a:buClr>
            </a:pPr>
            <a:r>
              <a:rPr lang="en-CA" dirty="0"/>
              <a:t>Returns object sent in callback:</a:t>
            </a:r>
          </a:p>
          <a:p>
            <a:pPr marL="973137" lvl="2" indent="0">
              <a:spcAft>
                <a:spcPts val="0"/>
              </a:spcAft>
              <a:buNone/>
            </a:pPr>
            <a:r>
              <a:rPr lang="en-CA" dirty="0" smtClean="0"/>
              <a:t>{</a:t>
            </a:r>
          </a:p>
          <a:p>
            <a:pPr marL="1430337" lvl="3" indent="0">
              <a:spcAft>
                <a:spcPts val="0"/>
              </a:spcAft>
              <a:buNone/>
            </a:pPr>
            <a:r>
              <a:rPr lang="en-CA" dirty="0" smtClean="0"/>
              <a:t>setting:   ‘</a:t>
            </a:r>
            <a:r>
              <a:rPr lang="en-CA" dirty="0" err="1" smtClean="0"/>
              <a:t>fanSpeed</a:t>
            </a:r>
            <a:r>
              <a:rPr lang="en-CA" dirty="0" smtClean="0"/>
              <a:t>’	// </a:t>
            </a:r>
            <a:r>
              <a:rPr lang="en-CA" dirty="0" err="1" smtClean="0"/>
              <a:t>car.hvac.HvacSetting.FAN_SPEED</a:t>
            </a:r>
            <a:endParaRPr lang="en-CA" dirty="0" smtClean="0"/>
          </a:p>
          <a:p>
            <a:pPr marL="1430337" lvl="3" indent="0">
              <a:spcAft>
                <a:spcPts val="0"/>
              </a:spcAft>
              <a:buNone/>
            </a:pPr>
            <a:r>
              <a:rPr lang="en-CA" dirty="0" smtClean="0"/>
              <a:t>zone:       ‘everywhere’	// </a:t>
            </a:r>
            <a:r>
              <a:rPr lang="en-CA" dirty="0" err="1" smtClean="0"/>
              <a:t>car.zones.Zone.EVERYWHERE</a:t>
            </a:r>
            <a:endParaRPr lang="en-CA" dirty="0" smtClean="0"/>
          </a:p>
          <a:p>
            <a:pPr marL="1430337" lvl="3" indent="0">
              <a:spcAft>
                <a:spcPts val="0"/>
              </a:spcAft>
              <a:buNone/>
            </a:pPr>
            <a:r>
              <a:rPr lang="en-CA" dirty="0" smtClean="0"/>
              <a:t>value:      5</a:t>
            </a:r>
          </a:p>
          <a:p>
            <a:pPr marL="973137" lvl="2" indent="0">
              <a:spcAft>
                <a:spcPts val="0"/>
              </a:spcAft>
              <a:buNone/>
            </a:pPr>
            <a:r>
              <a:rPr lang="en-CA" dirty="0" smtClean="0"/>
              <a:t>}, {    </a:t>
            </a:r>
          </a:p>
          <a:p>
            <a:pPr marL="1430337" lvl="3" indent="0">
              <a:spcAft>
                <a:spcPts val="0"/>
              </a:spcAft>
              <a:buNone/>
            </a:pPr>
            <a:r>
              <a:rPr lang="en-CA" dirty="0"/>
              <a:t>setting</a:t>
            </a:r>
            <a:r>
              <a:rPr lang="en-CA" dirty="0" smtClean="0"/>
              <a:t>:   ‘</a:t>
            </a:r>
            <a:r>
              <a:rPr lang="en-CA" dirty="0" err="1" smtClean="0"/>
              <a:t>heatedSeat</a:t>
            </a:r>
            <a:r>
              <a:rPr lang="en-CA" dirty="0" smtClean="0"/>
              <a:t>’ 	// </a:t>
            </a:r>
            <a:r>
              <a:rPr lang="en-CA" dirty="0" err="1" smtClean="0"/>
              <a:t>car.hvac.HvacSetting.HEATED_SEAT</a:t>
            </a:r>
            <a:r>
              <a:rPr lang="en-CA" dirty="0"/>
              <a:t>,</a:t>
            </a:r>
          </a:p>
          <a:p>
            <a:pPr marL="1430337" lvl="3" indent="0">
              <a:spcAft>
                <a:spcPts val="0"/>
              </a:spcAft>
              <a:buNone/>
            </a:pPr>
            <a:r>
              <a:rPr lang="en-CA" dirty="0"/>
              <a:t> </a:t>
            </a:r>
            <a:r>
              <a:rPr lang="en-CA" dirty="0" smtClean="0"/>
              <a:t>zone:      ‘</a:t>
            </a:r>
            <a:r>
              <a:rPr lang="en-CA" dirty="0" err="1" smtClean="0"/>
              <a:t>frontleft</a:t>
            </a:r>
            <a:r>
              <a:rPr lang="en-CA" dirty="0" smtClean="0"/>
              <a:t>’	//</a:t>
            </a:r>
            <a:r>
              <a:rPr lang="en-CA" dirty="0" err="1" smtClean="0"/>
              <a:t>car.zones.Zone.FRONT_LEFT</a:t>
            </a:r>
            <a:r>
              <a:rPr lang="en-CA" dirty="0"/>
              <a:t>,</a:t>
            </a:r>
          </a:p>
          <a:p>
            <a:pPr marL="1430337" lvl="3" indent="0">
              <a:spcAft>
                <a:spcPts val="0"/>
              </a:spcAft>
              <a:buNone/>
            </a:pPr>
            <a:r>
              <a:rPr lang="en-CA" dirty="0"/>
              <a:t> </a:t>
            </a:r>
            <a:r>
              <a:rPr lang="en-CA" dirty="0" smtClean="0"/>
              <a:t>value:     0</a:t>
            </a:r>
          </a:p>
          <a:p>
            <a:pPr marL="973137" lvl="2" indent="0">
              <a:spcAft>
                <a:spcPts val="0"/>
              </a:spcAft>
              <a:buNone/>
            </a:pPr>
            <a:r>
              <a:rPr lang="en-CA" dirty="0" smtClean="0"/>
              <a:t>}, {    …    }</a:t>
            </a:r>
          </a:p>
          <a:p>
            <a:pPr marL="973137" lvl="2" indent="0">
              <a:spcAft>
                <a:spcPts val="0"/>
              </a:spcAft>
              <a:buNone/>
            </a:pPr>
            <a:endParaRPr lang="en-CA" dirty="0"/>
          </a:p>
          <a:p>
            <a:pPr marL="0" indent="0">
              <a:buNone/>
            </a:pPr>
            <a:endParaRPr lang="en-CA" dirty="0"/>
          </a:p>
          <a:p>
            <a:pPr marL="0" indent="0">
              <a:buNone/>
            </a:pPr>
            <a:endParaRPr lang="en-CA" dirty="0" smtClean="0"/>
          </a:p>
          <a:p>
            <a:pPr marL="0" indent="0">
              <a:buNone/>
            </a:pPr>
            <a:endParaRPr lang="en-CA" dirty="0"/>
          </a:p>
        </p:txBody>
      </p:sp>
    </p:spTree>
    <p:extLst>
      <p:ext uri="{BB962C8B-B14F-4D97-AF65-F5344CB8AC3E}">
        <p14:creationId xmlns:p14="http://schemas.microsoft.com/office/powerpoint/2010/main" val="277611227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HVAC settings example</a:t>
            </a:r>
            <a:endParaRPr lang="en-CA" dirty="0"/>
          </a:p>
        </p:txBody>
      </p:sp>
      <p:sp>
        <p:nvSpPr>
          <p:cNvPr id="3" name="Content Placeholder 2"/>
          <p:cNvSpPr>
            <a:spLocks noGrp="1"/>
          </p:cNvSpPr>
          <p:nvPr>
            <p:ph sz="quarter" idx="17"/>
          </p:nvPr>
        </p:nvSpPr>
        <p:spPr/>
        <p:txBody>
          <a:bodyPr/>
          <a:lstStyle/>
          <a:p>
            <a:pPr marL="973137" lvl="2" indent="0">
              <a:spcAft>
                <a:spcPts val="0"/>
              </a:spcAft>
              <a:buNone/>
            </a:pPr>
            <a:endParaRPr lang="en-CA" dirty="0"/>
          </a:p>
          <a:p>
            <a:r>
              <a:rPr lang="en-CA" dirty="0" smtClean="0"/>
              <a:t>Save HVAC settings:</a:t>
            </a:r>
            <a:endParaRPr lang="en-CA" b="1" dirty="0" smtClean="0">
              <a:solidFill>
                <a:srgbClr val="FF0000"/>
              </a:solidFill>
            </a:endParaRPr>
          </a:p>
          <a:p>
            <a:endParaRPr lang="en-CA" dirty="0" smtClean="0"/>
          </a:p>
          <a:p>
            <a:pPr marL="457200" lvl="3" indent="0">
              <a:buClr>
                <a:srgbClr val="999999"/>
              </a:buClr>
              <a:buNone/>
            </a:pPr>
            <a:r>
              <a:rPr lang="en-CA" b="1" dirty="0" err="1" smtClean="0"/>
              <a:t>car.hvac.set</a:t>
            </a:r>
            <a:r>
              <a:rPr lang="en-CA" b="1" dirty="0"/>
              <a:t>([</a:t>
            </a:r>
            <a:r>
              <a:rPr lang="en-CA" b="1" dirty="0" err="1"/>
              <a:t>car.hvac.HvacFanDirection.DEFROST</a:t>
            </a:r>
            <a:r>
              <a:rPr lang="en-CA" b="1" dirty="0"/>
              <a:t> == 'defrost</a:t>
            </a:r>
            <a:r>
              <a:rPr lang="en-CA" b="1" dirty="0" smtClean="0"/>
              <a:t>‘], </a:t>
            </a:r>
            <a:r>
              <a:rPr lang="en-CA" b="1" dirty="0"/>
              <a:t/>
            </a:r>
            <a:br>
              <a:rPr lang="en-CA" b="1" dirty="0"/>
            </a:br>
            <a:r>
              <a:rPr lang="en-CA" b="1" dirty="0"/>
              <a:t>	</a:t>
            </a:r>
            <a:r>
              <a:rPr lang="en-CA" b="1" dirty="0" smtClean="0"/>
              <a:t>            [</a:t>
            </a:r>
            <a:r>
              <a:rPr lang="en-CA" b="1" dirty="0" err="1" smtClean="0"/>
              <a:t>car.zones.Zones</a:t>
            </a:r>
            <a:r>
              <a:rPr lang="en-CA" b="1" dirty="0" smtClean="0"/>
              <a:t>. FRONT_LEFT == ‘</a:t>
            </a:r>
            <a:r>
              <a:rPr lang="en-CA" b="1" dirty="0" err="1" smtClean="0"/>
              <a:t>frontleft</a:t>
            </a:r>
            <a:r>
              <a:rPr lang="en-CA" b="1" dirty="0" smtClean="0"/>
              <a:t>’],</a:t>
            </a:r>
            <a:br>
              <a:rPr lang="en-CA" b="1" dirty="0" smtClean="0"/>
            </a:br>
            <a:r>
              <a:rPr lang="en-CA" b="1" dirty="0" smtClean="0"/>
              <a:t>	            value == true,</a:t>
            </a:r>
            <a:r>
              <a:rPr lang="en-CA" b="1" dirty="0"/>
              <a:t/>
            </a:r>
            <a:br>
              <a:rPr lang="en-CA" b="1" dirty="0"/>
            </a:br>
            <a:r>
              <a:rPr lang="en-CA" b="1" dirty="0" smtClean="0"/>
              <a:t>	            </a:t>
            </a:r>
            <a:r>
              <a:rPr lang="en-CA" b="1" dirty="0" err="1" smtClean="0"/>
              <a:t>successCB</a:t>
            </a:r>
            <a:r>
              <a:rPr lang="en-CA" b="1" dirty="0" smtClean="0"/>
              <a:t>, </a:t>
            </a:r>
            <a:r>
              <a:rPr lang="en-CA" b="1" dirty="0" err="1" smtClean="0"/>
              <a:t>errorCb</a:t>
            </a:r>
            <a:r>
              <a:rPr lang="en-CA" b="1" dirty="0" smtClean="0"/>
              <a:t>);</a:t>
            </a:r>
            <a:r>
              <a:rPr lang="en-CA" dirty="0" smtClean="0"/>
              <a:t>   </a:t>
            </a:r>
          </a:p>
          <a:p>
            <a:pPr marL="0" indent="0">
              <a:buNone/>
            </a:pPr>
            <a:endParaRPr lang="en-CA" dirty="0"/>
          </a:p>
          <a:p>
            <a:pPr marL="0" indent="0">
              <a:buNone/>
            </a:pPr>
            <a:endParaRPr lang="en-CA" dirty="0" smtClean="0"/>
          </a:p>
          <a:p>
            <a:pPr marL="0" indent="0">
              <a:buNone/>
            </a:pPr>
            <a:endParaRPr lang="en-CA" dirty="0"/>
          </a:p>
        </p:txBody>
      </p:sp>
      <p:sp>
        <p:nvSpPr>
          <p:cNvPr id="4" name="Oval 3"/>
          <p:cNvSpPr/>
          <p:nvPr/>
        </p:nvSpPr>
        <p:spPr>
          <a:xfrm>
            <a:off x="2137145" y="2862837"/>
            <a:ext cx="1835992" cy="3025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0000"/>
              </a:solidFill>
            </a:endParaRPr>
          </a:p>
        </p:txBody>
      </p:sp>
      <p:cxnSp>
        <p:nvCxnSpPr>
          <p:cNvPr id="8" name="Straight Arrow Connector 7"/>
          <p:cNvCxnSpPr>
            <a:stCxn id="9" idx="1"/>
          </p:cNvCxnSpPr>
          <p:nvPr/>
        </p:nvCxnSpPr>
        <p:spPr>
          <a:xfrm flipH="1" flipV="1">
            <a:off x="3392933" y="3165383"/>
            <a:ext cx="761904" cy="9547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154837" y="3950881"/>
            <a:ext cx="2762295" cy="338554"/>
          </a:xfrm>
          <a:prstGeom prst="rect">
            <a:avLst/>
          </a:prstGeom>
          <a:noFill/>
        </p:spPr>
        <p:txBody>
          <a:bodyPr wrap="none" rtlCol="0">
            <a:spAutoFit/>
          </a:bodyPr>
          <a:lstStyle/>
          <a:p>
            <a:r>
              <a:rPr lang="en-CA" sz="1600" dirty="0" err="1" smtClean="0"/>
              <a:t>callbacks</a:t>
            </a:r>
            <a:r>
              <a:rPr lang="en-CA" sz="1600" dirty="0" smtClean="0"/>
              <a:t> optional on setters</a:t>
            </a:r>
            <a:endParaRPr lang="en-CA" sz="1600" dirty="0"/>
          </a:p>
        </p:txBody>
      </p:sp>
    </p:spTree>
    <p:extLst>
      <p:ext uri="{BB962C8B-B14F-4D97-AF65-F5344CB8AC3E}">
        <p14:creationId xmlns:p14="http://schemas.microsoft.com/office/powerpoint/2010/main" val="50523902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Vehicle Sensors example</a:t>
            </a:r>
            <a:endParaRPr lang="en-CA" dirty="0"/>
          </a:p>
        </p:txBody>
      </p:sp>
    </p:spTree>
    <p:extLst>
      <p:ext uri="{BB962C8B-B14F-4D97-AF65-F5344CB8AC3E}">
        <p14:creationId xmlns:p14="http://schemas.microsoft.com/office/powerpoint/2010/main" val="65188859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171" y="47765"/>
            <a:ext cx="6671967" cy="387904"/>
          </a:xfrm>
        </p:spPr>
        <p:txBody>
          <a:bodyPr/>
          <a:lstStyle/>
          <a:p>
            <a:r>
              <a:rPr lang="en-CA" dirty="0" smtClean="0"/>
              <a:t>QNX CAR 2.0 sensors</a:t>
            </a:r>
            <a:endParaRPr lang="en-CA" dirty="0"/>
          </a:p>
        </p:txBody>
      </p:sp>
      <p:sp>
        <p:nvSpPr>
          <p:cNvPr id="3" name="Content Placeholder 2"/>
          <p:cNvSpPr>
            <a:spLocks noGrp="1"/>
          </p:cNvSpPr>
          <p:nvPr>
            <p:ph sz="quarter" idx="17"/>
          </p:nvPr>
        </p:nvSpPr>
        <p:spPr>
          <a:xfrm>
            <a:off x="925513" y="374183"/>
            <a:ext cx="7837487" cy="3031839"/>
          </a:xfrm>
        </p:spPr>
        <p:txBody>
          <a:bodyPr/>
          <a:lstStyle/>
          <a:p>
            <a:pPr marL="0" indent="0">
              <a:buNone/>
            </a:pPr>
            <a:endParaRPr lang="en-CA" b="1" dirty="0" smtClean="0"/>
          </a:p>
          <a:p>
            <a:pPr marL="0" indent="0">
              <a:buNone/>
            </a:pPr>
            <a:r>
              <a:rPr lang="en-CA" b="1" dirty="0" smtClean="0"/>
              <a:t>get</a:t>
            </a:r>
            <a:r>
              <a:rPr lang="en-CA" dirty="0" smtClean="0"/>
              <a:t>	Returns object with the current vehicle </a:t>
            </a:r>
            <a:br>
              <a:rPr lang="en-CA" dirty="0" smtClean="0"/>
            </a:br>
            <a:r>
              <a:rPr lang="en-CA" dirty="0" smtClean="0"/>
              <a:t>	sensors</a:t>
            </a:r>
          </a:p>
          <a:p>
            <a:pPr marL="0" indent="0">
              <a:buNone/>
            </a:pPr>
            <a:r>
              <a:rPr lang="en-CA" dirty="0"/>
              <a:t> </a:t>
            </a:r>
            <a:r>
              <a:rPr lang="en-CA" dirty="0" smtClean="0"/>
              <a:t>     </a:t>
            </a:r>
            <a:r>
              <a:rPr lang="en-CA" sz="1200" b="1" dirty="0" smtClean="0"/>
              <a:t>Parameters:</a:t>
            </a:r>
          </a:p>
          <a:p>
            <a:pPr marL="0" indent="0">
              <a:buNone/>
            </a:pPr>
            <a:endParaRPr lang="en-CA" dirty="0"/>
          </a:p>
          <a:p>
            <a:pPr marL="0" indent="0">
              <a:buNone/>
            </a:pPr>
            <a:endParaRPr lang="en-CA" dirty="0" smtClean="0"/>
          </a:p>
          <a:p>
            <a:pPr marL="0" indent="0">
              <a:buNone/>
            </a:pPr>
            <a:endParaRPr lang="en-CA" b="1" dirty="0"/>
          </a:p>
          <a:p>
            <a:pPr marL="0" indent="0">
              <a:buNone/>
            </a:pPr>
            <a:endParaRPr lang="en-CA" dirty="0"/>
          </a:p>
          <a:p>
            <a:pPr marL="0" indent="0">
              <a:buNone/>
            </a:pPr>
            <a:endParaRPr lang="en-CA" dirty="0"/>
          </a:p>
        </p:txBody>
      </p:sp>
      <p:graphicFrame>
        <p:nvGraphicFramePr>
          <p:cNvPr id="12" name="Table 11"/>
          <p:cNvGraphicFramePr>
            <a:graphicFrameLocks noGrp="1"/>
          </p:cNvGraphicFramePr>
          <p:nvPr>
            <p:extLst>
              <p:ext uri="{D42A27DB-BD31-4B8C-83A1-F6EECF244321}">
                <p14:modId xmlns:p14="http://schemas.microsoft.com/office/powerpoint/2010/main" val="1760751668"/>
              </p:ext>
            </p:extLst>
          </p:nvPr>
        </p:nvGraphicFramePr>
        <p:xfrm>
          <a:off x="1146197" y="1455114"/>
          <a:ext cx="3532129" cy="914400"/>
        </p:xfrm>
        <a:graphic>
          <a:graphicData uri="http://schemas.openxmlformats.org/drawingml/2006/table">
            <a:tbl>
              <a:tblPr firstRow="1" bandRow="1">
                <a:tableStyleId>{00A15C55-8517-42AA-B614-E9B94910E393}</a:tableStyleId>
              </a:tblPr>
              <a:tblGrid>
                <a:gridCol w="682603"/>
                <a:gridCol w="531628"/>
                <a:gridCol w="2317898"/>
              </a:tblGrid>
              <a:tr h="148856">
                <a:tc>
                  <a:txBody>
                    <a:bodyPr/>
                    <a:lstStyle/>
                    <a:p>
                      <a:r>
                        <a:rPr lang="en-CA" sz="1200" dirty="0" smtClean="0">
                          <a:solidFill>
                            <a:schemeClr val="tx1"/>
                          </a:solidFill>
                        </a:rPr>
                        <a:t>Name</a:t>
                      </a:r>
                      <a:endParaRPr lang="en-CA" sz="1200" dirty="0">
                        <a:solidFill>
                          <a:schemeClr val="tx1"/>
                        </a:solidFill>
                      </a:endParaRPr>
                    </a:p>
                  </a:txBody>
                  <a:tcPr/>
                </a:tc>
                <a:tc>
                  <a:txBody>
                    <a:bodyPr/>
                    <a:lstStyle/>
                    <a:p>
                      <a:r>
                        <a:rPr lang="en-CA" sz="1200" dirty="0" smtClean="0">
                          <a:solidFill>
                            <a:schemeClr val="tx1"/>
                          </a:solidFill>
                        </a:rPr>
                        <a:t>Type</a:t>
                      </a:r>
                      <a:endParaRPr lang="en-CA" sz="1200" dirty="0">
                        <a:solidFill>
                          <a:schemeClr val="tx1"/>
                        </a:solidFill>
                      </a:endParaRPr>
                    </a:p>
                  </a:txBody>
                  <a:tcPr/>
                </a:tc>
                <a:tc>
                  <a:txBody>
                    <a:bodyPr/>
                    <a:lstStyle/>
                    <a:p>
                      <a:r>
                        <a:rPr lang="en-CA" sz="1200" dirty="0" smtClean="0">
                          <a:solidFill>
                            <a:schemeClr val="tx1"/>
                          </a:solidFill>
                        </a:rPr>
                        <a:t>Description</a:t>
                      </a:r>
                      <a:endParaRPr lang="en-CA" sz="1200" dirty="0">
                        <a:solidFill>
                          <a:schemeClr val="tx1"/>
                        </a:solidFill>
                      </a:endParaRPr>
                    </a:p>
                  </a:txBody>
                  <a:tcPr/>
                </a:tc>
              </a:tr>
              <a:tr h="370840">
                <a:tc>
                  <a:txBody>
                    <a:bodyPr/>
                    <a:lstStyle/>
                    <a:p>
                      <a:pPr marL="0" algn="l" defTabSz="914400" rtl="0" eaLnBrk="1" latinLnBrk="0" hangingPunct="1"/>
                      <a:r>
                        <a:rPr lang="en-CA" sz="1200" kern="1200" dirty="0" smtClean="0">
                          <a:solidFill>
                            <a:schemeClr val="dk1"/>
                          </a:solidFill>
                          <a:latin typeface="+mn-lt"/>
                          <a:ea typeface="+mn-ea"/>
                          <a:cs typeface="+mn-cs"/>
                        </a:rPr>
                        <a:t>sensors</a:t>
                      </a:r>
                      <a:endParaRPr lang="en-CA" sz="1200" kern="1200" dirty="0">
                        <a:solidFill>
                          <a:schemeClr val="dk1"/>
                        </a:solidFill>
                        <a:latin typeface="+mn-lt"/>
                        <a:ea typeface="+mn-ea"/>
                        <a:cs typeface="+mn-cs"/>
                      </a:endParaRPr>
                    </a:p>
                  </a:txBody>
                  <a:tcPr anchor="ctr"/>
                </a:tc>
                <a:tc>
                  <a:txBody>
                    <a:bodyPr/>
                    <a:lstStyle/>
                    <a:p>
                      <a:pPr marL="0" algn="l" defTabSz="914400" rtl="0" eaLnBrk="1" latinLnBrk="0" hangingPunct="1"/>
                      <a:r>
                        <a:rPr lang="en-CA" sz="1200" kern="1200" dirty="0">
                          <a:solidFill>
                            <a:schemeClr val="dk1"/>
                          </a:solidFill>
                          <a:latin typeface="+mn-lt"/>
                          <a:ea typeface="+mn-ea"/>
                          <a:cs typeface="+mn-cs"/>
                        </a:rPr>
                        <a:t>Array </a:t>
                      </a:r>
                    </a:p>
                  </a:txBody>
                  <a:tcPr anchor="ctr"/>
                </a:tc>
                <a:tc>
                  <a:txBody>
                    <a:bodyPr/>
                    <a:lstStyle/>
                    <a:p>
                      <a:pPr marL="0" algn="l" defTabSz="914400" rtl="0" eaLnBrk="1" latinLnBrk="0" hangingPunct="1"/>
                      <a:r>
                        <a:rPr lang="en-CA" sz="1200" kern="1200" dirty="0" smtClean="0">
                          <a:solidFill>
                            <a:schemeClr val="dk1"/>
                          </a:solidFill>
                          <a:latin typeface="+mn-lt"/>
                          <a:ea typeface="+mn-ea"/>
                          <a:cs typeface="+mn-cs"/>
                        </a:rPr>
                        <a:t>A list of sensors to get [optional]; if omitted, all sensors are returned</a:t>
                      </a:r>
                      <a:endParaRPr lang="en-CA" sz="1200" kern="1200" dirty="0">
                        <a:solidFill>
                          <a:schemeClr val="dk1"/>
                        </a:solidFill>
                        <a:latin typeface="+mn-lt"/>
                        <a:ea typeface="+mn-ea"/>
                        <a:cs typeface="+mn-cs"/>
                      </a:endParaRPr>
                    </a:p>
                  </a:txBody>
                  <a:tcPr anchor="ct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2911637461"/>
              </p:ext>
            </p:extLst>
          </p:nvPr>
        </p:nvGraphicFramePr>
        <p:xfrm>
          <a:off x="4869711" y="1092308"/>
          <a:ext cx="4061638" cy="3410351"/>
        </p:xfrm>
        <a:graphic>
          <a:graphicData uri="http://schemas.openxmlformats.org/drawingml/2006/table">
            <a:tbl>
              <a:tblPr firstRow="1" bandRow="1">
                <a:tableStyleId>{00A15C55-8517-42AA-B614-E9B94910E393}</a:tableStyleId>
              </a:tblPr>
              <a:tblGrid>
                <a:gridCol w="1233377"/>
                <a:gridCol w="1201423"/>
                <a:gridCol w="1626838"/>
              </a:tblGrid>
              <a:tr h="321811">
                <a:tc gridSpan="3">
                  <a:txBody>
                    <a:bodyPr/>
                    <a:lstStyle/>
                    <a:p>
                      <a:pPr algn="ctr"/>
                      <a:r>
                        <a:rPr lang="en-CA" sz="1200" baseline="0" dirty="0" smtClean="0">
                          <a:solidFill>
                            <a:schemeClr val="tx1"/>
                          </a:solidFill>
                        </a:rPr>
                        <a:t>Sensor </a:t>
                      </a:r>
                      <a:r>
                        <a:rPr lang="en-CA" sz="1200" dirty="0" smtClean="0">
                          <a:solidFill>
                            <a:schemeClr val="tx1"/>
                          </a:solidFill>
                        </a:rPr>
                        <a:t>Attributes</a:t>
                      </a:r>
                    </a:p>
                  </a:txBody>
                  <a:tcPr/>
                </a:tc>
                <a:tc hMerge="1">
                  <a:txBody>
                    <a:bodyPr/>
                    <a:lstStyle/>
                    <a:p>
                      <a:endParaRPr lang="en-CA" sz="1200" dirty="0">
                        <a:solidFill>
                          <a:schemeClr val="tx1"/>
                        </a:solidFill>
                      </a:endParaRPr>
                    </a:p>
                  </a:txBody>
                  <a:tcPr/>
                </a:tc>
                <a:tc hMerge="1">
                  <a:txBody>
                    <a:bodyPr/>
                    <a:lstStyle/>
                    <a:p>
                      <a:endParaRPr lang="en-CA" sz="1200" dirty="0">
                        <a:solidFill>
                          <a:schemeClr val="tx1"/>
                        </a:solidFill>
                      </a:endParaRPr>
                    </a:p>
                  </a:txBody>
                  <a:tcPr/>
                </a:tc>
              </a:tr>
              <a:tr h="269230">
                <a:tc>
                  <a:txBody>
                    <a:bodyPr/>
                    <a:lstStyle/>
                    <a:p>
                      <a:pPr marL="0" algn="l" defTabSz="914400" rtl="0" eaLnBrk="1" latinLnBrk="0" hangingPunct="1"/>
                      <a:r>
                        <a:rPr lang="en-CA" sz="1000" i="1" kern="1200" dirty="0" err="1" smtClean="0">
                          <a:solidFill>
                            <a:schemeClr val="dk1"/>
                          </a:solidFill>
                          <a:latin typeface="+mn-lt"/>
                          <a:ea typeface="+mn-ea"/>
                          <a:cs typeface="+mn-cs"/>
                        </a:rPr>
                        <a:t>brakeFluid_level</a:t>
                      </a:r>
                      <a:endParaRPr lang="en-CA" sz="1000" i="1"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000" i="1" kern="1200" dirty="0" err="1" smtClean="0">
                          <a:solidFill>
                            <a:schemeClr val="dk1"/>
                          </a:solidFill>
                          <a:latin typeface="+mn-lt"/>
                          <a:ea typeface="+mn-ea"/>
                          <a:cs typeface="+mn-cs"/>
                        </a:rPr>
                        <a:t>engineOil_level</a:t>
                      </a:r>
                      <a:endParaRPr lang="en-CA" sz="1000" i="1" kern="1200" dirty="0" smtClean="0">
                        <a:solidFill>
                          <a:schemeClr val="dk1"/>
                        </a:solidFill>
                        <a:latin typeface="+mn-lt"/>
                        <a:ea typeface="+mn-ea"/>
                        <a:cs typeface="+mn-cs"/>
                      </a:endParaRPr>
                    </a:p>
                    <a:p>
                      <a:pPr marL="0" algn="l" defTabSz="914400" rtl="0" eaLnBrk="1" latinLnBrk="0" hangingPunct="1"/>
                      <a:endParaRPr lang="en-CA" sz="1000" i="1" kern="1200" dirty="0">
                        <a:solidFill>
                          <a:schemeClr val="dk1"/>
                        </a:solidFill>
                        <a:latin typeface="+mn-lt"/>
                        <a:ea typeface="+mn-ea"/>
                        <a:cs typeface="+mn-cs"/>
                      </a:endParaRPr>
                    </a:p>
                  </a:txBody>
                  <a:tcPr/>
                </a:tc>
                <a:tc>
                  <a:txBody>
                    <a:bodyPr/>
                    <a:lstStyle/>
                    <a:p>
                      <a:r>
                        <a:rPr lang="en-CA" sz="1000" i="1" dirty="0" err="1" smtClean="0"/>
                        <a:t>tire_pressure_rl</a:t>
                      </a:r>
                      <a:endParaRPr lang="en-CA" sz="1000" dirty="0"/>
                    </a:p>
                  </a:txBody>
                  <a:tcPr/>
                </a:tc>
              </a:tr>
              <a:tr h="269230">
                <a:tc>
                  <a:txBody>
                    <a:bodyPr/>
                    <a:lstStyle/>
                    <a:p>
                      <a:r>
                        <a:rPr lang="en-CA" sz="1000" i="1" dirty="0" err="1" smtClean="0"/>
                        <a:t>brake_abs</a:t>
                      </a:r>
                      <a:endParaRPr lang="en-CA" sz="1000" i="1" kern="1200" dirty="0">
                        <a:solidFill>
                          <a:schemeClr val="dk1"/>
                        </a:solidFill>
                        <a:latin typeface="+mn-lt"/>
                        <a:ea typeface="+mn-ea"/>
                        <a:cs typeface="+mn-cs"/>
                      </a:endParaRPr>
                    </a:p>
                  </a:txBody>
                  <a:tcPr/>
                </a:tc>
                <a:tc>
                  <a:txBody>
                    <a:bodyPr/>
                    <a:lstStyle/>
                    <a:p>
                      <a:r>
                        <a:rPr lang="en-CA" sz="1000" i="1" dirty="0" err="1" smtClean="0"/>
                        <a:t>engineOil_pressure</a:t>
                      </a:r>
                      <a:endParaRPr lang="en-CA" sz="1000" dirty="0"/>
                    </a:p>
                  </a:txBody>
                  <a:tcPr/>
                </a:tc>
                <a:tc>
                  <a:txBody>
                    <a:bodyPr/>
                    <a:lstStyle/>
                    <a:p>
                      <a:r>
                        <a:rPr lang="en-CA" sz="1000" i="1" dirty="0" err="1" smtClean="0"/>
                        <a:t>tire_pressure_rr</a:t>
                      </a:r>
                      <a:endParaRPr lang="en-CA" sz="1000" kern="1200" dirty="0">
                        <a:solidFill>
                          <a:schemeClr val="dk1"/>
                        </a:solidFill>
                        <a:latin typeface="+mn-lt"/>
                        <a:ea typeface="+mn-ea"/>
                        <a:cs typeface="+mn-cs"/>
                      </a:endParaRPr>
                    </a:p>
                  </a:txBody>
                  <a:tcPr/>
                </a:tc>
              </a:tr>
              <a:tr h="269230">
                <a:tc>
                  <a:txBody>
                    <a:bodyPr/>
                    <a:lstStyle/>
                    <a:p>
                      <a:r>
                        <a:rPr lang="en-CA" sz="1000" i="1" dirty="0" err="1" smtClean="0"/>
                        <a:t>brake_abs_fl</a:t>
                      </a:r>
                      <a:endParaRPr lang="en-CA" sz="1000" i="1" kern="1200" dirty="0">
                        <a:solidFill>
                          <a:schemeClr val="dk1"/>
                        </a:solidFill>
                        <a:latin typeface="+mn-lt"/>
                        <a:ea typeface="+mn-ea"/>
                        <a:cs typeface="+mn-cs"/>
                      </a:endParaRPr>
                    </a:p>
                  </a:txBody>
                  <a:tcPr/>
                </a:tc>
                <a:tc>
                  <a:txBody>
                    <a:bodyPr/>
                    <a:lstStyle/>
                    <a:p>
                      <a:r>
                        <a:rPr lang="en-CA" sz="1000" i="1" dirty="0" err="1" smtClean="0"/>
                        <a:t>engine_rpm</a:t>
                      </a:r>
                      <a:endParaRPr lang="en-CA" sz="1000" i="1" kern="1200" dirty="0">
                        <a:solidFill>
                          <a:schemeClr val="dk1"/>
                        </a:solidFill>
                        <a:latin typeface="+mn-lt"/>
                        <a:ea typeface="+mn-ea"/>
                        <a:cs typeface="+mn-cs"/>
                      </a:endParaRPr>
                    </a:p>
                  </a:txBody>
                  <a:tcPr/>
                </a:tc>
                <a:tc>
                  <a:txBody>
                    <a:bodyPr/>
                    <a:lstStyle/>
                    <a:p>
                      <a:r>
                        <a:rPr lang="en-CA" sz="1000" i="1" dirty="0" err="1" smtClean="0"/>
                        <a:t>tire_wear_fl</a:t>
                      </a:r>
                      <a:endParaRPr lang="en-CA" sz="1000" dirty="0"/>
                    </a:p>
                  </a:txBody>
                  <a:tcPr/>
                </a:tc>
              </a:tr>
              <a:tr h="269230">
                <a:tc>
                  <a:txBody>
                    <a:bodyPr/>
                    <a:lstStyle/>
                    <a:p>
                      <a:r>
                        <a:rPr lang="en-CA" sz="1000" i="1" dirty="0" err="1" smtClean="0"/>
                        <a:t>brake_abs_fr</a:t>
                      </a:r>
                      <a:endParaRPr lang="en-CA" sz="1000" i="1" kern="1200" dirty="0">
                        <a:solidFill>
                          <a:schemeClr val="dk1"/>
                        </a:solidFill>
                        <a:latin typeface="+mn-lt"/>
                        <a:ea typeface="+mn-ea"/>
                        <a:cs typeface="+mn-cs"/>
                      </a:endParaRPr>
                    </a:p>
                  </a:txBody>
                  <a:tcPr/>
                </a:tc>
                <a:tc>
                  <a:txBody>
                    <a:bodyPr/>
                    <a:lstStyle/>
                    <a:p>
                      <a:r>
                        <a:rPr lang="en-CA" sz="1000" i="1" dirty="0" err="1" smtClean="0"/>
                        <a:t>fuel_level</a:t>
                      </a:r>
                      <a:endParaRPr lang="en-CA" sz="1000" i="1" kern="1200" dirty="0">
                        <a:solidFill>
                          <a:schemeClr val="dk1"/>
                        </a:solidFill>
                        <a:latin typeface="+mn-lt"/>
                        <a:ea typeface="+mn-ea"/>
                        <a:cs typeface="+mn-cs"/>
                      </a:endParaRPr>
                    </a:p>
                  </a:txBody>
                  <a:tcPr/>
                </a:tc>
                <a:tc>
                  <a:txBody>
                    <a:bodyPr/>
                    <a:lstStyle/>
                    <a:p>
                      <a:r>
                        <a:rPr lang="en-CA" sz="1000" i="1" dirty="0" err="1" smtClean="0"/>
                        <a:t>tire_wear_fr</a:t>
                      </a:r>
                      <a:endParaRPr lang="en-CA" sz="1000" i="1" kern="1200" dirty="0">
                        <a:solidFill>
                          <a:schemeClr val="dk1"/>
                        </a:solidFill>
                        <a:latin typeface="+mn-lt"/>
                        <a:ea typeface="+mn-ea"/>
                        <a:cs typeface="+mn-cs"/>
                      </a:endParaRPr>
                    </a:p>
                  </a:txBody>
                  <a:tcPr/>
                </a:tc>
              </a:tr>
              <a:tr h="269230">
                <a:tc>
                  <a:txBody>
                    <a:bodyPr/>
                    <a:lstStyle/>
                    <a:p>
                      <a:r>
                        <a:rPr lang="en-CA" sz="1000" i="1" dirty="0" err="1" smtClean="0"/>
                        <a:t>brake_abs_rl</a:t>
                      </a:r>
                      <a:endParaRPr lang="en-CA" sz="1000" i="1" kern="1200" dirty="0">
                        <a:solidFill>
                          <a:schemeClr val="dk1"/>
                        </a:solidFill>
                        <a:latin typeface="+mn-lt"/>
                        <a:ea typeface="+mn-ea"/>
                        <a:cs typeface="+mn-cs"/>
                      </a:endParaRPr>
                    </a:p>
                  </a:txBody>
                  <a:tcPr/>
                </a:tc>
                <a:tc>
                  <a:txBody>
                    <a:bodyPr/>
                    <a:lstStyle/>
                    <a:p>
                      <a:r>
                        <a:rPr lang="en-CA" sz="1000" i="1" dirty="0" err="1" smtClean="0"/>
                        <a:t>light_head_fl</a:t>
                      </a:r>
                      <a:endParaRPr lang="en-CA" sz="1000" kern="1200" dirty="0">
                        <a:solidFill>
                          <a:schemeClr val="dk1"/>
                        </a:solidFill>
                        <a:latin typeface="+mn-lt"/>
                        <a:ea typeface="+mn-ea"/>
                        <a:cs typeface="+mn-cs"/>
                      </a:endParaRPr>
                    </a:p>
                  </a:txBody>
                  <a:tcPr/>
                </a:tc>
                <a:tc>
                  <a:txBody>
                    <a:bodyPr/>
                    <a:lstStyle/>
                    <a:p>
                      <a:r>
                        <a:rPr lang="en-CA" sz="1000" i="1" dirty="0" err="1" smtClean="0"/>
                        <a:t>tire_wear_rl</a:t>
                      </a:r>
                      <a:endParaRPr lang="en-CA" sz="1000" i="1" kern="1200" dirty="0">
                        <a:solidFill>
                          <a:schemeClr val="dk1"/>
                        </a:solidFill>
                        <a:latin typeface="+mn-lt"/>
                        <a:ea typeface="+mn-ea"/>
                        <a:cs typeface="+mn-cs"/>
                      </a:endParaRPr>
                    </a:p>
                  </a:txBody>
                  <a:tcPr/>
                </a:tc>
              </a:tr>
              <a:tr h="269230">
                <a:tc>
                  <a:txBody>
                    <a:bodyPr/>
                    <a:lstStyle/>
                    <a:p>
                      <a:r>
                        <a:rPr lang="en-CA" sz="1000" i="1" dirty="0" err="1" smtClean="0"/>
                        <a:t>brake_abs_rr</a:t>
                      </a:r>
                      <a:endParaRPr lang="en-CA" sz="1000" i="1" kern="1200" dirty="0">
                        <a:solidFill>
                          <a:schemeClr val="dk1"/>
                        </a:solidFill>
                        <a:latin typeface="+mn-lt"/>
                        <a:ea typeface="+mn-ea"/>
                        <a:cs typeface="+mn-cs"/>
                      </a:endParaRPr>
                    </a:p>
                  </a:txBody>
                  <a:tcPr/>
                </a:tc>
                <a:tc>
                  <a:txBody>
                    <a:bodyPr/>
                    <a:lstStyle/>
                    <a:p>
                      <a:r>
                        <a:rPr lang="en-CA" sz="1000" i="1" dirty="0" err="1" smtClean="0"/>
                        <a:t>light_head_fr</a:t>
                      </a:r>
                      <a:endParaRPr lang="en-CA" sz="1000" kern="1200" dirty="0">
                        <a:solidFill>
                          <a:schemeClr val="dk1"/>
                        </a:solidFill>
                        <a:latin typeface="+mn-lt"/>
                        <a:ea typeface="+mn-ea"/>
                        <a:cs typeface="+mn-cs"/>
                      </a:endParaRPr>
                    </a:p>
                  </a:txBody>
                  <a:tcPr/>
                </a:tc>
                <a:tc>
                  <a:txBody>
                    <a:bodyPr/>
                    <a:lstStyle/>
                    <a:p>
                      <a:r>
                        <a:rPr lang="en-CA" sz="1000" i="1" dirty="0" err="1" smtClean="0"/>
                        <a:t>tire_wear_rr</a:t>
                      </a:r>
                      <a:endParaRPr lang="en-CA" sz="1000" kern="1200" dirty="0">
                        <a:solidFill>
                          <a:schemeClr val="dk1"/>
                        </a:solidFill>
                        <a:latin typeface="+mn-lt"/>
                        <a:ea typeface="+mn-ea"/>
                        <a:cs typeface="+mn-cs"/>
                      </a:endParaRPr>
                    </a:p>
                  </a:txBody>
                  <a:tcPr/>
                </a:tc>
              </a:tr>
              <a:tr h="269230">
                <a:tc>
                  <a:txBody>
                    <a:bodyPr/>
                    <a:lstStyle/>
                    <a:p>
                      <a:r>
                        <a:rPr lang="en-CA" sz="1000" i="1" dirty="0" err="1" smtClean="0"/>
                        <a:t>brake_wear_fl</a:t>
                      </a:r>
                      <a:endParaRPr lang="en-CA" sz="1000" i="1" kern="1200" dirty="0">
                        <a:solidFill>
                          <a:schemeClr val="dk1"/>
                        </a:solidFill>
                        <a:latin typeface="+mn-lt"/>
                        <a:ea typeface="+mn-ea"/>
                        <a:cs typeface="+mn-cs"/>
                      </a:endParaRPr>
                    </a:p>
                  </a:txBody>
                  <a:tcPr/>
                </a:tc>
                <a:tc>
                  <a:txBody>
                    <a:bodyPr/>
                    <a:lstStyle/>
                    <a:p>
                      <a:r>
                        <a:rPr lang="en-CA" sz="1000" i="1" dirty="0" err="1" smtClean="0"/>
                        <a:t>light_tail_rl</a:t>
                      </a:r>
                      <a:endParaRPr lang="en-CA" sz="1000" kern="1200" dirty="0">
                        <a:solidFill>
                          <a:schemeClr val="dk1"/>
                        </a:solidFill>
                        <a:latin typeface="+mn-lt"/>
                        <a:ea typeface="+mn-ea"/>
                        <a:cs typeface="+mn-cs"/>
                      </a:endParaRPr>
                    </a:p>
                  </a:txBody>
                  <a:tcPr/>
                </a:tc>
                <a:tc>
                  <a:txBody>
                    <a:bodyPr/>
                    <a:lstStyle/>
                    <a:p>
                      <a:r>
                        <a:rPr lang="en-CA" sz="1000" i="1" dirty="0" err="1" smtClean="0"/>
                        <a:t>transmission_clutchWear</a:t>
                      </a:r>
                      <a:endParaRPr lang="en-CA" sz="1000" kern="1200" dirty="0">
                        <a:solidFill>
                          <a:schemeClr val="dk1"/>
                        </a:solidFill>
                        <a:latin typeface="+mn-lt"/>
                        <a:ea typeface="+mn-ea"/>
                        <a:cs typeface="+mn-cs"/>
                      </a:endParaRPr>
                    </a:p>
                  </a:txBody>
                  <a:tcPr/>
                </a:tc>
              </a:tr>
              <a:tr h="2692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000" i="1" dirty="0" err="1" smtClean="0"/>
                        <a:t>brake_wear_fr</a:t>
                      </a:r>
                      <a:endParaRPr lang="en-CA" sz="1000" i="1" kern="1200" dirty="0" smtClean="0">
                        <a:solidFill>
                          <a:schemeClr val="dk1"/>
                        </a:solidFill>
                        <a:latin typeface="+mn-lt"/>
                        <a:ea typeface="+mn-ea"/>
                        <a:cs typeface="+mn-cs"/>
                      </a:endParaRPr>
                    </a:p>
                  </a:txBody>
                  <a:tcPr/>
                </a:tc>
                <a:tc>
                  <a:txBody>
                    <a:bodyPr/>
                    <a:lstStyle/>
                    <a:p>
                      <a:r>
                        <a:rPr lang="en-CA" sz="1000" i="1" dirty="0" err="1" smtClean="0"/>
                        <a:t>light_tail_rr</a:t>
                      </a:r>
                      <a:endParaRPr lang="en-CA" sz="1000" kern="1200" dirty="0">
                        <a:solidFill>
                          <a:schemeClr val="dk1"/>
                        </a:solidFill>
                        <a:latin typeface="+mn-lt"/>
                        <a:ea typeface="+mn-ea"/>
                        <a:cs typeface="+mn-cs"/>
                      </a:endParaRPr>
                    </a:p>
                  </a:txBody>
                  <a:tcPr/>
                </a:tc>
                <a:tc>
                  <a:txBody>
                    <a:bodyPr/>
                    <a:lstStyle/>
                    <a:p>
                      <a:r>
                        <a:rPr lang="en-CA" sz="1000" i="1" dirty="0" err="1" smtClean="0"/>
                        <a:t>transmissionFluid_level</a:t>
                      </a:r>
                      <a:endParaRPr lang="en-CA" sz="1000" kern="1200" dirty="0">
                        <a:solidFill>
                          <a:schemeClr val="dk1"/>
                        </a:solidFill>
                        <a:latin typeface="+mn-lt"/>
                        <a:ea typeface="+mn-ea"/>
                        <a:cs typeface="+mn-cs"/>
                      </a:endParaRPr>
                    </a:p>
                  </a:txBody>
                  <a:tcPr/>
                </a:tc>
              </a:tr>
              <a:tr h="269230">
                <a:tc>
                  <a:txBody>
                    <a:bodyPr/>
                    <a:lstStyle/>
                    <a:p>
                      <a:r>
                        <a:rPr lang="en-CA" sz="1000" i="1" dirty="0" err="1" smtClean="0"/>
                        <a:t>brake_wear_rl</a:t>
                      </a:r>
                      <a:endParaRPr lang="en-CA" sz="1000" i="1"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000" i="1" dirty="0" smtClean="0"/>
                        <a:t>speed</a:t>
                      </a:r>
                      <a:endParaRPr lang="en-CA" sz="1000" kern="1200" dirty="0" smtClean="0">
                        <a:solidFill>
                          <a:schemeClr val="dk1"/>
                        </a:solidFill>
                        <a:latin typeface="+mn-lt"/>
                        <a:ea typeface="+mn-ea"/>
                        <a:cs typeface="+mn-cs"/>
                      </a:endParaRPr>
                    </a:p>
                  </a:txBody>
                  <a:tcPr/>
                </a:tc>
                <a:tc>
                  <a:txBody>
                    <a:bodyPr/>
                    <a:lstStyle/>
                    <a:p>
                      <a:r>
                        <a:rPr lang="en-CA" sz="1000" i="1" dirty="0" err="1" smtClean="0"/>
                        <a:t>transmission_gear</a:t>
                      </a:r>
                      <a:endParaRPr lang="en-CA" sz="1000" kern="1200" dirty="0">
                        <a:solidFill>
                          <a:schemeClr val="dk1"/>
                        </a:solidFill>
                        <a:latin typeface="+mn-lt"/>
                        <a:ea typeface="+mn-ea"/>
                        <a:cs typeface="+mn-cs"/>
                      </a:endParaRPr>
                    </a:p>
                  </a:txBody>
                  <a:tcPr/>
                </a:tc>
              </a:tr>
              <a:tr h="269230">
                <a:tc>
                  <a:txBody>
                    <a:bodyPr/>
                    <a:lstStyle/>
                    <a:p>
                      <a:r>
                        <a:rPr lang="en-CA" sz="1000" i="1" dirty="0" err="1" smtClean="0"/>
                        <a:t>brake_wear_rr</a:t>
                      </a:r>
                      <a:endParaRPr lang="en-CA" sz="1000" i="1" kern="1200" dirty="0">
                        <a:solidFill>
                          <a:schemeClr val="dk1"/>
                        </a:solidFill>
                        <a:latin typeface="+mn-lt"/>
                        <a:ea typeface="+mn-ea"/>
                        <a:cs typeface="+mn-cs"/>
                      </a:endParaRPr>
                    </a:p>
                  </a:txBody>
                  <a:tcPr/>
                </a:tc>
                <a:tc>
                  <a:txBody>
                    <a:bodyPr/>
                    <a:lstStyle/>
                    <a:p>
                      <a:r>
                        <a:rPr lang="en-CA" sz="1000" i="1" dirty="0" err="1" smtClean="0"/>
                        <a:t>tire_pressure_fl</a:t>
                      </a:r>
                      <a:endParaRPr lang="en-CA" sz="10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000" i="1" dirty="0" err="1" smtClean="0"/>
                        <a:t>transmission_temperature</a:t>
                      </a:r>
                      <a:endParaRPr lang="en-CA" sz="1000" kern="1200" dirty="0" smtClean="0">
                        <a:solidFill>
                          <a:schemeClr val="dk1"/>
                        </a:solidFill>
                        <a:latin typeface="+mn-lt"/>
                        <a:ea typeface="+mn-ea"/>
                        <a:cs typeface="+mn-cs"/>
                      </a:endParaRPr>
                    </a:p>
                  </a:txBody>
                  <a:tcPr/>
                </a:tc>
              </a:tr>
              <a:tr h="269230">
                <a:tc>
                  <a:txBody>
                    <a:bodyPr/>
                    <a:lstStyle/>
                    <a:p>
                      <a:r>
                        <a:rPr lang="en-CA" sz="1000" i="1" dirty="0" err="1" smtClean="0"/>
                        <a:t>engineCoolant_level</a:t>
                      </a:r>
                      <a:endParaRPr lang="en-CA" sz="1000" dirty="0"/>
                    </a:p>
                  </a:txBody>
                  <a:tcPr/>
                </a:tc>
                <a:tc>
                  <a:txBody>
                    <a:bodyPr/>
                    <a:lstStyle/>
                    <a:p>
                      <a:r>
                        <a:rPr lang="en-CA" sz="1000" i="1" dirty="0" err="1" smtClean="0"/>
                        <a:t>tire_pressure_fr</a:t>
                      </a:r>
                      <a:endParaRPr lang="en-CA" sz="1000" kern="1200" dirty="0">
                        <a:solidFill>
                          <a:schemeClr val="dk1"/>
                        </a:solidFill>
                        <a:latin typeface="+mn-lt"/>
                        <a:ea typeface="+mn-ea"/>
                        <a:cs typeface="+mn-cs"/>
                      </a:endParaRPr>
                    </a:p>
                  </a:txBody>
                  <a:tcPr/>
                </a:tc>
                <a:tc>
                  <a:txBody>
                    <a:bodyPr/>
                    <a:lstStyle/>
                    <a:p>
                      <a:r>
                        <a:rPr lang="en-CA" sz="1000" i="1" dirty="0" err="1" smtClean="0"/>
                        <a:t>washerFluid_level</a:t>
                      </a:r>
                      <a:endParaRPr lang="en-CA" sz="1000" kern="1200" dirty="0">
                        <a:solidFill>
                          <a:schemeClr val="dk1"/>
                        </a:solidFill>
                        <a:latin typeface="+mn-lt"/>
                        <a:ea typeface="+mn-ea"/>
                        <a:cs typeface="+mn-cs"/>
                      </a:endParaRPr>
                    </a:p>
                  </a:txBody>
                  <a:tcPr/>
                </a:tc>
              </a:tr>
            </a:tbl>
          </a:graphicData>
        </a:graphic>
      </p:graphicFrame>
    </p:spTree>
    <p:extLst>
      <p:ext uri="{BB962C8B-B14F-4D97-AF65-F5344CB8AC3E}">
        <p14:creationId xmlns:p14="http://schemas.microsoft.com/office/powerpoint/2010/main" val="171089289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QNX CAR 2.0 sensors example</a:t>
            </a:r>
            <a:endParaRPr lang="en-CA" dirty="0"/>
          </a:p>
        </p:txBody>
      </p:sp>
      <p:sp>
        <p:nvSpPr>
          <p:cNvPr id="3" name="Content Placeholder 2"/>
          <p:cNvSpPr>
            <a:spLocks noGrp="1"/>
          </p:cNvSpPr>
          <p:nvPr>
            <p:ph sz="quarter" idx="17"/>
          </p:nvPr>
        </p:nvSpPr>
        <p:spPr/>
        <p:txBody>
          <a:bodyPr/>
          <a:lstStyle/>
          <a:p>
            <a:pPr marL="0" indent="0">
              <a:buNone/>
            </a:pPr>
            <a:r>
              <a:rPr lang="en-CA" b="1" dirty="0" err="1" smtClean="0"/>
              <a:t>qnx.sensors.get</a:t>
            </a:r>
            <a:r>
              <a:rPr lang="en-CA" b="1" dirty="0"/>
              <a:t>( </a:t>
            </a:r>
            <a:r>
              <a:rPr lang="en-CA" b="1" dirty="0" smtClean="0"/>
              <a:t>speed, </a:t>
            </a:r>
            <a:r>
              <a:rPr lang="en-CA" b="1" dirty="0" err="1" smtClean="0"/>
              <a:t>tire_pressure_fl</a:t>
            </a:r>
            <a:r>
              <a:rPr lang="en-CA" b="1" dirty="0" smtClean="0"/>
              <a:t>, </a:t>
            </a:r>
            <a:r>
              <a:rPr lang="en-CA" b="1" dirty="0" err="1" smtClean="0"/>
              <a:t>tire_pressure_fr</a:t>
            </a:r>
            <a:r>
              <a:rPr lang="en-CA" b="1" dirty="0" smtClean="0"/>
              <a:t>, ...)</a:t>
            </a:r>
            <a:endParaRPr lang="en-CA" b="1" dirty="0"/>
          </a:p>
          <a:p>
            <a:pPr marL="0" indent="0">
              <a:buNone/>
            </a:pPr>
            <a:r>
              <a:rPr lang="en-CA" dirty="0"/>
              <a:t>	</a:t>
            </a:r>
            <a:endParaRPr lang="en-CA" dirty="0" smtClean="0"/>
          </a:p>
          <a:p>
            <a:pPr marL="228600" lvl="1" indent="0">
              <a:buNone/>
            </a:pPr>
            <a:r>
              <a:rPr lang="en-CA" dirty="0" smtClean="0"/>
              <a:t>Returns</a:t>
            </a:r>
            <a:r>
              <a:rPr lang="en-CA" dirty="0"/>
              <a:t>:</a:t>
            </a:r>
          </a:p>
          <a:p>
            <a:pPr marL="0" indent="0">
              <a:buNone/>
            </a:pPr>
            <a:r>
              <a:rPr lang="en-CA" dirty="0"/>
              <a:t>	</a:t>
            </a:r>
            <a:r>
              <a:rPr lang="en-CA" dirty="0" smtClean="0"/>
              <a:t>{ </a:t>
            </a:r>
          </a:p>
          <a:p>
            <a:pPr marL="0" indent="0">
              <a:buNone/>
            </a:pPr>
            <a:r>
              <a:rPr lang="en-CA" dirty="0"/>
              <a:t>	</a:t>
            </a:r>
            <a:r>
              <a:rPr lang="en-CA" dirty="0" smtClean="0"/>
              <a:t>  speed: 0,</a:t>
            </a:r>
            <a:endParaRPr lang="en-CA" dirty="0"/>
          </a:p>
          <a:p>
            <a:pPr marL="0" indent="0">
              <a:buNone/>
            </a:pPr>
            <a:r>
              <a:rPr lang="en-CA" dirty="0"/>
              <a:t>	  </a:t>
            </a:r>
            <a:r>
              <a:rPr lang="en-CA" dirty="0" err="1" smtClean="0"/>
              <a:t>tire_pressure_fl</a:t>
            </a:r>
            <a:r>
              <a:rPr lang="en-CA" dirty="0" smtClean="0"/>
              <a:t>: 31,</a:t>
            </a:r>
            <a:endParaRPr lang="en-CA" dirty="0"/>
          </a:p>
          <a:p>
            <a:pPr marL="0" indent="0">
              <a:buNone/>
            </a:pPr>
            <a:r>
              <a:rPr lang="en-CA" dirty="0"/>
              <a:t>	</a:t>
            </a:r>
            <a:r>
              <a:rPr lang="en-CA" dirty="0" smtClean="0"/>
              <a:t>  </a:t>
            </a:r>
            <a:r>
              <a:rPr lang="en-CA" dirty="0" err="1" smtClean="0"/>
              <a:t>tire_pressure_fr</a:t>
            </a:r>
            <a:r>
              <a:rPr lang="en-CA" dirty="0" smtClean="0"/>
              <a:t>: 31 </a:t>
            </a:r>
          </a:p>
          <a:p>
            <a:pPr marL="0" indent="0">
              <a:buNone/>
            </a:pPr>
            <a:r>
              <a:rPr lang="en-CA" dirty="0"/>
              <a:t>	</a:t>
            </a:r>
            <a:r>
              <a:rPr lang="en-CA" dirty="0" smtClean="0"/>
              <a:t>    </a:t>
            </a:r>
            <a:r>
              <a:rPr lang="en-CA" dirty="0"/>
              <a:t>[...] </a:t>
            </a:r>
          </a:p>
          <a:p>
            <a:pPr marL="0" indent="0">
              <a:buNone/>
            </a:pPr>
            <a:r>
              <a:rPr lang="en-CA" dirty="0"/>
              <a:t>	} </a:t>
            </a:r>
            <a:endParaRPr lang="en-CA" dirty="0" smtClean="0"/>
          </a:p>
          <a:p>
            <a:pPr marL="0" indent="0">
              <a:buNone/>
            </a:pPr>
            <a:endParaRPr lang="en-CA" dirty="0"/>
          </a:p>
          <a:p>
            <a:pPr marL="0" indent="0">
              <a:buNone/>
            </a:pPr>
            <a:endParaRPr lang="en-CA" dirty="0" smtClean="0"/>
          </a:p>
          <a:p>
            <a:pPr marL="0" indent="0">
              <a:buNone/>
            </a:pPr>
            <a:endParaRPr lang="en-CA" dirty="0"/>
          </a:p>
        </p:txBody>
      </p:sp>
    </p:spTree>
    <p:extLst>
      <p:ext uri="{BB962C8B-B14F-4D97-AF65-F5344CB8AC3E}">
        <p14:creationId xmlns:p14="http://schemas.microsoft.com/office/powerpoint/2010/main" val="347889743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Vehicle sensor API for Apache Cordova (QNX CAR 2.1)</a:t>
            </a:r>
            <a:endParaRPr lang="en-CA" dirty="0"/>
          </a:p>
        </p:txBody>
      </p:sp>
      <p:sp>
        <p:nvSpPr>
          <p:cNvPr id="3" name="Content Placeholder 2"/>
          <p:cNvSpPr>
            <a:spLocks noGrp="1"/>
          </p:cNvSpPr>
          <p:nvPr>
            <p:ph sz="quarter" idx="17"/>
          </p:nvPr>
        </p:nvSpPr>
        <p:spPr/>
        <p:txBody>
          <a:bodyPr/>
          <a:lstStyle/>
          <a:p>
            <a:r>
              <a:rPr lang="en-CA" b="1" dirty="0" err="1" smtClean="0"/>
              <a:t>com.qnx.car.hvac</a:t>
            </a:r>
            <a:r>
              <a:rPr lang="en-CA" dirty="0" smtClean="0"/>
              <a:t>  allows users to : </a:t>
            </a:r>
          </a:p>
          <a:p>
            <a:pPr lvl="2"/>
            <a:r>
              <a:rPr lang="en-CA" dirty="0" err="1"/>
              <a:t>retreives</a:t>
            </a:r>
            <a:r>
              <a:rPr lang="en-CA" dirty="0"/>
              <a:t> HVAC </a:t>
            </a:r>
            <a:r>
              <a:rPr lang="en-CA" dirty="0" smtClean="0"/>
              <a:t>zones</a:t>
            </a:r>
            <a:endParaRPr lang="en-CA" b="1" dirty="0">
              <a:solidFill>
                <a:srgbClr val="FF0000"/>
              </a:solidFill>
            </a:endParaRPr>
          </a:p>
          <a:p>
            <a:pPr lvl="2"/>
            <a:r>
              <a:rPr lang="en-CA" dirty="0" err="1" smtClean="0"/>
              <a:t>retreives</a:t>
            </a:r>
            <a:r>
              <a:rPr lang="en-CA" dirty="0" smtClean="0"/>
              <a:t> HVAC settings for a specified filter</a:t>
            </a:r>
          </a:p>
          <a:p>
            <a:pPr lvl="2"/>
            <a:r>
              <a:rPr lang="en-CA" dirty="0"/>
              <a:t>s</a:t>
            </a:r>
            <a:r>
              <a:rPr lang="en-CA" dirty="0" smtClean="0"/>
              <a:t>aves an HVAC setting</a:t>
            </a:r>
            <a:endParaRPr lang="en-CA" b="1" dirty="0" smtClean="0">
              <a:solidFill>
                <a:srgbClr val="FF0000"/>
              </a:solidFill>
            </a:endParaRPr>
          </a:p>
          <a:p>
            <a:pPr marL="914400" lvl="2" indent="0">
              <a:buNone/>
            </a:pPr>
            <a:endParaRPr lang="en-CA" dirty="0" smtClean="0"/>
          </a:p>
          <a:p>
            <a:pPr marL="169863" lvl="1" indent="-169863">
              <a:buFont typeface="Arial" pitchFamily="34" charset="0"/>
              <a:buChar char="•"/>
            </a:pPr>
            <a:r>
              <a:rPr lang="en-CA" dirty="0" smtClean="0"/>
              <a:t>Implement APIs using callback functions: </a:t>
            </a:r>
          </a:p>
          <a:p>
            <a:pPr lvl="2"/>
            <a:r>
              <a:rPr lang="en-CA" dirty="0" err="1"/>
              <a:t>successCallback</a:t>
            </a:r>
            <a:endParaRPr lang="en-CA" dirty="0"/>
          </a:p>
          <a:p>
            <a:pPr lvl="2"/>
            <a:r>
              <a:rPr lang="en-CA" dirty="0" err="1"/>
              <a:t>errorCallback</a:t>
            </a:r>
            <a:endParaRPr lang="en-CA" dirty="0"/>
          </a:p>
          <a:p>
            <a:pPr marL="228600" lvl="1" indent="0">
              <a:spcAft>
                <a:spcPts val="0"/>
              </a:spcAft>
              <a:buNone/>
            </a:pPr>
            <a:endParaRPr lang="en-CA" sz="1200" dirty="0" smtClean="0"/>
          </a:p>
          <a:p>
            <a:pPr marL="228600" lvl="1" indent="0">
              <a:spcAft>
                <a:spcPts val="0"/>
              </a:spcAft>
              <a:buNone/>
            </a:pPr>
            <a:endParaRPr lang="en-CA" sz="1200" dirty="0" smtClean="0"/>
          </a:p>
        </p:txBody>
      </p:sp>
    </p:spTree>
    <p:extLst>
      <p:ext uri="{BB962C8B-B14F-4D97-AF65-F5344CB8AC3E}">
        <p14:creationId xmlns:p14="http://schemas.microsoft.com/office/powerpoint/2010/main" val="167102639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Sensors enumerated types</a:t>
            </a:r>
            <a:endParaRPr lang="en-CA" dirty="0"/>
          </a:p>
        </p:txBody>
      </p:sp>
      <p:sp>
        <p:nvSpPr>
          <p:cNvPr id="3" name="Content Placeholder 2"/>
          <p:cNvSpPr>
            <a:spLocks noGrp="1"/>
          </p:cNvSpPr>
          <p:nvPr>
            <p:ph sz="quarter" idx="17"/>
          </p:nvPr>
        </p:nvSpPr>
        <p:spPr/>
        <p:txBody>
          <a:bodyPr/>
          <a:lstStyle/>
          <a:p>
            <a:pPr marL="228600" lvl="1" indent="0">
              <a:spcAft>
                <a:spcPts val="0"/>
              </a:spcAft>
              <a:buNone/>
            </a:pPr>
            <a:endParaRPr lang="en-CA" sz="1200" dirty="0" smtClean="0"/>
          </a:p>
          <a:p>
            <a:pPr marL="228600" lvl="1" indent="0">
              <a:spcAft>
                <a:spcPts val="0"/>
              </a:spcAft>
              <a:buNone/>
            </a:pPr>
            <a:endParaRPr lang="en-CA" sz="1200" dirty="0" smtClean="0"/>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392" y="1218343"/>
            <a:ext cx="8266488" cy="2703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750149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Stock_000012314331XXLarge.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5671226" cy="5143500"/>
          </a:xfrm>
          <a:prstGeom prst="rect">
            <a:avLst/>
          </a:prstGeom>
        </p:spPr>
      </p:pic>
      <p:sp>
        <p:nvSpPr>
          <p:cNvPr id="12" name="Rectangle 11"/>
          <p:cNvSpPr/>
          <p:nvPr/>
        </p:nvSpPr>
        <p:spPr>
          <a:xfrm>
            <a:off x="2315183" y="0"/>
            <a:ext cx="6828817" cy="5143500"/>
          </a:xfrm>
          <a:prstGeom prst="rect">
            <a:avLst/>
          </a:prstGeom>
          <a:gradFill>
            <a:gsLst>
              <a:gs pos="62000">
                <a:srgbClr val="080808"/>
              </a:gs>
              <a:gs pos="62000">
                <a:srgbClr val="080808"/>
              </a:gs>
              <a:gs pos="100000">
                <a:srgbClr val="080808">
                  <a:alpha val="0"/>
                </a:srgb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latin typeface="Calibri"/>
            </a:endParaRPr>
          </a:p>
        </p:txBody>
      </p:sp>
      <p:sp>
        <p:nvSpPr>
          <p:cNvPr id="7" name="Title 6"/>
          <p:cNvSpPr>
            <a:spLocks noGrp="1"/>
          </p:cNvSpPr>
          <p:nvPr>
            <p:ph type="title"/>
          </p:nvPr>
        </p:nvSpPr>
        <p:spPr>
          <a:xfrm>
            <a:off x="4470401" y="284641"/>
            <a:ext cx="4292600" cy="654050"/>
          </a:xfrm>
        </p:spPr>
        <p:txBody>
          <a:bodyPr/>
          <a:lstStyle/>
          <a:p>
            <a:r>
              <a:rPr lang="en-CA" dirty="0" smtClean="0">
                <a:solidFill>
                  <a:schemeClr val="bg1"/>
                </a:solidFill>
              </a:rPr>
              <a:t>QNX CAR overview</a:t>
            </a:r>
            <a:endParaRPr lang="en-CA" dirty="0">
              <a:solidFill>
                <a:schemeClr val="bg1"/>
              </a:solidFill>
            </a:endParaRPr>
          </a:p>
        </p:txBody>
      </p:sp>
      <p:sp>
        <p:nvSpPr>
          <p:cNvPr id="30723" name="Rectangle 3"/>
          <p:cNvSpPr>
            <a:spLocks noGrp="1" noChangeArrowheads="1"/>
          </p:cNvSpPr>
          <p:nvPr>
            <p:ph sz="quarter" idx="11"/>
          </p:nvPr>
        </p:nvSpPr>
        <p:spPr>
          <a:xfrm>
            <a:off x="4470401" y="1248033"/>
            <a:ext cx="4491214" cy="3184087"/>
          </a:xfrm>
        </p:spPr>
        <p:txBody>
          <a:bodyPr numCol="1" spcCol="0"/>
          <a:lstStyle/>
          <a:p>
            <a:pPr lvl="1"/>
            <a:r>
              <a:rPr lang="en-CA" sz="1600" dirty="0" smtClean="0">
                <a:solidFill>
                  <a:schemeClr val="bg1"/>
                </a:solidFill>
              </a:rPr>
              <a:t>Speed </a:t>
            </a:r>
            <a:r>
              <a:rPr lang="en-CA" sz="1600" dirty="0">
                <a:solidFill>
                  <a:schemeClr val="bg1"/>
                </a:solidFill>
              </a:rPr>
              <a:t>customer’s time-to-market</a:t>
            </a:r>
          </a:p>
          <a:p>
            <a:pPr lvl="2"/>
            <a:r>
              <a:rPr lang="en-CA" sz="1600" dirty="0">
                <a:solidFill>
                  <a:schemeClr val="bg1"/>
                </a:solidFill>
              </a:rPr>
              <a:t>Leve</a:t>
            </a:r>
            <a:r>
              <a:rPr lang="en-CA" sz="1600" dirty="0" smtClean="0">
                <a:solidFill>
                  <a:schemeClr val="bg1"/>
                </a:solidFill>
              </a:rPr>
              <a:t>rage HTML5 mobile app development</a:t>
            </a:r>
          </a:p>
          <a:p>
            <a:pPr lvl="2"/>
            <a:r>
              <a:rPr lang="en-CA" sz="1600" dirty="0" smtClean="0">
                <a:solidFill>
                  <a:schemeClr val="bg1"/>
                </a:solidFill>
              </a:rPr>
              <a:t>Leverage consumer electronics speed</a:t>
            </a:r>
          </a:p>
          <a:p>
            <a:pPr lvl="2"/>
            <a:r>
              <a:rPr lang="en-CA" sz="1600" dirty="0" smtClean="0">
                <a:solidFill>
                  <a:schemeClr val="bg1"/>
                </a:solidFill>
              </a:rPr>
              <a:t>Integrate </a:t>
            </a:r>
            <a:r>
              <a:rPr lang="en-CA" sz="1600" dirty="0">
                <a:solidFill>
                  <a:schemeClr val="bg1"/>
                </a:solidFill>
              </a:rPr>
              <a:t>best of breed </a:t>
            </a:r>
            <a:r>
              <a:rPr lang="en-CA" sz="1600" dirty="0" smtClean="0">
                <a:solidFill>
                  <a:schemeClr val="bg1"/>
                </a:solidFill>
              </a:rPr>
              <a:t>auto technologies</a:t>
            </a:r>
          </a:p>
          <a:p>
            <a:pPr lvl="2"/>
            <a:r>
              <a:rPr lang="en-CA" sz="1600" dirty="0" smtClean="0">
                <a:solidFill>
                  <a:schemeClr val="bg1"/>
                </a:solidFill>
              </a:rPr>
              <a:t>Solve development </a:t>
            </a:r>
            <a:r>
              <a:rPr lang="en-CA" sz="1600" dirty="0">
                <a:solidFill>
                  <a:schemeClr val="bg1"/>
                </a:solidFill>
              </a:rPr>
              <a:t>and integration </a:t>
            </a:r>
            <a:r>
              <a:rPr lang="en-CA" sz="1600" dirty="0" smtClean="0">
                <a:solidFill>
                  <a:schemeClr val="bg1"/>
                </a:solidFill>
              </a:rPr>
              <a:t>issues</a:t>
            </a:r>
          </a:p>
          <a:p>
            <a:pPr lvl="1"/>
            <a:endParaRPr lang="en-CA" dirty="0">
              <a:solidFill>
                <a:schemeClr val="bg1"/>
              </a:solidFill>
            </a:endParaRPr>
          </a:p>
          <a:p>
            <a:pPr lvl="1"/>
            <a:r>
              <a:rPr lang="en-CA" sz="1600" dirty="0">
                <a:solidFill>
                  <a:schemeClr val="bg1"/>
                </a:solidFill>
              </a:rPr>
              <a:t>Provide customer with flexibility</a:t>
            </a:r>
          </a:p>
          <a:p>
            <a:pPr lvl="2"/>
            <a:r>
              <a:rPr lang="en-CA" sz="1600" dirty="0" smtClean="0">
                <a:solidFill>
                  <a:schemeClr val="bg1"/>
                </a:solidFill>
              </a:rPr>
              <a:t>Support multiple simultaneous HMI frameworks</a:t>
            </a:r>
          </a:p>
          <a:p>
            <a:pPr lvl="2"/>
            <a:r>
              <a:rPr lang="en-CA" sz="1600" dirty="0" smtClean="0">
                <a:solidFill>
                  <a:schemeClr val="bg1"/>
                </a:solidFill>
              </a:rPr>
              <a:t>Fully abstracted component subsystems</a:t>
            </a:r>
          </a:p>
          <a:p>
            <a:pPr lvl="2"/>
            <a:endParaRPr lang="en-CA" sz="1600" dirty="0">
              <a:solidFill>
                <a:schemeClr val="bg1"/>
              </a:solidFill>
            </a:endParaRPr>
          </a:p>
          <a:p>
            <a:pPr lvl="1"/>
            <a:r>
              <a:rPr lang="en-CA" sz="1600" dirty="0" smtClean="0">
                <a:solidFill>
                  <a:schemeClr val="bg1"/>
                </a:solidFill>
              </a:rPr>
              <a:t>12 customers across all major auto regions</a:t>
            </a:r>
          </a:p>
          <a:p>
            <a:pPr lvl="2"/>
            <a:r>
              <a:rPr lang="en-CA" sz="1600" dirty="0" smtClean="0">
                <a:solidFill>
                  <a:schemeClr val="bg1"/>
                </a:solidFill>
              </a:rPr>
              <a:t>North America, Europe, Japan, China</a:t>
            </a:r>
          </a:p>
          <a:p>
            <a:pPr lvl="2"/>
            <a:r>
              <a:rPr lang="en-CA" sz="1600" dirty="0" smtClean="0">
                <a:solidFill>
                  <a:schemeClr val="bg1"/>
                </a:solidFill>
              </a:rPr>
              <a:t>Active work on products &amp; prototypes</a:t>
            </a:r>
          </a:p>
        </p:txBody>
      </p:sp>
    </p:spTree>
    <p:extLst>
      <p:ext uri="{BB962C8B-B14F-4D97-AF65-F5344CB8AC3E}">
        <p14:creationId xmlns:p14="http://schemas.microsoft.com/office/powerpoint/2010/main" val="3554280300"/>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23"/>
                                        </p:tgtEl>
                                        <p:attrNameLst>
                                          <p:attrName>style.visibility</p:attrName>
                                        </p:attrNameLst>
                                      </p:cBhvr>
                                      <p:to>
                                        <p:strVal val="visible"/>
                                      </p:to>
                                    </p:set>
                                    <p:animEffect transition="in" filter="fade">
                                      <p:cBhvr>
                                        <p:cTn id="7" dur="500"/>
                                        <p:tgtEl>
                                          <p:spTgt spid="30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Retrieve sensor settings example</a:t>
            </a:r>
            <a:endParaRPr lang="en-CA" dirty="0"/>
          </a:p>
        </p:txBody>
      </p:sp>
      <p:sp>
        <p:nvSpPr>
          <p:cNvPr id="3" name="Content Placeholder 2"/>
          <p:cNvSpPr>
            <a:spLocks noGrp="1"/>
          </p:cNvSpPr>
          <p:nvPr>
            <p:ph sz="quarter" idx="17"/>
          </p:nvPr>
        </p:nvSpPr>
        <p:spPr/>
        <p:txBody>
          <a:bodyPr/>
          <a:lstStyle/>
          <a:p>
            <a:r>
              <a:rPr lang="en-CA" dirty="0" smtClean="0"/>
              <a:t>Retrieve current vehicle sensors:</a:t>
            </a:r>
          </a:p>
          <a:p>
            <a:pPr marL="973137" lvl="2" indent="0">
              <a:buNone/>
            </a:pPr>
            <a:r>
              <a:rPr lang="en-CA" b="1" dirty="0" err="1" smtClean="0"/>
              <a:t>car.sensors.get</a:t>
            </a:r>
            <a:r>
              <a:rPr lang="en-CA" b="1" dirty="0" smtClean="0"/>
              <a:t>(</a:t>
            </a:r>
            <a:r>
              <a:rPr lang="en-CA" b="1" dirty="0" err="1" smtClean="0"/>
              <a:t>successCb</a:t>
            </a:r>
            <a:r>
              <a:rPr lang="en-CA" b="1" dirty="0"/>
              <a:t>, </a:t>
            </a:r>
            <a:r>
              <a:rPr lang="en-CA" b="1" dirty="0" err="1"/>
              <a:t>errorCb</a:t>
            </a:r>
            <a:r>
              <a:rPr lang="en-CA" b="1" dirty="0"/>
              <a:t>, </a:t>
            </a:r>
            <a:r>
              <a:rPr lang="en-CA" b="1" dirty="0" smtClean="0"/>
              <a:t>[‘</a:t>
            </a:r>
            <a:r>
              <a:rPr lang="en-CA" b="1" dirty="0" err="1" smtClean="0"/>
              <a:t>coolantLevel</a:t>
            </a:r>
            <a:r>
              <a:rPr lang="en-CA" b="1" dirty="0" smtClean="0"/>
              <a:t>’, ‘</a:t>
            </a:r>
            <a:r>
              <a:rPr lang="en-CA" b="1" dirty="0" err="1" smtClean="0"/>
              <a:t>transmissionGear</a:t>
            </a:r>
            <a:r>
              <a:rPr lang="en-CA" b="1" dirty="0" smtClean="0"/>
              <a:t>’, … ]);</a:t>
            </a:r>
          </a:p>
          <a:p>
            <a:pPr marL="973137" lvl="2" indent="0">
              <a:buNone/>
            </a:pPr>
            <a:endParaRPr lang="en-CA" b="1" dirty="0" smtClean="0"/>
          </a:p>
          <a:p>
            <a:pPr marL="169863" lvl="2" indent="-169863">
              <a:buClr>
                <a:srgbClr val="999999"/>
              </a:buClr>
            </a:pPr>
            <a:r>
              <a:rPr lang="en-CA" dirty="0"/>
              <a:t>Returns object sent in callback:</a:t>
            </a:r>
          </a:p>
          <a:p>
            <a:pPr marL="973137" lvl="2" indent="0">
              <a:spcAft>
                <a:spcPts val="0"/>
              </a:spcAft>
              <a:buNone/>
            </a:pPr>
            <a:r>
              <a:rPr lang="en-CA" dirty="0" smtClean="0"/>
              <a:t>{</a:t>
            </a:r>
          </a:p>
          <a:p>
            <a:pPr marL="1430337" lvl="3" indent="0">
              <a:spcAft>
                <a:spcPts val="0"/>
              </a:spcAft>
              <a:buNone/>
            </a:pPr>
            <a:r>
              <a:rPr lang="en-CA" dirty="0" err="1"/>
              <a:t>coolantLevel</a:t>
            </a:r>
            <a:r>
              <a:rPr lang="en-CA" dirty="0"/>
              <a:t>:  </a:t>
            </a:r>
            <a:r>
              <a:rPr lang="en-CA" dirty="0" smtClean="0"/>
              <a:t>   50,		// </a:t>
            </a:r>
            <a:r>
              <a:rPr lang="en-CA" dirty="0" err="1"/>
              <a:t>car.sensors.COOLANT_LEVEL</a:t>
            </a:r>
            <a:endParaRPr lang="en-CA" dirty="0"/>
          </a:p>
          <a:p>
            <a:pPr marL="1430337" lvl="3" indent="0">
              <a:spcAft>
                <a:spcPts val="0"/>
              </a:spcAft>
              <a:buNone/>
            </a:pPr>
            <a:r>
              <a:rPr lang="en-CA" dirty="0" err="1"/>
              <a:t>transmissionGear</a:t>
            </a:r>
            <a:r>
              <a:rPr lang="en-CA" dirty="0" smtClean="0"/>
              <a:t>:    ‘D’,		// </a:t>
            </a:r>
            <a:r>
              <a:rPr lang="en-CA" dirty="0" err="1" smtClean="0"/>
              <a:t>car.sensors.TRANSMISSION_GEAR</a:t>
            </a:r>
            <a:endParaRPr lang="en-CA" dirty="0"/>
          </a:p>
          <a:p>
            <a:pPr marL="973137" lvl="2" indent="0">
              <a:spcAft>
                <a:spcPts val="0"/>
              </a:spcAft>
              <a:buNone/>
            </a:pPr>
            <a:r>
              <a:rPr lang="en-CA" dirty="0" smtClean="0"/>
              <a:t>}</a:t>
            </a:r>
            <a:endParaRPr lang="en-CA" dirty="0"/>
          </a:p>
          <a:p>
            <a:pPr marL="0" indent="0">
              <a:buNone/>
            </a:pPr>
            <a:endParaRPr lang="en-CA" dirty="0"/>
          </a:p>
          <a:p>
            <a:pPr marL="0" indent="0">
              <a:buNone/>
            </a:pPr>
            <a:endParaRPr lang="en-CA" dirty="0" smtClean="0"/>
          </a:p>
          <a:p>
            <a:pPr marL="0" indent="0">
              <a:buNone/>
            </a:pPr>
            <a:endParaRPr lang="en-CA" dirty="0"/>
          </a:p>
        </p:txBody>
      </p:sp>
    </p:spTree>
    <p:extLst>
      <p:ext uri="{BB962C8B-B14F-4D97-AF65-F5344CB8AC3E}">
        <p14:creationId xmlns:p14="http://schemas.microsoft.com/office/powerpoint/2010/main" val="394228471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05171" y="168275"/>
            <a:ext cx="6671967" cy="789110"/>
          </a:xfrm>
        </p:spPr>
        <p:txBody>
          <a:bodyPr/>
          <a:lstStyle/>
          <a:p>
            <a:r>
              <a:rPr lang="en-US" dirty="0" smtClean="0"/>
              <a:t>Example using filters</a:t>
            </a:r>
            <a:endParaRPr lang="en-US" dirty="0"/>
          </a:p>
        </p:txBody>
      </p:sp>
      <p:sp>
        <p:nvSpPr>
          <p:cNvPr id="5" name="Content Placeholder 4"/>
          <p:cNvSpPr>
            <a:spLocks noGrp="1"/>
          </p:cNvSpPr>
          <p:nvPr>
            <p:ph sz="quarter" idx="17"/>
          </p:nvPr>
        </p:nvSpPr>
        <p:spPr>
          <a:xfrm>
            <a:off x="925513" y="1224410"/>
            <a:ext cx="7837487" cy="2679882"/>
          </a:xfrm>
        </p:spPr>
        <p:txBody>
          <a:bodyPr/>
          <a:lstStyle/>
          <a:p>
            <a:pPr marL="0" indent="0">
              <a:buNone/>
            </a:pPr>
            <a:r>
              <a:rPr lang="en-US" dirty="0" err="1"/>
              <a:t>var</a:t>
            </a:r>
            <a:r>
              <a:rPr lang="en-US" dirty="0"/>
              <a:t> sensors = [ </a:t>
            </a:r>
            <a:r>
              <a:rPr lang="en-US" dirty="0" err="1"/>
              <a:t>car.sensors.Sensor.COOLANT_LEVEL</a:t>
            </a:r>
            <a:r>
              <a:rPr lang="en-US" dirty="0"/>
              <a:t>, </a:t>
            </a:r>
            <a:r>
              <a:rPr lang="en-US" dirty="0" err="1"/>
              <a:t>car.sensors.Sensor.COOLANT_TEMERATURE</a:t>
            </a:r>
            <a:r>
              <a:rPr lang="en-US" dirty="0"/>
              <a:t> ];</a:t>
            </a:r>
          </a:p>
          <a:p>
            <a:pPr marL="0" indent="0">
              <a:buNone/>
            </a:pPr>
            <a:r>
              <a:rPr lang="en-US" dirty="0" err="1"/>
              <a:t>car.sensors.get</a:t>
            </a:r>
            <a:r>
              <a:rPr lang="en-US" dirty="0"/>
              <a:t>(</a:t>
            </a:r>
            <a:r>
              <a:rPr lang="en-US" dirty="0" err="1"/>
              <a:t>successCb</a:t>
            </a:r>
            <a:r>
              <a:rPr lang="en-US" dirty="0"/>
              <a:t>, </a:t>
            </a:r>
            <a:r>
              <a:rPr lang="en-US" dirty="0" err="1"/>
              <a:t>errorCb</a:t>
            </a:r>
            <a:r>
              <a:rPr lang="en-US" dirty="0"/>
              <a:t>, sensors)</a:t>
            </a:r>
            <a:r>
              <a:rPr lang="en-US" dirty="0" smtClean="0"/>
              <a:t>;</a:t>
            </a:r>
            <a:endParaRPr lang="en-US" dirty="0"/>
          </a:p>
          <a:p>
            <a:pPr marL="0" indent="0">
              <a:buNone/>
            </a:pPr>
            <a:endParaRPr lang="en-US" dirty="0"/>
          </a:p>
          <a:p>
            <a:pPr marL="0" indent="0">
              <a:buNone/>
            </a:pPr>
            <a:r>
              <a:rPr lang="en-US" dirty="0"/>
              <a:t>function </a:t>
            </a:r>
            <a:r>
              <a:rPr lang="en-US" dirty="0" err="1" smtClean="0"/>
              <a:t>successCb</a:t>
            </a:r>
            <a:r>
              <a:rPr lang="en-US" dirty="0" smtClean="0"/>
              <a:t>(</a:t>
            </a:r>
            <a:r>
              <a:rPr lang="en-US" dirty="0"/>
              <a:t>data) {</a:t>
            </a:r>
          </a:p>
          <a:p>
            <a:pPr marL="0" indent="-58737">
              <a:buNone/>
            </a:pPr>
            <a:r>
              <a:rPr lang="en-US" dirty="0" smtClean="0"/>
              <a:t>     for </a:t>
            </a:r>
            <a:r>
              <a:rPr lang="en-US" dirty="0"/>
              <a:t>(</a:t>
            </a:r>
            <a:r>
              <a:rPr lang="en-US" dirty="0" err="1"/>
              <a:t>var</a:t>
            </a:r>
            <a:r>
              <a:rPr lang="en-US" dirty="0"/>
              <a:t> </a:t>
            </a:r>
            <a:r>
              <a:rPr lang="en-US" dirty="0" err="1"/>
              <a:t>i</a:t>
            </a:r>
            <a:r>
              <a:rPr lang="en-US" dirty="0"/>
              <a:t> in data) {</a:t>
            </a:r>
          </a:p>
          <a:p>
            <a:pPr marL="0" indent="-58737">
              <a:buNone/>
            </a:pPr>
            <a:r>
              <a:rPr lang="en-US" dirty="0" smtClean="0"/>
              <a:t>            console </a:t>
            </a:r>
            <a:r>
              <a:rPr lang="en-US" dirty="0"/>
              <a:t>log ('sensor: ' + </a:t>
            </a:r>
            <a:r>
              <a:rPr lang="en-US" dirty="0" err="1"/>
              <a:t>i</a:t>
            </a:r>
            <a:r>
              <a:rPr lang="en-US" dirty="0"/>
              <a:t> + '; value=' + data[</a:t>
            </a:r>
            <a:r>
              <a:rPr lang="en-US" dirty="0" err="1"/>
              <a:t>i</a:t>
            </a:r>
            <a:r>
              <a:rPr lang="en-US" dirty="0"/>
              <a:t>])</a:t>
            </a:r>
            <a:r>
              <a:rPr lang="en-US" dirty="0" smtClean="0"/>
              <a:t>;]</a:t>
            </a:r>
          </a:p>
          <a:p>
            <a:pPr marL="0" indent="-58737">
              <a:buNone/>
            </a:pPr>
            <a:r>
              <a:rPr lang="en-US" dirty="0"/>
              <a:t> </a:t>
            </a:r>
            <a:r>
              <a:rPr lang="en-US" dirty="0" smtClean="0"/>
              <a:t>    }</a:t>
            </a:r>
            <a:endParaRPr lang="en-US" dirty="0"/>
          </a:p>
          <a:p>
            <a:pPr marL="0" indent="0">
              <a:buNone/>
            </a:pPr>
            <a:r>
              <a:rPr lang="en-US" dirty="0" smtClean="0"/>
              <a:t>}</a:t>
            </a:r>
            <a:endParaRPr lang="en-US" dirty="0"/>
          </a:p>
        </p:txBody>
      </p:sp>
    </p:spTree>
    <p:extLst>
      <p:ext uri="{BB962C8B-B14F-4D97-AF65-F5344CB8AC3E}">
        <p14:creationId xmlns:p14="http://schemas.microsoft.com/office/powerpoint/2010/main" val="277637102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QNX contributions to W3C</a:t>
            </a:r>
            <a:endParaRPr lang="en-CA" dirty="0"/>
          </a:p>
        </p:txBody>
      </p:sp>
    </p:spTree>
    <p:extLst>
      <p:ext uri="{BB962C8B-B14F-4D97-AF65-F5344CB8AC3E}">
        <p14:creationId xmlns:p14="http://schemas.microsoft.com/office/powerpoint/2010/main" val="337517588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Not there yet: </a:t>
            </a:r>
            <a:br>
              <a:rPr lang="en-CA" dirty="0" smtClean="0"/>
            </a:br>
            <a:r>
              <a:rPr lang="en-CA" dirty="0" smtClean="0"/>
              <a:t>API classes as possible contributions</a:t>
            </a:r>
            <a:endParaRPr lang="en-CA" dirty="0"/>
          </a:p>
        </p:txBody>
      </p:sp>
      <p:sp>
        <p:nvSpPr>
          <p:cNvPr id="3" name="Content Placeholder 2"/>
          <p:cNvSpPr>
            <a:spLocks noGrp="1"/>
          </p:cNvSpPr>
          <p:nvPr>
            <p:ph sz="quarter" idx="17"/>
          </p:nvPr>
        </p:nvSpPr>
        <p:spPr/>
        <p:txBody>
          <a:bodyPr/>
          <a:lstStyle/>
          <a:p>
            <a:endParaRPr lang="en-CA" dirty="0" smtClean="0"/>
          </a:p>
          <a:p>
            <a:endParaRPr lang="en-CA" dirty="0"/>
          </a:p>
        </p:txBody>
      </p:sp>
      <p:graphicFrame>
        <p:nvGraphicFramePr>
          <p:cNvPr id="5" name="Table 4"/>
          <p:cNvGraphicFramePr>
            <a:graphicFrameLocks noGrp="1"/>
          </p:cNvGraphicFramePr>
          <p:nvPr>
            <p:extLst>
              <p:ext uri="{D42A27DB-BD31-4B8C-83A1-F6EECF244321}">
                <p14:modId xmlns:p14="http://schemas.microsoft.com/office/powerpoint/2010/main" val="2664401850"/>
              </p:ext>
            </p:extLst>
          </p:nvPr>
        </p:nvGraphicFramePr>
        <p:xfrm>
          <a:off x="1247554" y="1594027"/>
          <a:ext cx="5876260" cy="2966720"/>
        </p:xfrm>
        <a:graphic>
          <a:graphicData uri="http://schemas.openxmlformats.org/drawingml/2006/table">
            <a:tbl>
              <a:tblPr bandRow="1">
                <a:tableStyleId>{00A15C55-8517-42AA-B614-E9B94910E393}</a:tableStyleId>
              </a:tblPr>
              <a:tblGrid>
                <a:gridCol w="2048539"/>
                <a:gridCol w="1935126"/>
                <a:gridCol w="1892595"/>
              </a:tblGrid>
              <a:tr h="370840">
                <a:tc>
                  <a:txBody>
                    <a:bodyPr/>
                    <a:lstStyle/>
                    <a:p>
                      <a:pPr>
                        <a:lnSpc>
                          <a:spcPts val="1800"/>
                        </a:lnSpc>
                      </a:pPr>
                      <a:r>
                        <a:rPr lang="en-CA" sz="1400" b="1" dirty="0" smtClean="0">
                          <a:solidFill>
                            <a:srgbClr val="336699"/>
                          </a:solidFill>
                          <a:effectLst/>
                          <a:latin typeface="Calibri"/>
                          <a:ea typeface="Times New Roman"/>
                          <a:cs typeface="Times New Roman"/>
                        </a:rPr>
                        <a:t>application</a:t>
                      </a:r>
                      <a:endParaRPr lang="en-CA" sz="1400" b="1" dirty="0">
                        <a:solidFill>
                          <a:srgbClr val="336699"/>
                        </a:solidFill>
                        <a:effectLst/>
                        <a:latin typeface="Calibri"/>
                        <a:ea typeface="Times New Roman"/>
                        <a:cs typeface="Times New Roman"/>
                      </a:endParaRPr>
                    </a:p>
                  </a:txBody>
                  <a:tcPr marL="68580" marR="68580" marT="0" marB="0" anchor="ctr"/>
                </a:tc>
                <a:tc>
                  <a:txBody>
                    <a:bodyPr/>
                    <a:lstStyle/>
                    <a:p>
                      <a:pPr marL="0" algn="l" defTabSz="914400" rtl="0" eaLnBrk="1" latinLnBrk="0" hangingPunct="1">
                        <a:lnSpc>
                          <a:spcPts val="1800"/>
                        </a:lnSpc>
                      </a:pPr>
                      <a:r>
                        <a:rPr lang="en-CA" sz="1400" b="1" kern="1200" dirty="0" smtClean="0">
                          <a:solidFill>
                            <a:srgbClr val="336699"/>
                          </a:solidFill>
                          <a:effectLst/>
                          <a:latin typeface="Calibri"/>
                          <a:ea typeface="Times New Roman"/>
                          <a:cs typeface="Times New Roman"/>
                        </a:rPr>
                        <a:t>keyboard</a:t>
                      </a:r>
                      <a:endParaRPr lang="en-CA" sz="1400" b="1" kern="1200" dirty="0">
                        <a:solidFill>
                          <a:srgbClr val="336699"/>
                        </a:solidFill>
                        <a:effectLst/>
                        <a:latin typeface="Calibri"/>
                        <a:ea typeface="Times New Roman"/>
                        <a:cs typeface="Times New Roman"/>
                      </a:endParaRPr>
                    </a:p>
                  </a:txBody>
                  <a:tcPr marL="68580" marR="68580" marT="0" marB="0" anchor="ctr"/>
                </a:tc>
                <a:tc>
                  <a:txBody>
                    <a:bodyPr/>
                    <a:lstStyle/>
                    <a:p>
                      <a:pPr marL="0" algn="l" defTabSz="914400" rtl="0" eaLnBrk="1" latinLnBrk="0" hangingPunct="1">
                        <a:lnSpc>
                          <a:spcPts val="1800"/>
                        </a:lnSpc>
                      </a:pPr>
                      <a:r>
                        <a:rPr lang="en-CA" sz="1400" b="1" kern="1200" dirty="0" smtClean="0">
                          <a:solidFill>
                            <a:srgbClr val="336699"/>
                          </a:solidFill>
                          <a:effectLst/>
                          <a:latin typeface="Calibri"/>
                          <a:ea typeface="Times New Roman"/>
                          <a:cs typeface="Times New Roman"/>
                        </a:rPr>
                        <a:t>phone</a:t>
                      </a:r>
                      <a:endParaRPr lang="en-CA" sz="1400" b="1" kern="1200" dirty="0">
                        <a:solidFill>
                          <a:srgbClr val="336699"/>
                        </a:solidFill>
                        <a:effectLst/>
                        <a:latin typeface="Calibri"/>
                        <a:ea typeface="Times New Roman"/>
                        <a:cs typeface="Times New Roman"/>
                      </a:endParaRPr>
                    </a:p>
                  </a:txBody>
                  <a:tcPr marL="68580" marR="68580" marT="0" marB="0" anchor="ctr"/>
                </a:tc>
              </a:tr>
              <a:tr h="370840">
                <a:tc>
                  <a:txBody>
                    <a:bodyPr/>
                    <a:lstStyle/>
                    <a:p>
                      <a:pPr>
                        <a:lnSpc>
                          <a:spcPts val="1800"/>
                        </a:lnSpc>
                      </a:pPr>
                      <a:r>
                        <a:rPr lang="en-CA" sz="1400" b="1" dirty="0" err="1" smtClean="0">
                          <a:solidFill>
                            <a:srgbClr val="336699"/>
                          </a:solidFill>
                          <a:effectLst/>
                          <a:latin typeface="Calibri"/>
                          <a:ea typeface="Times New Roman"/>
                          <a:cs typeface="Times New Roman"/>
                        </a:rPr>
                        <a:t>application.event</a:t>
                      </a:r>
                      <a:r>
                        <a:rPr lang="en-CA" sz="1400" b="1" dirty="0" smtClean="0">
                          <a:solidFill>
                            <a:srgbClr val="336699"/>
                          </a:solidFill>
                          <a:effectLst/>
                          <a:latin typeface="Calibri"/>
                          <a:ea typeface="Times New Roman"/>
                          <a:cs typeface="Times New Roman"/>
                        </a:rPr>
                        <a:t> </a:t>
                      </a:r>
                      <a:endParaRPr lang="en-CA" sz="1400" b="1" dirty="0">
                        <a:solidFill>
                          <a:srgbClr val="336699"/>
                        </a:solidFill>
                        <a:effectLst/>
                        <a:latin typeface="Calibri"/>
                        <a:ea typeface="Times New Roman"/>
                        <a:cs typeface="Times New Roman"/>
                      </a:endParaRPr>
                    </a:p>
                  </a:txBody>
                  <a:tcPr marL="68580" marR="68580" marT="0" marB="0" anchor="ctr"/>
                </a:tc>
                <a:tc>
                  <a:txBody>
                    <a:bodyPr/>
                    <a:lstStyle/>
                    <a:p>
                      <a:pPr marL="0" algn="l" defTabSz="914400" rtl="0" eaLnBrk="1" latinLnBrk="0" hangingPunct="1">
                        <a:lnSpc>
                          <a:spcPts val="1800"/>
                        </a:lnSpc>
                      </a:pPr>
                      <a:r>
                        <a:rPr lang="en-CA" sz="1400" b="1" kern="1200" dirty="0" smtClean="0">
                          <a:solidFill>
                            <a:srgbClr val="336699"/>
                          </a:solidFill>
                          <a:effectLst/>
                          <a:latin typeface="Calibri"/>
                          <a:ea typeface="Times New Roman"/>
                          <a:cs typeface="Times New Roman"/>
                        </a:rPr>
                        <a:t>locale</a:t>
                      </a:r>
                      <a:endParaRPr lang="en-CA" sz="1400" b="1" kern="1200" dirty="0">
                        <a:solidFill>
                          <a:srgbClr val="336699"/>
                        </a:solidFill>
                        <a:effectLst/>
                        <a:latin typeface="Calibri"/>
                        <a:ea typeface="Times New Roman"/>
                        <a:cs typeface="Times New Roman"/>
                      </a:endParaRPr>
                    </a:p>
                  </a:txBody>
                  <a:tcPr marL="68580" marR="68580" marT="0" marB="0" anchor="ctr"/>
                </a:tc>
                <a:tc>
                  <a:txBody>
                    <a:bodyPr/>
                    <a:lstStyle/>
                    <a:p>
                      <a:pPr marL="0" algn="l" defTabSz="914400" rtl="0" eaLnBrk="1" latinLnBrk="0" hangingPunct="1">
                        <a:lnSpc>
                          <a:spcPts val="1800"/>
                        </a:lnSpc>
                      </a:pPr>
                      <a:r>
                        <a:rPr lang="en-CA" sz="1400" b="1" kern="1200" dirty="0" smtClean="0">
                          <a:solidFill>
                            <a:srgbClr val="336699"/>
                          </a:solidFill>
                          <a:effectLst/>
                          <a:latin typeface="Calibri"/>
                          <a:ea typeface="Times New Roman"/>
                          <a:cs typeface="Times New Roman"/>
                        </a:rPr>
                        <a:t>radio</a:t>
                      </a:r>
                      <a:endParaRPr lang="en-CA" sz="1400" b="1" kern="1200" dirty="0">
                        <a:solidFill>
                          <a:srgbClr val="336699"/>
                        </a:solidFill>
                        <a:effectLst/>
                        <a:latin typeface="Calibri"/>
                        <a:ea typeface="Times New Roman"/>
                        <a:cs typeface="Times New Roman"/>
                      </a:endParaRPr>
                    </a:p>
                  </a:txBody>
                  <a:tcPr marL="68580" marR="68580" marT="0" marB="0" anchor="ctr"/>
                </a:tc>
              </a:tr>
              <a:tr h="370840">
                <a:tc>
                  <a:txBody>
                    <a:bodyPr/>
                    <a:lstStyle/>
                    <a:p>
                      <a:pPr>
                        <a:lnSpc>
                          <a:spcPts val="1800"/>
                        </a:lnSpc>
                      </a:pPr>
                      <a:r>
                        <a:rPr lang="en-CA" sz="1400" b="1" dirty="0" err="1" smtClean="0">
                          <a:solidFill>
                            <a:srgbClr val="336699"/>
                          </a:solidFill>
                          <a:effectLst/>
                          <a:latin typeface="Calibri"/>
                          <a:ea typeface="Times New Roman"/>
                          <a:cs typeface="Times New Roman"/>
                        </a:rPr>
                        <a:t>audiomixer</a:t>
                      </a:r>
                      <a:endParaRPr lang="en-CA" sz="1400" b="1" dirty="0">
                        <a:solidFill>
                          <a:srgbClr val="336699"/>
                        </a:solidFill>
                        <a:effectLst/>
                        <a:latin typeface="Calibri"/>
                        <a:ea typeface="Times New Roman"/>
                        <a:cs typeface="Times New Roman"/>
                      </a:endParaRPr>
                    </a:p>
                  </a:txBody>
                  <a:tcPr marL="68580" marR="68580" marT="0" marB="0" anchor="ctr"/>
                </a:tc>
                <a:tc>
                  <a:txBody>
                    <a:bodyPr/>
                    <a:lstStyle/>
                    <a:p>
                      <a:pPr marL="0" algn="l" defTabSz="914400" rtl="0" eaLnBrk="1" latinLnBrk="0" hangingPunct="1">
                        <a:lnSpc>
                          <a:spcPts val="1800"/>
                        </a:lnSpc>
                      </a:pPr>
                      <a:r>
                        <a:rPr lang="en-CA" sz="1400" b="1" kern="1200" dirty="0" err="1" smtClean="0">
                          <a:solidFill>
                            <a:srgbClr val="336699"/>
                          </a:solidFill>
                          <a:effectLst/>
                          <a:latin typeface="Calibri"/>
                          <a:ea typeface="Times New Roman"/>
                          <a:cs typeface="Times New Roman"/>
                        </a:rPr>
                        <a:t>medialibrary</a:t>
                      </a:r>
                      <a:endParaRPr lang="en-CA" sz="1400" b="1" kern="1200" dirty="0">
                        <a:solidFill>
                          <a:srgbClr val="336699"/>
                        </a:solidFill>
                        <a:effectLst/>
                        <a:latin typeface="Calibri"/>
                        <a:ea typeface="Times New Roman"/>
                        <a:cs typeface="Times New Roman"/>
                      </a:endParaRPr>
                    </a:p>
                  </a:txBody>
                  <a:tcPr marL="68580" marR="68580" marT="0" marB="0" anchor="ctr"/>
                </a:tc>
                <a:tc>
                  <a:txBody>
                    <a:bodyPr/>
                    <a:lstStyle/>
                    <a:p>
                      <a:pPr marL="0" algn="l" defTabSz="914400" rtl="0" eaLnBrk="1" latinLnBrk="0" hangingPunct="1">
                        <a:lnSpc>
                          <a:spcPts val="1800"/>
                        </a:lnSpc>
                      </a:pPr>
                      <a:r>
                        <a:rPr lang="en-CA" sz="1400" b="1" kern="1200" dirty="0" smtClean="0">
                          <a:solidFill>
                            <a:srgbClr val="336699"/>
                          </a:solidFill>
                          <a:effectLst/>
                          <a:latin typeface="Calibri"/>
                          <a:ea typeface="Times New Roman"/>
                          <a:cs typeface="Times New Roman"/>
                        </a:rPr>
                        <a:t>sensors</a:t>
                      </a:r>
                      <a:endParaRPr lang="en-CA" sz="1400" b="1" kern="1200" dirty="0">
                        <a:solidFill>
                          <a:srgbClr val="336699"/>
                        </a:solidFill>
                        <a:effectLst/>
                        <a:latin typeface="Calibri"/>
                        <a:ea typeface="Times New Roman"/>
                        <a:cs typeface="Times New Roman"/>
                      </a:endParaRPr>
                    </a:p>
                  </a:txBody>
                  <a:tcPr marL="68580" marR="68580" marT="0" marB="0" anchor="ctr"/>
                </a:tc>
              </a:tr>
              <a:tr h="370840">
                <a:tc>
                  <a:txBody>
                    <a:bodyPr/>
                    <a:lstStyle/>
                    <a:p>
                      <a:pPr>
                        <a:lnSpc>
                          <a:spcPts val="1800"/>
                        </a:lnSpc>
                      </a:pPr>
                      <a:r>
                        <a:rPr lang="en-CA" sz="1400" b="1" dirty="0" err="1" smtClean="0">
                          <a:solidFill>
                            <a:srgbClr val="336699"/>
                          </a:solidFill>
                          <a:effectLst/>
                          <a:latin typeface="Calibri"/>
                          <a:ea typeface="Times New Roman"/>
                          <a:cs typeface="Times New Roman"/>
                        </a:rPr>
                        <a:t>audioplayer</a:t>
                      </a:r>
                      <a:endParaRPr lang="en-CA" sz="1400" b="1" dirty="0">
                        <a:solidFill>
                          <a:srgbClr val="336699"/>
                        </a:solidFill>
                        <a:effectLst/>
                        <a:latin typeface="Calibri"/>
                        <a:ea typeface="Times New Roman"/>
                        <a:cs typeface="Times New Roman"/>
                      </a:endParaRPr>
                    </a:p>
                  </a:txBody>
                  <a:tcPr marL="68580" marR="68580" marT="0" marB="0" anchor="ctr"/>
                </a:tc>
                <a:tc>
                  <a:txBody>
                    <a:bodyPr/>
                    <a:lstStyle/>
                    <a:p>
                      <a:pPr marL="0" algn="l" defTabSz="914400" rtl="0" eaLnBrk="1" latinLnBrk="0" hangingPunct="1">
                        <a:lnSpc>
                          <a:spcPts val="1800"/>
                        </a:lnSpc>
                      </a:pPr>
                      <a:r>
                        <a:rPr lang="en-CA" sz="1400" b="1" kern="1200" dirty="0" err="1" smtClean="0">
                          <a:solidFill>
                            <a:srgbClr val="336699"/>
                          </a:solidFill>
                          <a:effectLst/>
                          <a:latin typeface="Calibri"/>
                          <a:ea typeface="Times New Roman"/>
                          <a:cs typeface="Times New Roman"/>
                        </a:rPr>
                        <a:t>mediasource</a:t>
                      </a:r>
                      <a:endParaRPr lang="en-CA" sz="1400" b="1" kern="1200" dirty="0">
                        <a:solidFill>
                          <a:srgbClr val="336699"/>
                        </a:solidFill>
                        <a:effectLst/>
                        <a:latin typeface="Calibri"/>
                        <a:ea typeface="Times New Roman"/>
                        <a:cs typeface="Times New Roman"/>
                      </a:endParaRPr>
                    </a:p>
                  </a:txBody>
                  <a:tcPr marL="68580" marR="68580" marT="0" marB="0" anchor="ctr"/>
                </a:tc>
                <a:tc>
                  <a:txBody>
                    <a:bodyPr/>
                    <a:lstStyle/>
                    <a:p>
                      <a:pPr marL="0" algn="l" defTabSz="914400" rtl="0" eaLnBrk="1" latinLnBrk="0" hangingPunct="1">
                        <a:lnSpc>
                          <a:spcPts val="1800"/>
                        </a:lnSpc>
                      </a:pPr>
                      <a:r>
                        <a:rPr lang="en-CA" sz="1400" b="1" kern="1200" dirty="0" smtClean="0">
                          <a:solidFill>
                            <a:srgbClr val="336699"/>
                          </a:solidFill>
                          <a:effectLst/>
                          <a:latin typeface="Calibri"/>
                          <a:ea typeface="Times New Roman"/>
                          <a:cs typeface="Times New Roman"/>
                        </a:rPr>
                        <a:t>settings</a:t>
                      </a:r>
                      <a:endParaRPr lang="en-CA" sz="1400" b="1" kern="1200" dirty="0">
                        <a:solidFill>
                          <a:srgbClr val="336699"/>
                        </a:solidFill>
                        <a:effectLst/>
                        <a:latin typeface="Calibri"/>
                        <a:ea typeface="Times New Roman"/>
                        <a:cs typeface="Times New Roman"/>
                      </a:endParaRPr>
                    </a:p>
                  </a:txBody>
                  <a:tcPr marL="68580" marR="68580" marT="0" marB="0" anchor="ctr"/>
                </a:tc>
              </a:tr>
              <a:tr h="370840">
                <a:tc>
                  <a:txBody>
                    <a:bodyPr/>
                    <a:lstStyle/>
                    <a:p>
                      <a:pPr>
                        <a:lnSpc>
                          <a:spcPts val="1800"/>
                        </a:lnSpc>
                      </a:pPr>
                      <a:r>
                        <a:rPr lang="en-CA" sz="1400" b="1" dirty="0" err="1" smtClean="0">
                          <a:solidFill>
                            <a:srgbClr val="336699"/>
                          </a:solidFill>
                          <a:effectLst/>
                          <a:latin typeface="Calibri"/>
                          <a:ea typeface="Times New Roman"/>
                          <a:cs typeface="Times New Roman"/>
                        </a:rPr>
                        <a:t>bluetooth</a:t>
                      </a:r>
                      <a:endParaRPr lang="en-CA" sz="1400" b="1" dirty="0">
                        <a:solidFill>
                          <a:srgbClr val="336699"/>
                        </a:solidFill>
                        <a:effectLst/>
                        <a:latin typeface="Calibri"/>
                        <a:ea typeface="Times New Roman"/>
                        <a:cs typeface="Times New Roman"/>
                      </a:endParaRPr>
                    </a:p>
                  </a:txBody>
                  <a:tcPr marL="68580" marR="68580" marT="0" marB="0" anchor="ctr"/>
                </a:tc>
                <a:tc>
                  <a:txBody>
                    <a:bodyPr/>
                    <a:lstStyle/>
                    <a:p>
                      <a:pPr marL="0" algn="l" defTabSz="914400" rtl="0" eaLnBrk="1" latinLnBrk="0" hangingPunct="1">
                        <a:lnSpc>
                          <a:spcPts val="1800"/>
                        </a:lnSpc>
                      </a:pPr>
                      <a:r>
                        <a:rPr lang="en-CA" sz="1400" b="1" kern="1200" dirty="0" smtClean="0">
                          <a:solidFill>
                            <a:srgbClr val="336699"/>
                          </a:solidFill>
                          <a:effectLst/>
                          <a:latin typeface="Calibri"/>
                          <a:ea typeface="Times New Roman"/>
                          <a:cs typeface="Times New Roman"/>
                        </a:rPr>
                        <a:t>message</a:t>
                      </a:r>
                      <a:endParaRPr lang="en-CA" sz="1400" b="1" kern="1200" dirty="0">
                        <a:solidFill>
                          <a:srgbClr val="336699"/>
                        </a:solidFill>
                        <a:effectLst/>
                        <a:latin typeface="Calibri"/>
                        <a:ea typeface="Times New Roman"/>
                        <a:cs typeface="Times New Roman"/>
                      </a:endParaRPr>
                    </a:p>
                  </a:txBody>
                  <a:tcPr marL="68580" marR="68580" marT="0" marB="0" anchor="ctr"/>
                </a:tc>
                <a:tc>
                  <a:txBody>
                    <a:bodyPr/>
                    <a:lstStyle/>
                    <a:p>
                      <a:pPr marL="0" algn="l" defTabSz="914400" rtl="0" eaLnBrk="1" latinLnBrk="0" hangingPunct="1">
                        <a:lnSpc>
                          <a:spcPts val="1800"/>
                        </a:lnSpc>
                      </a:pPr>
                      <a:r>
                        <a:rPr lang="en-CA" sz="1400" b="1" kern="1200" dirty="0" smtClean="0">
                          <a:solidFill>
                            <a:srgbClr val="336699"/>
                          </a:solidFill>
                          <a:effectLst/>
                          <a:latin typeface="Calibri"/>
                          <a:ea typeface="Times New Roman"/>
                          <a:cs typeface="Times New Roman"/>
                        </a:rPr>
                        <a:t>theme</a:t>
                      </a:r>
                      <a:endParaRPr lang="en-CA" sz="1400" b="1" kern="1200" dirty="0">
                        <a:solidFill>
                          <a:srgbClr val="336699"/>
                        </a:solidFill>
                        <a:effectLst/>
                        <a:latin typeface="Calibri"/>
                        <a:ea typeface="Times New Roman"/>
                        <a:cs typeface="Times New Roman"/>
                      </a:endParaRPr>
                    </a:p>
                  </a:txBody>
                  <a:tcPr marL="68580" marR="68580" marT="0" marB="0" anchor="ctr"/>
                </a:tc>
              </a:tr>
              <a:tr h="370840">
                <a:tc>
                  <a:txBody>
                    <a:bodyPr/>
                    <a:lstStyle/>
                    <a:p>
                      <a:pPr>
                        <a:lnSpc>
                          <a:spcPts val="1800"/>
                        </a:lnSpc>
                      </a:pPr>
                      <a:r>
                        <a:rPr lang="en-CA" sz="1400" b="1" dirty="0" err="1" smtClean="0">
                          <a:solidFill>
                            <a:srgbClr val="336699"/>
                          </a:solidFill>
                          <a:effectLst/>
                          <a:latin typeface="Calibri"/>
                          <a:ea typeface="Times New Roman"/>
                          <a:cs typeface="Times New Roman"/>
                        </a:rPr>
                        <a:t>bluetooth.pbap</a:t>
                      </a:r>
                      <a:r>
                        <a:rPr lang="en-CA" sz="1400" b="1" dirty="0" smtClean="0">
                          <a:solidFill>
                            <a:srgbClr val="336699"/>
                          </a:solidFill>
                          <a:effectLst/>
                          <a:latin typeface="Calibri"/>
                          <a:ea typeface="Times New Roman"/>
                          <a:cs typeface="Times New Roman"/>
                        </a:rPr>
                        <a:t> </a:t>
                      </a:r>
                      <a:endParaRPr lang="en-CA" sz="1400" b="1" dirty="0">
                        <a:solidFill>
                          <a:srgbClr val="336699"/>
                        </a:solidFill>
                        <a:effectLst/>
                        <a:latin typeface="Calibri"/>
                        <a:ea typeface="Times New Roman"/>
                        <a:cs typeface="Times New Roman"/>
                      </a:endParaRPr>
                    </a:p>
                  </a:txBody>
                  <a:tcPr marL="68580" marR="68580" marT="0" marB="0" anchor="ctr"/>
                </a:tc>
                <a:tc>
                  <a:txBody>
                    <a:bodyPr/>
                    <a:lstStyle/>
                    <a:p>
                      <a:pPr marL="0" algn="l" defTabSz="914400" rtl="0" eaLnBrk="1" latinLnBrk="0" hangingPunct="1">
                        <a:lnSpc>
                          <a:spcPts val="1800"/>
                        </a:lnSpc>
                      </a:pPr>
                      <a:r>
                        <a:rPr lang="en-CA" sz="1400" b="1" kern="1200" dirty="0" smtClean="0">
                          <a:solidFill>
                            <a:srgbClr val="336699"/>
                          </a:solidFill>
                          <a:effectLst/>
                          <a:latin typeface="Calibri"/>
                          <a:ea typeface="Times New Roman"/>
                          <a:cs typeface="Times New Roman"/>
                        </a:rPr>
                        <a:t>navigation</a:t>
                      </a:r>
                      <a:endParaRPr lang="en-CA" sz="1400" b="1" kern="1200" dirty="0">
                        <a:solidFill>
                          <a:srgbClr val="336699"/>
                        </a:solidFill>
                        <a:effectLst/>
                        <a:latin typeface="Calibri"/>
                        <a:ea typeface="Times New Roman"/>
                        <a:cs typeface="Times New Roman"/>
                      </a:endParaRPr>
                    </a:p>
                  </a:txBody>
                  <a:tcPr marL="68580" marR="68580" marT="0" marB="0" anchor="ctr"/>
                </a:tc>
                <a:tc>
                  <a:txBody>
                    <a:bodyPr/>
                    <a:lstStyle/>
                    <a:p>
                      <a:pPr marL="0" algn="l" defTabSz="914400" rtl="0" eaLnBrk="1" latinLnBrk="0" hangingPunct="1">
                        <a:lnSpc>
                          <a:spcPts val="1800"/>
                        </a:lnSpc>
                      </a:pPr>
                      <a:r>
                        <a:rPr lang="en-CA" sz="1400" b="1" kern="1200" dirty="0" smtClean="0">
                          <a:solidFill>
                            <a:srgbClr val="336699"/>
                          </a:solidFill>
                          <a:effectLst/>
                          <a:latin typeface="Calibri"/>
                          <a:ea typeface="Times New Roman"/>
                          <a:cs typeface="Times New Roman"/>
                        </a:rPr>
                        <a:t>user </a:t>
                      </a:r>
                      <a:endParaRPr lang="en-CA" sz="1400" b="1" kern="1200" dirty="0">
                        <a:solidFill>
                          <a:srgbClr val="336699"/>
                        </a:solidFill>
                        <a:effectLst/>
                        <a:latin typeface="Calibri"/>
                        <a:ea typeface="Times New Roman"/>
                        <a:cs typeface="Times New Roman"/>
                      </a:endParaRPr>
                    </a:p>
                  </a:txBody>
                  <a:tcPr marL="68580" marR="68580" marT="0" marB="0" anchor="ctr"/>
                </a:tc>
              </a:tr>
              <a:tr h="370840">
                <a:tc>
                  <a:txBody>
                    <a:bodyPr/>
                    <a:lstStyle/>
                    <a:p>
                      <a:pPr marL="0" algn="l" defTabSz="914400" rtl="0" eaLnBrk="1" latinLnBrk="0" hangingPunct="1">
                        <a:lnSpc>
                          <a:spcPts val="1800"/>
                        </a:lnSpc>
                      </a:pPr>
                      <a:r>
                        <a:rPr lang="en-CA" sz="1400" b="1" kern="1200" dirty="0" err="1" smtClean="0">
                          <a:solidFill>
                            <a:srgbClr val="336699"/>
                          </a:solidFill>
                          <a:effectLst/>
                          <a:latin typeface="Calibri"/>
                          <a:ea typeface="Times New Roman"/>
                          <a:cs typeface="Times New Roman"/>
                        </a:rPr>
                        <a:t>hvac</a:t>
                      </a:r>
                      <a:r>
                        <a:rPr lang="en-CA" sz="1400" b="1" kern="1200" dirty="0" smtClean="0">
                          <a:solidFill>
                            <a:srgbClr val="336699"/>
                          </a:solidFill>
                          <a:effectLst/>
                          <a:latin typeface="Calibri"/>
                          <a:ea typeface="Times New Roman"/>
                          <a:cs typeface="Times New Roman"/>
                        </a:rPr>
                        <a:t> </a:t>
                      </a:r>
                      <a:endParaRPr lang="en-CA" sz="1400" b="1" kern="1200" dirty="0">
                        <a:solidFill>
                          <a:srgbClr val="336699"/>
                        </a:solidFill>
                        <a:effectLst/>
                        <a:latin typeface="Calibri"/>
                        <a:ea typeface="Times New Roman"/>
                        <a:cs typeface="Times New Roman"/>
                      </a:endParaRPr>
                    </a:p>
                  </a:txBody>
                  <a:tcPr marL="68580" marR="68580" marT="0" marB="0" anchor="ctr"/>
                </a:tc>
                <a:tc>
                  <a:txBody>
                    <a:bodyPr/>
                    <a:lstStyle/>
                    <a:p>
                      <a:pPr marL="0" algn="l" defTabSz="914400" rtl="0" eaLnBrk="1" latinLnBrk="0" hangingPunct="1">
                        <a:lnSpc>
                          <a:spcPts val="1800"/>
                        </a:lnSpc>
                      </a:pPr>
                      <a:r>
                        <a:rPr lang="en-CA" sz="1400" b="1" kern="1200" dirty="0" smtClean="0">
                          <a:solidFill>
                            <a:srgbClr val="336699"/>
                          </a:solidFill>
                          <a:effectLst/>
                          <a:latin typeface="Calibri"/>
                          <a:ea typeface="Times New Roman"/>
                          <a:cs typeface="Times New Roman"/>
                        </a:rPr>
                        <a:t>navigator</a:t>
                      </a:r>
                      <a:endParaRPr lang="en-CA" sz="1400" b="1" kern="1200" dirty="0">
                        <a:solidFill>
                          <a:srgbClr val="336699"/>
                        </a:solidFill>
                        <a:effectLst/>
                        <a:latin typeface="Calibri"/>
                        <a:ea typeface="Times New Roman"/>
                        <a:cs typeface="Times New Roman"/>
                      </a:endParaRPr>
                    </a:p>
                  </a:txBody>
                  <a:tcPr marL="68580" marR="68580" marT="0" marB="0" anchor="ctr"/>
                </a:tc>
                <a:tc>
                  <a:txBody>
                    <a:bodyPr/>
                    <a:lstStyle/>
                    <a:p>
                      <a:pPr marL="0" algn="l" defTabSz="914400" rtl="0" eaLnBrk="1" latinLnBrk="0" hangingPunct="1">
                        <a:lnSpc>
                          <a:spcPts val="1800"/>
                        </a:lnSpc>
                      </a:pPr>
                      <a:r>
                        <a:rPr lang="en-CA" sz="1400" b="1" kern="1200" dirty="0" smtClean="0">
                          <a:solidFill>
                            <a:srgbClr val="336699"/>
                          </a:solidFill>
                          <a:effectLst/>
                          <a:latin typeface="Calibri"/>
                          <a:ea typeface="Times New Roman"/>
                          <a:cs typeface="Times New Roman"/>
                        </a:rPr>
                        <a:t>voice </a:t>
                      </a:r>
                      <a:endParaRPr lang="en-CA" sz="1400" b="1" kern="1200" dirty="0">
                        <a:solidFill>
                          <a:srgbClr val="336699"/>
                        </a:solidFill>
                        <a:effectLst/>
                        <a:latin typeface="Calibri"/>
                        <a:ea typeface="Times New Roman"/>
                        <a:cs typeface="Times New Roman"/>
                      </a:endParaRPr>
                    </a:p>
                  </a:txBody>
                  <a:tcPr marL="68580" marR="68580" marT="0" marB="0" anchor="ctr"/>
                </a:tc>
              </a:tr>
              <a:tr h="370840">
                <a:tc>
                  <a:txBody>
                    <a:bodyPr/>
                    <a:lstStyle/>
                    <a:p>
                      <a:pPr marL="0" algn="l" defTabSz="914400" rtl="0" eaLnBrk="1" latinLnBrk="0" hangingPunct="1">
                        <a:lnSpc>
                          <a:spcPts val="1800"/>
                        </a:lnSpc>
                      </a:pPr>
                      <a:r>
                        <a:rPr lang="en-CA" sz="1400" b="1" kern="1200" dirty="0" smtClean="0">
                          <a:solidFill>
                            <a:srgbClr val="336699"/>
                          </a:solidFill>
                          <a:effectLst/>
                          <a:latin typeface="Calibri"/>
                          <a:ea typeface="Times New Roman"/>
                          <a:cs typeface="Times New Roman"/>
                        </a:rPr>
                        <a:t>info</a:t>
                      </a:r>
                      <a:endParaRPr lang="en-CA" sz="1400" b="1" kern="1200" dirty="0">
                        <a:solidFill>
                          <a:srgbClr val="336699"/>
                        </a:solidFill>
                        <a:effectLst/>
                        <a:latin typeface="Calibri"/>
                        <a:ea typeface="Times New Roman"/>
                        <a:cs typeface="Times New Roman"/>
                      </a:endParaRPr>
                    </a:p>
                  </a:txBody>
                  <a:tcPr marL="68580" marR="68580" marT="0" marB="0" anchor="ctr"/>
                </a:tc>
                <a:tc>
                  <a:txBody>
                    <a:bodyPr/>
                    <a:lstStyle/>
                    <a:p>
                      <a:pPr marL="0" marR="0" indent="0" algn="l" defTabSz="914400" rtl="0" eaLnBrk="1" fontAlgn="auto" latinLnBrk="0" hangingPunct="1">
                        <a:lnSpc>
                          <a:spcPts val="1800"/>
                        </a:lnSpc>
                        <a:spcBef>
                          <a:spcPts val="0"/>
                        </a:spcBef>
                        <a:spcAft>
                          <a:spcPts val="0"/>
                        </a:spcAft>
                        <a:buClrTx/>
                        <a:buSzTx/>
                        <a:buFontTx/>
                        <a:buNone/>
                        <a:tabLst/>
                        <a:defRPr/>
                      </a:pPr>
                      <a:r>
                        <a:rPr lang="en-CA" sz="1400" b="1" kern="1200" dirty="0" smtClean="0">
                          <a:solidFill>
                            <a:srgbClr val="336699"/>
                          </a:solidFill>
                          <a:effectLst/>
                          <a:latin typeface="+mn-lt"/>
                          <a:ea typeface="Times New Roman"/>
                          <a:cs typeface="Times New Roman"/>
                        </a:rPr>
                        <a:t>network</a:t>
                      </a:r>
                    </a:p>
                  </a:txBody>
                  <a:tcPr marL="68580" marR="68580" marT="0" marB="0" anchor="ctr"/>
                </a:tc>
                <a:tc>
                  <a:txBody>
                    <a:bodyPr/>
                    <a:lstStyle/>
                    <a:p>
                      <a:pPr marL="0" algn="l" defTabSz="914400" rtl="0" eaLnBrk="1" latinLnBrk="0" hangingPunct="1">
                        <a:lnSpc>
                          <a:spcPts val="1800"/>
                        </a:lnSpc>
                      </a:pPr>
                      <a:r>
                        <a:rPr lang="en-CA" sz="1400" b="1" kern="1200" dirty="0" smtClean="0">
                          <a:solidFill>
                            <a:srgbClr val="336699"/>
                          </a:solidFill>
                          <a:effectLst/>
                          <a:latin typeface="Calibri"/>
                          <a:ea typeface="Times New Roman"/>
                          <a:cs typeface="Times New Roman"/>
                        </a:rPr>
                        <a:t>volume </a:t>
                      </a:r>
                      <a:endParaRPr lang="en-CA" sz="1400" b="1" kern="1200" dirty="0">
                        <a:solidFill>
                          <a:srgbClr val="336699"/>
                        </a:solidFill>
                        <a:effectLst/>
                        <a:latin typeface="Calibri"/>
                        <a:ea typeface="Times New Roman"/>
                        <a:cs typeface="Times New Roman"/>
                      </a:endParaRPr>
                    </a:p>
                  </a:txBody>
                  <a:tcPr marL="68580" marR="68580" marT="0" marB="0" anchor="ctr"/>
                </a:tc>
              </a:tr>
            </a:tbl>
          </a:graphicData>
        </a:graphic>
      </p:graphicFrame>
    </p:spTree>
    <p:extLst>
      <p:ext uri="{BB962C8B-B14F-4D97-AF65-F5344CB8AC3E}">
        <p14:creationId xmlns:p14="http://schemas.microsoft.com/office/powerpoint/2010/main" val="122581999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1975" y="3936573"/>
            <a:ext cx="4924425" cy="483027"/>
          </a:xfrm>
          <a:prstGeom prst="rect">
            <a:avLst/>
          </a:prstGeom>
          <a:noFill/>
        </p:spPr>
        <p:txBody>
          <a:bodyPr wrap="square" lIns="0" tIns="0" rIns="0" bIns="0" rtlCol="0" anchor="b" anchorCtr="0">
            <a:noAutofit/>
          </a:bodyPr>
          <a:lstStyle/>
          <a:p>
            <a:pPr algn="r">
              <a:lnSpc>
                <a:spcPts val="1600"/>
              </a:lnSpc>
            </a:pPr>
            <a:r>
              <a:rPr lang="en-US" sz="1400" dirty="0" smtClean="0">
                <a:solidFill>
                  <a:srgbClr val="003C78"/>
                </a:solidFill>
                <a:latin typeface="Calibri"/>
              </a:rPr>
              <a:t>Andy Gryc</a:t>
            </a:r>
          </a:p>
          <a:p>
            <a:pPr algn="r">
              <a:lnSpc>
                <a:spcPts val="1600"/>
              </a:lnSpc>
            </a:pPr>
            <a:r>
              <a:rPr lang="en-US" sz="1400" dirty="0" err="1" smtClean="0">
                <a:solidFill>
                  <a:srgbClr val="003C78"/>
                </a:solidFill>
                <a:latin typeface="Calibri"/>
              </a:rPr>
              <a:t>agryc@qnx.com</a:t>
            </a:r>
            <a:endParaRPr lang="en-US" sz="1400" dirty="0">
              <a:solidFill>
                <a:srgbClr val="003C78"/>
              </a:solidFill>
              <a:latin typeface="Calibri"/>
            </a:endParaRPr>
          </a:p>
        </p:txBody>
      </p:sp>
    </p:spTree>
    <p:extLst>
      <p:ext uri="{BB962C8B-B14F-4D97-AF65-F5344CB8AC3E}">
        <p14:creationId xmlns:p14="http://schemas.microsoft.com/office/powerpoint/2010/main" val="131483881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Technical lessons learned in applying QNX CAR</a:t>
            </a:r>
            <a:endParaRPr lang="en-CA" dirty="0"/>
          </a:p>
        </p:txBody>
      </p:sp>
    </p:spTree>
    <p:extLst>
      <p:ext uri="{BB962C8B-B14F-4D97-AF65-F5344CB8AC3E}">
        <p14:creationId xmlns:p14="http://schemas.microsoft.com/office/powerpoint/2010/main" val="44320268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05171" y="10685"/>
            <a:ext cx="6671967" cy="984878"/>
          </a:xfrm>
        </p:spPr>
        <p:txBody>
          <a:bodyPr/>
          <a:lstStyle/>
          <a:p>
            <a:r>
              <a:rPr lang="en-US" dirty="0" smtClean="0"/>
              <a:t>Lessons learned in building systems with QNX CAR 2.0</a:t>
            </a:r>
            <a:endParaRPr lang="en-US" dirty="0"/>
          </a:p>
        </p:txBody>
      </p:sp>
      <p:sp>
        <p:nvSpPr>
          <p:cNvPr id="6" name="Content Placeholder 5"/>
          <p:cNvSpPr>
            <a:spLocks noGrp="1"/>
          </p:cNvSpPr>
          <p:nvPr>
            <p:ph sz="quarter" idx="17"/>
          </p:nvPr>
        </p:nvSpPr>
        <p:spPr>
          <a:xfrm>
            <a:off x="925513" y="1180673"/>
            <a:ext cx="7837487" cy="3031839"/>
          </a:xfrm>
        </p:spPr>
        <p:txBody>
          <a:bodyPr/>
          <a:lstStyle/>
          <a:p>
            <a:pPr lvl="0"/>
            <a:r>
              <a:rPr lang="en-US" b="1" dirty="0" smtClean="0"/>
              <a:t>Procedural APIs are convenient, but not complete</a:t>
            </a:r>
          </a:p>
          <a:p>
            <a:pPr lvl="1"/>
            <a:r>
              <a:rPr lang="en-US" i="1" dirty="0" smtClean="0"/>
              <a:t>Problems:</a:t>
            </a:r>
            <a:r>
              <a:rPr lang="en-US" b="1" i="1" dirty="0" smtClean="0"/>
              <a:t> </a:t>
            </a:r>
            <a:r>
              <a:rPr lang="en-US" dirty="0" smtClean="0"/>
              <a:t>many JavaScript frameworks are built expecting REST; also need way to marshal calls to remote parties (i.e. mobile -&gt; car)</a:t>
            </a:r>
            <a:endParaRPr lang="en-US" b="1" dirty="0" smtClean="0"/>
          </a:p>
          <a:p>
            <a:pPr lvl="1"/>
            <a:r>
              <a:rPr lang="en-US" i="1" dirty="0" smtClean="0"/>
              <a:t>Solution:</a:t>
            </a:r>
            <a:r>
              <a:rPr lang="en-US" b="1" dirty="0" smtClean="0"/>
              <a:t> </a:t>
            </a:r>
            <a:r>
              <a:rPr lang="en-US" dirty="0" smtClean="0"/>
              <a:t>provide dual APIs, both procedural and REST, whenever practical</a:t>
            </a:r>
          </a:p>
          <a:p>
            <a:pPr marL="169863" lvl="1" indent="0">
              <a:buNone/>
            </a:pPr>
            <a:endParaRPr lang="en-US" dirty="0" smtClean="0"/>
          </a:p>
          <a:p>
            <a:pPr lvl="0"/>
            <a:r>
              <a:rPr lang="en-US" b="1" dirty="0" smtClean="0"/>
              <a:t>Synchronous calls are convenient, but not performance optimal</a:t>
            </a:r>
          </a:p>
          <a:p>
            <a:pPr lvl="1"/>
            <a:r>
              <a:rPr lang="en-US" i="1" dirty="0" smtClean="0"/>
              <a:t>Problem:</a:t>
            </a:r>
            <a:r>
              <a:rPr lang="en-US" dirty="0" smtClean="0"/>
              <a:t> JavaScript single-threaded and synchronous calls stall everything for precious milliseconds</a:t>
            </a:r>
          </a:p>
          <a:p>
            <a:pPr lvl="1"/>
            <a:r>
              <a:rPr lang="en-US" i="1" dirty="0" smtClean="0"/>
              <a:t>Solution:</a:t>
            </a:r>
            <a:r>
              <a:rPr lang="en-US" dirty="0" smtClean="0"/>
              <a:t> be 100% asynchronous and use callbacks exclusively</a:t>
            </a:r>
          </a:p>
        </p:txBody>
      </p:sp>
    </p:spTree>
    <p:extLst>
      <p:ext uri="{BB962C8B-B14F-4D97-AF65-F5344CB8AC3E}">
        <p14:creationId xmlns:p14="http://schemas.microsoft.com/office/powerpoint/2010/main" val="81656136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05171" y="10685"/>
            <a:ext cx="8238829" cy="984878"/>
          </a:xfrm>
        </p:spPr>
        <p:txBody>
          <a:bodyPr/>
          <a:lstStyle/>
          <a:p>
            <a:r>
              <a:rPr lang="en-US" dirty="0" smtClean="0"/>
              <a:t>Lessons learned in building systems with QNX CAR 2.0, cont.</a:t>
            </a:r>
            <a:endParaRPr lang="en-US" dirty="0"/>
          </a:p>
        </p:txBody>
      </p:sp>
      <p:sp>
        <p:nvSpPr>
          <p:cNvPr id="6" name="Content Placeholder 5"/>
          <p:cNvSpPr>
            <a:spLocks noGrp="1"/>
          </p:cNvSpPr>
          <p:nvPr>
            <p:ph sz="quarter" idx="17"/>
          </p:nvPr>
        </p:nvSpPr>
        <p:spPr>
          <a:xfrm>
            <a:off x="925513" y="1180673"/>
            <a:ext cx="7837487" cy="3031839"/>
          </a:xfrm>
        </p:spPr>
        <p:txBody>
          <a:bodyPr/>
          <a:lstStyle/>
          <a:p>
            <a:pPr lvl="0"/>
            <a:r>
              <a:rPr lang="en-US" b="1" dirty="0" smtClean="0"/>
              <a:t>Must be efficient crossing high latency boundaries</a:t>
            </a:r>
          </a:p>
          <a:p>
            <a:pPr lvl="1"/>
            <a:r>
              <a:rPr lang="en-US" i="1" dirty="0" smtClean="0"/>
              <a:t>Problem:</a:t>
            </a:r>
            <a:r>
              <a:rPr lang="en-US" dirty="0" smtClean="0"/>
              <a:t> multiple calls to get all attributes of a component wasteful in terms of interchanges</a:t>
            </a:r>
            <a:r>
              <a:rPr lang="en-US" i="1" dirty="0" smtClean="0"/>
              <a:t>, </a:t>
            </a:r>
            <a:r>
              <a:rPr lang="en-US" dirty="0" smtClean="0"/>
              <a:t>sending all data is wasteful in terms of bandwidth</a:t>
            </a:r>
            <a:endParaRPr lang="en-US" i="1" dirty="0" smtClean="0"/>
          </a:p>
          <a:p>
            <a:pPr lvl="1"/>
            <a:r>
              <a:rPr lang="en-US" i="1" dirty="0" smtClean="0"/>
              <a:t>Solution</a:t>
            </a:r>
            <a:r>
              <a:rPr lang="en-US" dirty="0" smtClean="0"/>
              <a:t>: use JSON to request a subset of values in getters, JSON </a:t>
            </a:r>
            <a:r>
              <a:rPr lang="en-US" dirty="0"/>
              <a:t>with multiple </a:t>
            </a:r>
            <a:r>
              <a:rPr lang="en-US" dirty="0" smtClean="0"/>
              <a:t>values in setters</a:t>
            </a:r>
          </a:p>
          <a:p>
            <a:pPr marL="169863" lvl="1" indent="0">
              <a:buNone/>
            </a:pPr>
            <a:endParaRPr lang="en-US" dirty="0" smtClean="0"/>
          </a:p>
          <a:p>
            <a:r>
              <a:rPr lang="en-US" b="1" dirty="0" smtClean="0"/>
              <a:t>Must design for expansion</a:t>
            </a:r>
          </a:p>
          <a:p>
            <a:pPr lvl="1"/>
            <a:r>
              <a:rPr lang="en-US" i="1" dirty="0" smtClean="0"/>
              <a:t>Problem:</a:t>
            </a:r>
            <a:r>
              <a:rPr lang="en-US" dirty="0" smtClean="0"/>
              <a:t> every OEM will want additions or modifications</a:t>
            </a:r>
          </a:p>
          <a:p>
            <a:pPr lvl="1"/>
            <a:r>
              <a:rPr lang="en-US" i="1" dirty="0" smtClean="0"/>
              <a:t>Solution:</a:t>
            </a:r>
            <a:r>
              <a:rPr lang="en-US" dirty="0" smtClean="0"/>
              <a:t> provide enumeration whenever possible so callers don’t need to hardcode</a:t>
            </a:r>
          </a:p>
        </p:txBody>
      </p:sp>
    </p:spTree>
    <p:extLst>
      <p:ext uri="{BB962C8B-B14F-4D97-AF65-F5344CB8AC3E}">
        <p14:creationId xmlns:p14="http://schemas.microsoft.com/office/powerpoint/2010/main" val="145481647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HTML5 auto market trends</a:t>
            </a:r>
            <a:endParaRPr lang="en-CA" dirty="0"/>
          </a:p>
        </p:txBody>
      </p:sp>
    </p:spTree>
    <p:extLst>
      <p:ext uri="{BB962C8B-B14F-4D97-AF65-F5344CB8AC3E}">
        <p14:creationId xmlns:p14="http://schemas.microsoft.com/office/powerpoint/2010/main" val="138021957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Overall picture</a:t>
            </a:r>
            <a:endParaRPr lang="en-US" dirty="0"/>
          </a:p>
        </p:txBody>
      </p:sp>
      <p:sp>
        <p:nvSpPr>
          <p:cNvPr id="6" name="Content Placeholder 5"/>
          <p:cNvSpPr>
            <a:spLocks noGrp="1"/>
          </p:cNvSpPr>
          <p:nvPr>
            <p:ph sz="quarter" idx="17"/>
          </p:nvPr>
        </p:nvSpPr>
        <p:spPr/>
        <p:txBody>
          <a:bodyPr/>
          <a:lstStyle/>
          <a:p>
            <a:r>
              <a:rPr lang="en-US" dirty="0" smtClean="0"/>
              <a:t>HTML5 activity still very high</a:t>
            </a:r>
          </a:p>
          <a:p>
            <a:r>
              <a:rPr lang="en-US" dirty="0" smtClean="0"/>
              <a:t>Three main categories of usage</a:t>
            </a:r>
          </a:p>
          <a:p>
            <a:pPr lvl="1"/>
            <a:r>
              <a:rPr lang="en-US" dirty="0" smtClean="0"/>
              <a:t>Using it for built-in HMI</a:t>
            </a:r>
          </a:p>
          <a:p>
            <a:pPr lvl="1"/>
            <a:r>
              <a:rPr lang="en-US" dirty="0" smtClean="0"/>
              <a:t>Using it for app container environment</a:t>
            </a:r>
          </a:p>
          <a:p>
            <a:pPr lvl="1"/>
            <a:r>
              <a:rPr lang="en-US" dirty="0" smtClean="0"/>
              <a:t>Using it for mobile-&gt;car integration</a:t>
            </a:r>
          </a:p>
          <a:p>
            <a:pPr lvl="1"/>
            <a:endParaRPr lang="en-US" dirty="0"/>
          </a:p>
          <a:p>
            <a:r>
              <a:rPr lang="en-US" dirty="0" smtClean="0"/>
              <a:t>HTML5 for car accessing cloud?</a:t>
            </a:r>
          </a:p>
          <a:p>
            <a:pPr lvl="1"/>
            <a:r>
              <a:rPr lang="en-US" dirty="0" smtClean="0"/>
              <a:t>Definitely comes up, but not really auto-centric</a:t>
            </a:r>
            <a:endParaRPr lang="en-US" dirty="0"/>
          </a:p>
          <a:p>
            <a:pPr lvl="1"/>
            <a:r>
              <a:rPr lang="en-US" dirty="0" smtClean="0"/>
              <a:t>Can mostly follow existing best practices</a:t>
            </a:r>
            <a:endParaRPr lang="en-US" dirty="0"/>
          </a:p>
        </p:txBody>
      </p:sp>
      <p:pic>
        <p:nvPicPr>
          <p:cNvPr id="7" name="Picture Placeholder 6"/>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l="6636" r="6636"/>
          <a:stretch/>
        </p:blipFill>
        <p:spPr>
          <a:prstGeom prst="rect">
            <a:avLst/>
          </a:prstGeom>
        </p:spPr>
      </p:pic>
    </p:spTree>
    <p:extLst>
      <p:ext uri="{BB962C8B-B14F-4D97-AF65-F5344CB8AC3E}">
        <p14:creationId xmlns:p14="http://schemas.microsoft.com/office/powerpoint/2010/main" val="426451949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4"/>
          </p:nvPr>
        </p:nvPicPr>
        <p:blipFill>
          <a:blip r:embed="rId2" cstate="print"/>
          <a:srcRect l="29833" r="29833"/>
          <a:stretch>
            <a:fillRect/>
          </a:stretch>
        </p:blipFill>
        <p:spPr>
          <a:prstGeom prst="rect">
            <a:avLst/>
          </a:prstGeom>
        </p:spPr>
      </p:pic>
      <p:sp>
        <p:nvSpPr>
          <p:cNvPr id="6" name="Content Placeholder 5"/>
          <p:cNvSpPr>
            <a:spLocks noGrp="1"/>
          </p:cNvSpPr>
          <p:nvPr>
            <p:ph sz="quarter" idx="17"/>
          </p:nvPr>
        </p:nvSpPr>
        <p:spPr>
          <a:xfrm>
            <a:off x="4481513" y="1202545"/>
            <a:ext cx="4281487" cy="2709985"/>
          </a:xfrm>
        </p:spPr>
        <p:txBody>
          <a:bodyPr/>
          <a:lstStyle/>
          <a:p>
            <a:r>
              <a:rPr lang="en-US" dirty="0" smtClean="0"/>
              <a:t>Originally area of great interest by OEMs</a:t>
            </a:r>
          </a:p>
          <a:p>
            <a:r>
              <a:rPr lang="en-US" dirty="0" smtClean="0"/>
              <a:t>Interest here is waning</a:t>
            </a:r>
          </a:p>
          <a:p>
            <a:pPr lvl="1"/>
            <a:r>
              <a:rPr lang="en-US" dirty="0" smtClean="0"/>
              <a:t>Performance and memory use not living up to expectations</a:t>
            </a:r>
          </a:p>
          <a:p>
            <a:pPr lvl="1"/>
            <a:r>
              <a:rPr lang="en-US" dirty="0" smtClean="0"/>
              <a:t>OEMs won’t leverage developer community for creating built-in HMI</a:t>
            </a:r>
          </a:p>
          <a:p>
            <a:pPr lvl="1"/>
            <a:r>
              <a:rPr lang="en-US" dirty="0" smtClean="0"/>
              <a:t>Other environments either going strong (EB), or gaining traction (</a:t>
            </a:r>
            <a:r>
              <a:rPr lang="en-US" dirty="0" err="1" smtClean="0"/>
              <a:t>Qt</a:t>
            </a:r>
            <a:r>
              <a:rPr lang="en-US" dirty="0" smtClean="0"/>
              <a:t>)</a:t>
            </a:r>
          </a:p>
          <a:p>
            <a:pPr lvl="1"/>
            <a:endParaRPr lang="en-US" dirty="0"/>
          </a:p>
          <a:p>
            <a:r>
              <a:rPr lang="en-US" dirty="0" smtClean="0"/>
              <a:t>Conclusion</a:t>
            </a:r>
          </a:p>
          <a:p>
            <a:pPr lvl="1"/>
            <a:r>
              <a:rPr lang="en-US" dirty="0" smtClean="0"/>
              <a:t>Unlikely that HTML5 will be broadly used to build production HMIs at this time</a:t>
            </a:r>
          </a:p>
        </p:txBody>
      </p:sp>
      <p:sp>
        <p:nvSpPr>
          <p:cNvPr id="4" name="Title 3"/>
          <p:cNvSpPr>
            <a:spLocks noGrp="1"/>
          </p:cNvSpPr>
          <p:nvPr>
            <p:ph type="title"/>
          </p:nvPr>
        </p:nvSpPr>
        <p:spPr>
          <a:xfrm>
            <a:off x="4470401" y="8239"/>
            <a:ext cx="4292600" cy="1011947"/>
          </a:xfrm>
        </p:spPr>
        <p:txBody>
          <a:bodyPr/>
          <a:lstStyle/>
          <a:p>
            <a:r>
              <a:rPr lang="en-US" dirty="0" smtClean="0"/>
              <a:t>HTML5 for built-in HMI</a:t>
            </a:r>
            <a:endParaRPr lang="en-US" dirty="0"/>
          </a:p>
        </p:txBody>
      </p:sp>
    </p:spTree>
    <p:extLst>
      <p:ext uri="{BB962C8B-B14F-4D97-AF65-F5344CB8AC3E}">
        <p14:creationId xmlns:p14="http://schemas.microsoft.com/office/powerpoint/2010/main" val="165926708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ustom Design">
  <a:themeElements>
    <a:clrScheme name="Custom 2">
      <a:dk1>
        <a:srgbClr val="5B6770"/>
      </a:dk1>
      <a:lt1>
        <a:sysClr val="window" lastClr="FFFFFF"/>
      </a:lt1>
      <a:dk2>
        <a:srgbClr val="004B87"/>
      </a:dk2>
      <a:lt2>
        <a:srgbClr val="CAC7A7"/>
      </a:lt2>
      <a:accent1>
        <a:srgbClr val="5F2167"/>
      </a:accent1>
      <a:accent2>
        <a:srgbClr val="0095C8"/>
      </a:accent2>
      <a:accent3>
        <a:srgbClr val="BFC700"/>
      </a:accent3>
      <a:accent4>
        <a:srgbClr val="C7C9C7"/>
      </a:accent4>
      <a:accent5>
        <a:srgbClr val="004B87"/>
      </a:accent5>
      <a:accent6>
        <a:srgbClr val="FFFFFF"/>
      </a:accent6>
      <a:hlink>
        <a:srgbClr val="004B87"/>
      </a:hlink>
      <a:folHlink>
        <a:srgbClr val="001B5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4926</TotalTime>
  <Words>1338</Words>
  <Application>Microsoft Macintosh PowerPoint</Application>
  <PresentationFormat>On-screen Show (16:9)</PresentationFormat>
  <Paragraphs>321</Paragraphs>
  <Slides>34</Slides>
  <Notes>3</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Custom Design</vt:lpstr>
      <vt:lpstr>PowerPoint Presentation</vt:lpstr>
      <vt:lpstr>Outline</vt:lpstr>
      <vt:lpstr>QNX CAR overview</vt:lpstr>
      <vt:lpstr>Technical lessons learned in applying QNX CAR</vt:lpstr>
      <vt:lpstr>Lessons learned in building systems with QNX CAR 2.0</vt:lpstr>
      <vt:lpstr>Lessons learned in building systems with QNX CAR 2.0, cont.</vt:lpstr>
      <vt:lpstr>HTML5 auto market trends</vt:lpstr>
      <vt:lpstr>Overall picture</vt:lpstr>
      <vt:lpstr>HTML5 for built-in HMI</vt:lpstr>
      <vt:lpstr>HTML5 for app environment</vt:lpstr>
      <vt:lpstr>HTML5 for mobile integration</vt:lpstr>
      <vt:lpstr>The Three Musts of Automotive HTML5</vt:lpstr>
      <vt:lpstr>What is Apache Cordova?</vt:lpstr>
      <vt:lpstr>The only sensible course </vt:lpstr>
      <vt:lpstr>Capitalizing on the lessons</vt:lpstr>
      <vt:lpstr>QNX CAR 2.1 API changes</vt:lpstr>
      <vt:lpstr>HVAC example</vt:lpstr>
      <vt:lpstr>QNX CAR 2.0 HVAC</vt:lpstr>
      <vt:lpstr>QNX CAR 2.0 HVAC example calls</vt:lpstr>
      <vt:lpstr>HVAC API for Apache Cordova (QNX CAR 2.1)</vt:lpstr>
      <vt:lpstr>Settings and Fan Direction enumerated types</vt:lpstr>
      <vt:lpstr>Vehicle Zone enumerated types</vt:lpstr>
      <vt:lpstr>Retrieve HVAC settings example</vt:lpstr>
      <vt:lpstr>HVAC settings example</vt:lpstr>
      <vt:lpstr>Vehicle Sensors example</vt:lpstr>
      <vt:lpstr>QNX CAR 2.0 sensors</vt:lpstr>
      <vt:lpstr>QNX CAR 2.0 sensors example</vt:lpstr>
      <vt:lpstr>Vehicle sensor API for Apache Cordova (QNX CAR 2.1)</vt:lpstr>
      <vt:lpstr>Sensors enumerated types</vt:lpstr>
      <vt:lpstr>Retrieve sensor settings example</vt:lpstr>
      <vt:lpstr>Example using filters</vt:lpstr>
      <vt:lpstr>QNX contributions to W3C</vt:lpstr>
      <vt:lpstr>Not there yet:  API classes as possible contributions</vt:lpstr>
      <vt:lpstr>PowerPoint Presentation</vt:lpstr>
    </vt:vector>
  </TitlesOfParts>
  <Company>• •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 •</dc:creator>
  <cp:lastModifiedBy>Andy Gryc</cp:lastModifiedBy>
  <cp:revision>258</cp:revision>
  <dcterms:created xsi:type="dcterms:W3CDTF">2010-12-14T15:46:33Z</dcterms:created>
  <dcterms:modified xsi:type="dcterms:W3CDTF">2013-04-22T13:14:03Z</dcterms:modified>
</cp:coreProperties>
</file>