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sldIdLst>
    <p:sldId id="276" r:id="rId2"/>
    <p:sldId id="273" r:id="rId3"/>
  </p:sldIdLst>
  <p:sldSz cx="12195175" cy="6859588"/>
  <p:notesSz cx="6858000" cy="9144000"/>
  <p:defaultTextStyle>
    <a:defPPr>
      <a:defRPr lang="ja-JP"/>
    </a:defPPr>
    <a:lvl1pPr marL="0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44388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88776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633164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177552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721940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7686" autoAdjust="0"/>
  </p:normalViewPr>
  <p:slideViewPr>
    <p:cSldViewPr>
      <p:cViewPr varScale="1">
        <p:scale>
          <a:sx n="88" d="100"/>
          <a:sy n="88" d="100"/>
        </p:scale>
        <p:origin x="312" y="58"/>
      </p:cViewPr>
      <p:guideLst>
        <p:guide orient="horz" pos="2161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638" y="2130919"/>
            <a:ext cx="10365899" cy="147036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9276" y="3887100"/>
            <a:ext cx="8536623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99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77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1792903" y="274702"/>
            <a:ext cx="3658553" cy="585446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13012" y="274702"/>
            <a:ext cx="10776639" cy="585446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76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335" y="4407921"/>
            <a:ext cx="10365899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335" y="2907387"/>
            <a:ext cx="10365899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3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1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7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46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13012" y="1600571"/>
            <a:ext cx="7217596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233862" y="1600571"/>
            <a:ext cx="7217595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63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759" y="274701"/>
            <a:ext cx="10975658" cy="114326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759" y="1535469"/>
            <a:ext cx="5388320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759" y="2175379"/>
            <a:ext cx="5388320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4980" y="1535469"/>
            <a:ext cx="5390437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4980" y="2175379"/>
            <a:ext cx="5390437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85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07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15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759" y="273113"/>
            <a:ext cx="4012129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7974" y="273114"/>
            <a:ext cx="6817442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759" y="1435433"/>
            <a:ext cx="4012129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9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0340" y="4801712"/>
            <a:ext cx="7317105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90340" y="612917"/>
            <a:ext cx="7317105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388" indent="0">
              <a:buNone/>
              <a:defRPr sz="3300"/>
            </a:lvl2pPr>
            <a:lvl3pPr marL="1088776" indent="0">
              <a:buNone/>
              <a:defRPr sz="2900"/>
            </a:lvl3pPr>
            <a:lvl4pPr marL="1633164" indent="0">
              <a:buNone/>
              <a:defRPr sz="2400"/>
            </a:lvl4pPr>
            <a:lvl5pPr marL="2177552" indent="0">
              <a:buNone/>
              <a:defRPr sz="2400"/>
            </a:lvl5pPr>
            <a:lvl6pPr marL="2721940" indent="0">
              <a:buNone/>
              <a:defRPr sz="2400"/>
            </a:lvl6pPr>
            <a:lvl7pPr marL="3266328" indent="0">
              <a:buNone/>
              <a:defRPr sz="2400"/>
            </a:lvl7pPr>
            <a:lvl8pPr marL="3810716" indent="0">
              <a:buNone/>
              <a:defRPr sz="2400"/>
            </a:lvl8pPr>
            <a:lvl9pPr marL="4355104" indent="0">
              <a:buNone/>
              <a:defRPr sz="24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90340" y="5368581"/>
            <a:ext cx="7317105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26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中面16対9_全部なし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871" cy="68580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759" y="274701"/>
            <a:ext cx="10975658" cy="1143265"/>
          </a:xfrm>
          <a:prstGeom prst="rect">
            <a:avLst/>
          </a:prstGeom>
        </p:spPr>
        <p:txBody>
          <a:bodyPr vert="horz" lIns="108878" tIns="54439" rIns="108878" bIns="5443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0975658" cy="4527011"/>
          </a:xfrm>
          <a:prstGeom prst="rect">
            <a:avLst/>
          </a:prstGeom>
        </p:spPr>
        <p:txBody>
          <a:bodyPr vert="horz" lIns="108878" tIns="54439" rIns="108878" bIns="5443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759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CD2B0-AD71-41AB-AD79-E9DEF107580B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6685" y="6357822"/>
            <a:ext cx="3861805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9875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Rectangle 6"/>
          <p:cNvSpPr txBox="1">
            <a:spLocks noChangeArrowheads="1"/>
          </p:cNvSpPr>
          <p:nvPr userDrawn="1"/>
        </p:nvSpPr>
        <p:spPr bwMode="auto">
          <a:xfrm>
            <a:off x="10266575" y="6498286"/>
            <a:ext cx="1905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BEFF64-15C5-4CED-B87A-5A348AA72764}" type="slidenum">
              <a:rPr lang="en-US" altLang="ja-JP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フッター プレースホルダー 1"/>
          <p:cNvSpPr txBox="1">
            <a:spLocks/>
          </p:cNvSpPr>
          <p:nvPr userDrawn="1"/>
        </p:nvSpPr>
        <p:spPr>
          <a:xfrm>
            <a:off x="10708324" y="6699934"/>
            <a:ext cx="1214435" cy="138499"/>
          </a:xfrm>
          <a:prstGeom prst="rect">
            <a:avLst/>
          </a:prstGeom>
        </p:spPr>
        <p:txBody>
          <a:bodyPr vert="horz" wrap="none" lIns="91440" tIns="45720" rIns="0" bIns="0" rtlCol="0" anchor="b" anchorCtr="0">
            <a:spAutoFit/>
          </a:bodyPr>
          <a:lstStyle>
            <a:defPPr>
              <a:defRPr lang="ja-JP"/>
            </a:defPPr>
            <a:lvl1pPr marL="0" algn="r" defTabSz="914400" rtl="0" eaLnBrk="1" fontAlgn="b" latinLnBrk="0" hangingPunct="1">
              <a:defRPr kumimoji="1" sz="6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© Mitsubishi Electric Corporation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925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1088776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291" indent="-408291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631" indent="-340243" algn="l" defTabSz="108877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970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358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746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4134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522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910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298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EAE-GOT/W3C_VehicleSignalInterfaceImpl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ithub.com/linux-can/can-utils" TargetMode="External"/><Relationship Id="rId5" Type="http://schemas.openxmlformats.org/officeDocument/2006/relationships/hyperlink" Target="https://grpc.io/about/" TargetMode="External"/><Relationship Id="rId4" Type="http://schemas.openxmlformats.org/officeDocument/2006/relationships/hyperlink" Target="https://github.com/volvo-cars/signalbroker-serv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W3C VISSv2 &amp; </a:t>
            </a:r>
            <a:r>
              <a:rPr lang="sv-SE" dirty="0"/>
              <a:t>Volvo </a:t>
            </a:r>
            <a:r>
              <a:rPr lang="sv-SE" dirty="0" smtClean="0"/>
              <a:t>SignalBroker</a:t>
            </a:r>
            <a:br>
              <a:rPr lang="sv-SE" dirty="0" smtClean="0"/>
            </a:br>
            <a:r>
              <a:rPr lang="sv-SE" dirty="0" smtClean="0"/>
              <a:t> OSS demo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4000" dirty="0"/>
              <a:t>Peter </a:t>
            </a:r>
            <a:r>
              <a:rPr lang="en-GB" sz="4000" dirty="0" smtClean="0"/>
              <a:t>Winzell (VCC)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Ulf </a:t>
            </a:r>
            <a:r>
              <a:rPr lang="en-GB" sz="4000" dirty="0" smtClean="0"/>
              <a:t>Björkengren</a:t>
            </a:r>
            <a:r>
              <a:rPr lang="sv-SE" dirty="0" smtClean="0"/>
              <a:t> (VCC)</a:t>
            </a:r>
            <a:br>
              <a:rPr lang="sv-SE" dirty="0" smtClean="0"/>
            </a:br>
            <a:r>
              <a:rPr lang="sv-SE" dirty="0" smtClean="0"/>
              <a:t>Magnus Gunnarsson (Melco)</a:t>
            </a:r>
            <a:br>
              <a:rPr lang="sv-SE" dirty="0" smtClean="0"/>
            </a:br>
            <a:r>
              <a:rPr lang="sv-SE" dirty="0" smtClean="0"/>
              <a:t> Thomas </a:t>
            </a:r>
            <a:r>
              <a:rPr lang="sv-SE" dirty="0"/>
              <a:t>Gyllin </a:t>
            </a:r>
            <a:r>
              <a:rPr lang="sv-SE" dirty="0" smtClean="0"/>
              <a:t>(Melco)</a:t>
            </a:r>
            <a:br>
              <a:rPr lang="sv-SE" dirty="0" smtClean="0"/>
            </a:br>
            <a:r>
              <a:rPr lang="sv-SE" dirty="0" smtClean="0"/>
              <a:t>Daniel Nylander (Melco)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091" y="160971"/>
            <a:ext cx="552449" cy="54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4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1547813" y="115888"/>
            <a:ext cx="9590334" cy="576262"/>
          </a:xfrm>
          <a:prstGeom prst="rect">
            <a:avLst/>
          </a:prstGeom>
        </p:spPr>
        <p:txBody>
          <a:bodyPr/>
          <a:lstStyle>
            <a:lvl1pPr algn="ctr" defTabSz="1088776" rtl="0" eaLnBrk="1" latinLnBrk="0" hangingPunct="1">
              <a:spcBef>
                <a:spcPct val="0"/>
              </a:spcBef>
              <a:buNone/>
              <a:defRPr kumimoji="1"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Demo system setup	</a:t>
            </a:r>
            <a:endParaRPr lang="sv-SE" sz="3600" dirty="0"/>
          </a:p>
        </p:txBody>
      </p:sp>
      <p:sp>
        <p:nvSpPr>
          <p:cNvPr id="2" name="AutoShape 2" descr="Visa källbild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93" y="1053530"/>
            <a:ext cx="2609850" cy="1752600"/>
          </a:xfrm>
          <a:prstGeom prst="rect">
            <a:avLst/>
          </a:prstGeom>
        </p:spPr>
      </p:pic>
      <p:sp>
        <p:nvSpPr>
          <p:cNvPr id="9" name="Line Callout 2 8"/>
          <p:cNvSpPr/>
          <p:nvPr/>
        </p:nvSpPr>
        <p:spPr>
          <a:xfrm>
            <a:off x="3073251" y="909514"/>
            <a:ext cx="9001000" cy="4068452"/>
          </a:xfrm>
          <a:prstGeom prst="borderCallout2">
            <a:avLst>
              <a:gd name="adj1" fmla="val 51846"/>
              <a:gd name="adj2" fmla="val -2756"/>
              <a:gd name="adj3" fmla="val 52093"/>
              <a:gd name="adj4" fmla="val -15926"/>
              <a:gd name="adj5" fmla="val 39719"/>
              <a:gd name="adj6" fmla="val -1808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ounded Rectangle 16"/>
          <p:cNvSpPr/>
          <p:nvPr/>
        </p:nvSpPr>
        <p:spPr>
          <a:xfrm>
            <a:off x="8873529" y="1749539"/>
            <a:ext cx="1155230" cy="28750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5201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10401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15602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20802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26003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31202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36403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41603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W3C</a:t>
            </a:r>
          </a:p>
          <a:p>
            <a:pPr algn="ctr"/>
            <a:r>
              <a:rPr lang="en-US" dirty="0" smtClean="0"/>
              <a:t>Server</a:t>
            </a:r>
          </a:p>
          <a:p>
            <a:pPr algn="ctr"/>
            <a:r>
              <a:rPr lang="en-US" dirty="0" smtClean="0"/>
              <a:t>2.0</a:t>
            </a:r>
            <a:endParaRPr lang="en-US" dirty="0"/>
          </a:p>
        </p:txBody>
      </p:sp>
      <p:grpSp>
        <p:nvGrpSpPr>
          <p:cNvPr id="2049" name="Group 2048"/>
          <p:cNvGrpSpPr/>
          <p:nvPr/>
        </p:nvGrpSpPr>
        <p:grpSpPr>
          <a:xfrm>
            <a:off x="4153371" y="1749539"/>
            <a:ext cx="4655653" cy="2875046"/>
            <a:chOff x="5089555" y="1737532"/>
            <a:chExt cx="4655653" cy="2875046"/>
          </a:xfrm>
        </p:grpSpPr>
        <p:sp>
          <p:nvSpPr>
            <p:cNvPr id="19" name="TextBox 26"/>
            <p:cNvSpPr txBox="1"/>
            <p:nvPr/>
          </p:nvSpPr>
          <p:spPr>
            <a:xfrm>
              <a:off x="6601723" y="2227785"/>
              <a:ext cx="856325" cy="337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v-SE"/>
              </a:defPPr>
              <a:lvl1pPr marL="0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05201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10401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156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208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260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312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364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416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err="1" smtClean="0"/>
                <a:t>Flexray</a:t>
              </a:r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818415" y="2593546"/>
              <a:ext cx="1604716" cy="11092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05201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10401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2156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6208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260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312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8364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2416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err="1" smtClean="0"/>
                <a:t>SignalBroker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089555" y="2931733"/>
              <a:ext cx="720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620773" y="2292883"/>
              <a:ext cx="0" cy="3006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1"/>
            <p:cNvSpPr txBox="1"/>
            <p:nvPr/>
          </p:nvSpPr>
          <p:spPr>
            <a:xfrm>
              <a:off x="5233491" y="2646816"/>
              <a:ext cx="731383" cy="299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v-SE"/>
              </a:defPPr>
              <a:lvl1pPr marL="0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05201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10401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156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208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260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312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364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416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CAN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222188" y="3068066"/>
              <a:ext cx="731383" cy="299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v-SE"/>
              </a:defPPr>
              <a:lvl1pPr marL="0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05201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10401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156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208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260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312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364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416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CAN</a:t>
              </a:r>
              <a:endParaRPr lang="en-US" dirty="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6601723" y="3717826"/>
              <a:ext cx="596224" cy="299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v-SE"/>
              </a:defPPr>
              <a:lvl1pPr marL="0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05201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10401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156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208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260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312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364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416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LIN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endCxn id="21" idx="2"/>
            </p:cNvCxnSpPr>
            <p:nvPr/>
          </p:nvCxnSpPr>
          <p:spPr>
            <a:xfrm flipV="1">
              <a:off x="6620773" y="3702799"/>
              <a:ext cx="0" cy="3587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8843917" y="1737532"/>
              <a:ext cx="901291" cy="89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05201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10401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2156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6208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260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312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8364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2416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C++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8843917" y="2729867"/>
              <a:ext cx="901291" cy="89221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05201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10401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2156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6208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260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312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8364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2416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Go</a:t>
              </a:r>
              <a:endParaRPr lang="en-US" dirty="0"/>
            </a:p>
          </p:txBody>
        </p:sp>
        <p:sp>
          <p:nvSpPr>
            <p:cNvPr id="15" name="TextBox 48"/>
            <p:cNvSpPr txBox="1"/>
            <p:nvPr/>
          </p:nvSpPr>
          <p:spPr>
            <a:xfrm>
              <a:off x="7755450" y="2798993"/>
              <a:ext cx="746806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sv-SE"/>
              </a:defPPr>
              <a:lvl1pPr marL="0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05201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10401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156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208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260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31202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364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41603" algn="l" defTabSz="810401" rtl="0" eaLnBrk="1" latinLnBrk="0" hangingPunct="1">
                <a:defRPr sz="159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err="1" smtClean="0"/>
                <a:t>gRPC</a:t>
              </a:r>
              <a:endParaRPr lang="en-US" dirty="0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7490973" y="3120515"/>
              <a:ext cx="1275760" cy="20056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05201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10401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2156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6208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260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312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8364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2416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843917" y="3720360"/>
              <a:ext cx="901291" cy="89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05201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10401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2156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6208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0260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431202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8364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241603" algn="l" defTabSz="810401" rtl="0" eaLnBrk="1" latinLnBrk="0" hangingPunct="1">
                <a:defRPr sz="159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Java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5098602" y="3352983"/>
              <a:ext cx="720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0" name="Rectangle 2049"/>
          <p:cNvSpPr/>
          <p:nvPr/>
        </p:nvSpPr>
        <p:spPr>
          <a:xfrm>
            <a:off x="10966402" y="1749539"/>
            <a:ext cx="914400" cy="2875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51" name="TextBox 2050"/>
          <p:cNvSpPr txBox="1"/>
          <p:nvPr/>
        </p:nvSpPr>
        <p:spPr>
          <a:xfrm>
            <a:off x="10922123" y="1370119"/>
            <a:ext cx="868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Client(s)</a:t>
            </a:r>
            <a:endParaRPr lang="sv-SE" sz="1600" dirty="0"/>
          </a:p>
        </p:txBody>
      </p:sp>
      <p:sp>
        <p:nvSpPr>
          <p:cNvPr id="38" name="Left-Right Arrow 37"/>
          <p:cNvSpPr/>
          <p:nvPr/>
        </p:nvSpPr>
        <p:spPr>
          <a:xfrm>
            <a:off x="10095374" y="2603373"/>
            <a:ext cx="796605" cy="2076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5201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10401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15602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20802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26003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31202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36403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41603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9" name="Left-Right Arrow 38"/>
          <p:cNvSpPr/>
          <p:nvPr/>
        </p:nvSpPr>
        <p:spPr>
          <a:xfrm>
            <a:off x="10090582" y="3574017"/>
            <a:ext cx="796605" cy="2076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5201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10401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15602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20802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26003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31202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36403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41603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52" name="TextBox 2051"/>
          <p:cNvSpPr txBox="1"/>
          <p:nvPr/>
        </p:nvSpPr>
        <p:spPr>
          <a:xfrm>
            <a:off x="10202043" y="2360341"/>
            <a:ext cx="6202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HTTP</a:t>
            </a:r>
            <a:endParaRPr lang="sv-SE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10245139" y="3317931"/>
            <a:ext cx="460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WS</a:t>
            </a:r>
            <a:endParaRPr lang="sv-SE" sz="1600" dirty="0"/>
          </a:p>
        </p:txBody>
      </p:sp>
      <p:sp>
        <p:nvSpPr>
          <p:cNvPr id="42" name="Rounded Rectangle 41"/>
          <p:cNvSpPr/>
          <p:nvPr/>
        </p:nvSpPr>
        <p:spPr>
          <a:xfrm>
            <a:off x="3224930" y="1759648"/>
            <a:ext cx="1180173" cy="624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5201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10401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15602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20802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26003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31202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36403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41603" algn="l" defTabSz="810401" rtl="0" eaLnBrk="1" latinLnBrk="0" hangingPunct="1">
              <a:defRPr sz="159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/>
              <a:t>canplayer</a:t>
            </a:r>
            <a:endParaRPr lang="en-US" dirty="0"/>
          </a:p>
        </p:txBody>
      </p:sp>
      <p:cxnSp>
        <p:nvCxnSpPr>
          <p:cNvPr id="2055" name="Elbow Connector 2054"/>
          <p:cNvCxnSpPr>
            <a:stCxn id="42" idx="2"/>
          </p:cNvCxnSpPr>
          <p:nvPr/>
        </p:nvCxnSpPr>
        <p:spPr>
          <a:xfrm rot="16200000" flipH="1">
            <a:off x="3704396" y="2494846"/>
            <a:ext cx="559517" cy="338274"/>
          </a:xfrm>
          <a:prstGeom prst="bentConnector3">
            <a:avLst>
              <a:gd name="adj1" fmla="val 10028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Rectangle 2058"/>
          <p:cNvSpPr/>
          <p:nvPr/>
        </p:nvSpPr>
        <p:spPr>
          <a:xfrm>
            <a:off x="149752" y="5213007"/>
            <a:ext cx="720081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github.com/MEAE-GOT/W3C_VehicleSignalInterfaceImpl</a:t>
            </a:r>
            <a:endParaRPr lang="en-GB" dirty="0" smtClean="0">
              <a:hlinkClick r:id="rId4"/>
            </a:endParaRPr>
          </a:p>
          <a:p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github.com/volvo-cars/signalbroker-server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https</a:t>
            </a:r>
            <a:r>
              <a:rPr lang="en-GB" dirty="0">
                <a:hlinkClick r:id="rId5"/>
              </a:rPr>
              <a:t>://grpc.io/about</a:t>
            </a:r>
            <a:r>
              <a:rPr lang="en-GB" dirty="0" smtClean="0">
                <a:hlinkClick r:id="rId5"/>
              </a:rPr>
              <a:t>/</a:t>
            </a:r>
            <a:endParaRPr lang="en-GB" dirty="0" smtClean="0"/>
          </a:p>
          <a:p>
            <a:r>
              <a:rPr lang="sv-SE" dirty="0">
                <a:hlinkClick r:id="rId6"/>
              </a:rPr>
              <a:t>https://github.com/linux-can/can-utils</a:t>
            </a:r>
            <a:endParaRPr lang="en-GB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33091" y="160971"/>
            <a:ext cx="552449" cy="54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0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W3C VISSv2 &amp; Volvo SignalBroker  OSS demo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2014-08-07T01:23:17Z</dcterms:created>
  <dcterms:modified xsi:type="dcterms:W3CDTF">2019-05-13T15:01:35Z</dcterms:modified>
</cp:coreProperties>
</file>