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8"/>
  </p:notesMasterIdLst>
  <p:handoutMasterIdLst>
    <p:handoutMasterId r:id="rId19"/>
  </p:handoutMasterIdLst>
  <p:sldIdLst>
    <p:sldId id="258" r:id="rId5"/>
    <p:sldId id="259" r:id="rId6"/>
    <p:sldId id="261" r:id="rId7"/>
    <p:sldId id="263" r:id="rId8"/>
    <p:sldId id="264" r:id="rId9"/>
    <p:sldId id="265" r:id="rId10"/>
    <p:sldId id="260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99F97-010A-46FB-81E3-EC1C99C9D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FFD8B-E771-441A-BE8A-DFE6018B06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009B-BD98-4238-A90B-43E0F74BE999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A9BA2-DBDB-4366-9B54-E7AD4EDBF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DD6C8-1BEF-514F-AB61-A3AD869E8229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EFA-E7E0-3E4B-B727-1D2CBDEC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3EFA-E7E0-3E4B-B727-1D2CBDEC7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77C0-5CD0-430F-8807-048B6242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AA788-5204-4E89-AC9D-E38AE9B82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ACA6-05B4-47C4-ACBF-6DB3E3F1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F355-9965-4876-8750-E2D7CCED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072B-DEFA-48AD-8AFE-9227BA5F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8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8B15-BB98-46EC-A4E3-B402876A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D59C-A927-403D-875B-ADA833C5D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DC7E-7FBA-46BE-91E1-53A7E968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CFA6-3999-4795-B61A-D5187FC9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426C-8879-4CC1-95A7-3C55B084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77B87-CDE8-4B4D-8A16-2B667C6E5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F7C72-BBF8-42BB-93C9-F023CB365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B6A2-6274-4B37-B61F-21412D20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4FBA2-40C5-4AB7-AAFA-A43FB8F3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5A4EF-8394-4711-8C5F-1D4BE3CA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4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701FC2-12F5-4349-A11A-078D245E27D8}"/>
              </a:ext>
            </a:extLst>
          </p:cNvPr>
          <p:cNvSpPr txBox="1"/>
          <p:nvPr userDrawn="1"/>
        </p:nvSpPr>
        <p:spPr>
          <a:xfrm>
            <a:off x="-9144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9435-435F-44CF-967A-A73E845B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50112"/>
            <a:ext cx="7886700" cy="517509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15EB-C373-42E3-B6DF-72A080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1146" y="6473094"/>
            <a:ext cx="205740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48D609A2-B9E4-407E-9594-A49A11AC0B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D868-604A-478F-8031-4917696F517B}"/>
              </a:ext>
            </a:extLst>
          </p:cNvPr>
          <p:cNvSpPr txBox="1"/>
          <p:nvPr userDrawn="1"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Slide Header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14D9C-4BB9-42DC-9795-C9747573A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10DE0-C9FD-42DE-A57E-5D2D316802A9}"/>
              </a:ext>
            </a:extLst>
          </p:cNvPr>
          <p:cNvSpPr txBox="1"/>
          <p:nvPr userDrawn="1"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0D95B-8A7C-4487-B80E-AC12DD6EBA17}"/>
              </a:ext>
            </a:extLst>
          </p:cNvPr>
          <p:cNvSpPr txBox="1"/>
          <p:nvPr userDrawn="1"/>
        </p:nvSpPr>
        <p:spPr>
          <a:xfrm>
            <a:off x="7063409" y="6453574"/>
            <a:ext cx="20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W3C Autoteam</a:t>
            </a:r>
          </a:p>
        </p:txBody>
      </p:sp>
    </p:spTree>
    <p:extLst>
      <p:ext uri="{BB962C8B-B14F-4D97-AF65-F5344CB8AC3E}">
        <p14:creationId xmlns:p14="http://schemas.microsoft.com/office/powerpoint/2010/main" val="149760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701FC2-12F5-4349-A11A-078D245E27D8}"/>
              </a:ext>
            </a:extLst>
          </p:cNvPr>
          <p:cNvSpPr txBox="1"/>
          <p:nvPr userDrawn="1"/>
        </p:nvSpPr>
        <p:spPr>
          <a:xfrm>
            <a:off x="-9145" y="6458133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9435-435F-44CF-967A-A73E845BE2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505" y="2162908"/>
            <a:ext cx="7886700" cy="1204546"/>
          </a:xfr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FontTx/>
              <a:buNone/>
              <a:defRPr sz="24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15EB-C373-42E3-B6DF-72A080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9468" y="6469223"/>
            <a:ext cx="1367124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8D609A2-B9E4-407E-9594-A49A11AC0B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D868-604A-478F-8031-4917696F517B}"/>
              </a:ext>
            </a:extLst>
          </p:cNvPr>
          <p:cNvSpPr txBox="1"/>
          <p:nvPr userDrawn="1"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14D9C-4BB9-42DC-9795-C9747573A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10DE0-C9FD-42DE-A57E-5D2D316802A9}"/>
              </a:ext>
            </a:extLst>
          </p:cNvPr>
          <p:cNvSpPr txBox="1"/>
          <p:nvPr userDrawn="1"/>
        </p:nvSpPr>
        <p:spPr>
          <a:xfrm>
            <a:off x="0" y="6541721"/>
            <a:ext cx="379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9F95F9-AD15-402B-979F-6C90C6B7DA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3455094"/>
            <a:ext cx="7886700" cy="2232703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B26F0-B95F-4711-B45C-4D52D23AA433}"/>
              </a:ext>
            </a:extLst>
          </p:cNvPr>
          <p:cNvSpPr txBox="1"/>
          <p:nvPr userDrawn="1"/>
        </p:nvSpPr>
        <p:spPr>
          <a:xfrm>
            <a:off x="7194392" y="6469223"/>
            <a:ext cx="194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W3C Autoteam </a:t>
            </a:r>
          </a:p>
        </p:txBody>
      </p:sp>
    </p:spTree>
    <p:extLst>
      <p:ext uri="{BB962C8B-B14F-4D97-AF65-F5344CB8AC3E}">
        <p14:creationId xmlns:p14="http://schemas.microsoft.com/office/powerpoint/2010/main" val="427131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3645-4F43-422E-BDCA-7BE116C3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54C48-C0BE-4831-97AA-C3CE23BA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070D-ED66-4E23-A3CE-44E0D37B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8E44A-0DF1-41A0-B869-637EB44C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5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A864-37AA-440E-BD52-3BCBC5D6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25C0-2FB1-4B22-A896-5522BF8D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2006-218A-48EC-A1F2-0ECD01D1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ED40-32BB-4A12-BE91-286185F5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A13CB-33BB-4BB9-B1C8-27D3F717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2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92A8-7AE5-4D48-A8C0-99D3E97D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C283E-77AC-4766-8EEB-4220A83A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33B5-674D-4D43-B7FA-85336835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0012-6FAF-4C38-ACBF-FFF064D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E48E6-3C93-4DCB-A288-8929631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9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A169-849F-4522-BCBB-E8D08C54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A660-31F8-402E-83E6-724241F8F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36A1A-27DB-4DEE-B410-AE73FDA14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596A1-308B-48D3-A84B-4BF7682C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86B5-C7DA-4CF9-8507-268CB8AB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BDAE9-3DA4-4C32-BEC0-DEC162B9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5626-B8C3-4545-B547-54A578B0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5C0C5-CEB0-4C6B-B14A-DED17D9BD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F07CC-8B0D-4465-88C7-35492843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CA101-DEDA-40AE-B632-E833D12D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C0D62-E07F-4FF0-A77D-74D04C994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70257-2FF3-4875-AA12-0B990908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BF736-DE8B-44D2-A024-CDE5A1F6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279EF-15DE-4E1E-BCFA-E9F0C75A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2730-D0D0-48EB-801A-50A08816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820B7-AE59-40DB-BE27-8B583A77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4804-1DA3-46E0-823C-14FE06A6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A869-FA90-4F94-851D-B43C34BB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14A3F-3AA5-4502-B8ED-FD253904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3D68D-C97A-482F-A7CD-FB2D142B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48996-343C-4E42-96A2-945DD539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83E6-77A7-4032-8FCA-AC661DEF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4B2A-A7E5-4934-BEEA-92C8345A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83A8-5AA0-4E7C-B5B7-A008B507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2119-723F-40BA-AF5A-D9D3F973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C0141-25B3-4C98-8FC0-45147B7F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106D6-775F-46C3-8024-7C5F0D73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7E05-787E-4285-AF0F-6D1F44C7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31138-81F2-41D4-9DE2-CD8168853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18F1-7883-4FAC-8E10-2C66D2800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C13EB-D5CB-4312-932E-074D3AB5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D1FD5-439D-47C6-BDE9-3C59022C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97E-8541-4702-94D4-A38BD543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AA8F4-6E97-4B7A-A5CA-83DE8DE6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081B-89C1-479A-96B2-C868843C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D0647-4960-40E1-9E39-113AC4B7F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4F0A-D557-4930-8FDB-32F5B74EAF6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2DBA-0681-46E0-9037-990D6C1F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B574-1C52-439E-865D-145FA3F71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09A2-B9E4-407E-9594-A49A11AC0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3" r:id="rId13"/>
    <p:sldLayoutId id="214748372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8228D-7187-4221-9F6E-FCCE4D0A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IFSF Limited</a:t>
            </a:r>
          </a:p>
          <a:p>
            <a:r>
              <a:rPr lang="en-GB" dirty="0"/>
              <a:t>Mobile Payment – Pay at Pump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E77C6-29F8-4C4C-9F43-4A0DAEA03D3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John Carrier, Projects Manager</a:t>
            </a:r>
          </a:p>
        </p:txBody>
      </p:sp>
    </p:spTree>
    <p:extLst>
      <p:ext uri="{BB962C8B-B14F-4D97-AF65-F5344CB8AC3E}">
        <p14:creationId xmlns:p14="http://schemas.microsoft.com/office/powerpoint/2010/main" val="372401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56573-E100-2F4B-AF7B-706CFC78E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3" y="1517511"/>
            <a:ext cx="2561655" cy="4546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57B18E-5E8F-C84C-859A-01FD86138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06" y="1517511"/>
            <a:ext cx="2570610" cy="45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7FF11-7868-D648-BF44-67AB5C4C2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8" y="1482924"/>
            <a:ext cx="2574769" cy="4570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56099A-E644-8143-8643-184CF450B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9" y="1482924"/>
            <a:ext cx="2578527" cy="4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30117-3D60-5A44-AEFD-F2F335DE6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476253"/>
            <a:ext cx="2586038" cy="45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EAC6F-005D-AA41-BEAE-465C395C3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97" y="672355"/>
            <a:ext cx="2609732" cy="5757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5CA28-0C33-F342-9992-AB38A36E1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5" y="1415647"/>
            <a:ext cx="3174177" cy="46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1D7FF8-5ECF-4248-9207-EC7EFF5C7A89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Architecture Overview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978ED-3E0F-B14F-A729-9C202FD44995}"/>
              </a:ext>
            </a:extLst>
          </p:cNvPr>
          <p:cNvGrpSpPr/>
          <p:nvPr/>
        </p:nvGrpSpPr>
        <p:grpSpPr>
          <a:xfrm>
            <a:off x="114299" y="660312"/>
            <a:ext cx="8901111" cy="5590778"/>
            <a:chOff x="821933" y="118595"/>
            <a:chExt cx="10541285" cy="63732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EC1D79-7DF1-DE44-B5CE-B41381061A9D}"/>
                </a:ext>
              </a:extLst>
            </p:cNvPr>
            <p:cNvSpPr/>
            <p:nvPr/>
          </p:nvSpPr>
          <p:spPr>
            <a:xfrm>
              <a:off x="9717172" y="1156497"/>
              <a:ext cx="1475093" cy="3521103"/>
            </a:xfrm>
            <a:prstGeom prst="rect">
              <a:avLst/>
            </a:prstGeom>
            <a:solidFill>
              <a:srgbClr val="E7C5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PCI Relevant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C8296E-8660-0245-A2C8-A58552BFAFE1}"/>
                </a:ext>
              </a:extLst>
            </p:cNvPr>
            <p:cNvSpPr/>
            <p:nvPr/>
          </p:nvSpPr>
          <p:spPr>
            <a:xfrm>
              <a:off x="821933" y="212036"/>
              <a:ext cx="10541285" cy="62709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5302A-9B1B-BE40-B240-DF7D40AC167A}"/>
                </a:ext>
              </a:extLst>
            </p:cNvPr>
            <p:cNvSpPr txBox="1"/>
            <p:nvPr/>
          </p:nvSpPr>
          <p:spPr>
            <a:xfrm>
              <a:off x="821933" y="6236772"/>
              <a:ext cx="2034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NB: These </a:t>
              </a:r>
              <a:r>
                <a:rPr lang="en-US" sz="1000" dirty="0"/>
                <a:t>are Logical Components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4EB861-0B0C-264D-BAE6-012EDE544848}"/>
                </a:ext>
              </a:extLst>
            </p:cNvPr>
            <p:cNvCxnSpPr>
              <a:stCxn id="36" idx="3"/>
              <a:endCxn id="10" idx="1"/>
            </p:cNvCxnSpPr>
            <p:nvPr/>
          </p:nvCxnSpPr>
          <p:spPr>
            <a:xfrm flipV="1">
              <a:off x="2438031" y="969786"/>
              <a:ext cx="2063312" cy="191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31171E-30BC-9D4F-AE01-552F25285677}"/>
                </a:ext>
              </a:extLst>
            </p:cNvPr>
            <p:cNvSpPr/>
            <p:nvPr/>
          </p:nvSpPr>
          <p:spPr>
            <a:xfrm>
              <a:off x="4501343" y="697521"/>
              <a:ext cx="801385" cy="54453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CHP</a:t>
              </a:r>
            </a:p>
          </p:txBody>
        </p:sp>
        <p:sp>
          <p:nvSpPr>
            <p:cNvPr id="11" name="Explosion 2 10">
              <a:extLst>
                <a:ext uri="{FF2B5EF4-FFF2-40B4-BE49-F238E27FC236}">
                  <a16:creationId xmlns:a16="http://schemas.microsoft.com/office/drawing/2014/main" id="{99BF6B1F-6707-B645-A9EF-05D2004C3B53}"/>
                </a:ext>
              </a:extLst>
            </p:cNvPr>
            <p:cNvSpPr/>
            <p:nvPr/>
          </p:nvSpPr>
          <p:spPr>
            <a:xfrm rot="1294062">
              <a:off x="2718726" y="399612"/>
              <a:ext cx="1643866" cy="1212743"/>
            </a:xfrm>
            <a:prstGeom prst="irregularSeal2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2 11">
              <a:extLst>
                <a:ext uri="{FF2B5EF4-FFF2-40B4-BE49-F238E27FC236}">
                  <a16:creationId xmlns:a16="http://schemas.microsoft.com/office/drawing/2014/main" id="{56E06DFF-4EFE-A14D-9138-35E3A4A0C40F}"/>
                </a:ext>
              </a:extLst>
            </p:cNvPr>
            <p:cNvSpPr/>
            <p:nvPr/>
          </p:nvSpPr>
          <p:spPr>
            <a:xfrm rot="1294062">
              <a:off x="6289026" y="118595"/>
              <a:ext cx="2781847" cy="2824600"/>
            </a:xfrm>
            <a:prstGeom prst="irregularSeal2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2B1279-FE59-7646-9473-D9A7DAAD5790}"/>
                </a:ext>
              </a:extLst>
            </p:cNvPr>
            <p:cNvSpPr/>
            <p:nvPr/>
          </p:nvSpPr>
          <p:spPr>
            <a:xfrm>
              <a:off x="9872113" y="1910679"/>
              <a:ext cx="1109098" cy="75624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Card</a:t>
              </a:r>
            </a:p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Acquirer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BE7907-9E56-A34A-9567-04BB0411E5EF}"/>
                </a:ext>
              </a:extLst>
            </p:cNvPr>
            <p:cNvSpPr/>
            <p:nvPr/>
          </p:nvSpPr>
          <p:spPr>
            <a:xfrm>
              <a:off x="7236359" y="707120"/>
              <a:ext cx="801385" cy="54453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n>
                    <a:solidFill>
                      <a:sysClr val="windowText" lastClr="000000"/>
                    </a:solidFill>
                  </a:ln>
                </a:rPr>
                <a:t>FEP/ SWITCH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A42009-C0FD-924C-AA4C-0FE2C07CB8BD}"/>
                </a:ext>
              </a:extLst>
            </p:cNvPr>
            <p:cNvSpPr/>
            <p:nvPr/>
          </p:nvSpPr>
          <p:spPr>
            <a:xfrm>
              <a:off x="4012887" y="4346859"/>
              <a:ext cx="2252842" cy="18943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4F3C1A-FD39-854F-8DCC-7D1746832F42}"/>
                </a:ext>
              </a:extLst>
            </p:cNvPr>
            <p:cNvSpPr/>
            <p:nvPr/>
          </p:nvSpPr>
          <p:spPr>
            <a:xfrm>
              <a:off x="4490184" y="4474705"/>
              <a:ext cx="774836" cy="5110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M-PAY</a:t>
              </a:r>
            </a:p>
            <a:p>
              <a:pPr algn="ctr"/>
              <a:endParaRPr lang="en-US" sz="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B0BA01-2343-0549-A8E8-7C02C91520D8}"/>
                </a:ext>
              </a:extLst>
            </p:cNvPr>
            <p:cNvSpPr txBox="1"/>
            <p:nvPr/>
          </p:nvSpPr>
          <p:spPr>
            <a:xfrm>
              <a:off x="5379169" y="4368154"/>
              <a:ext cx="886560" cy="21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Site Computer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95160E-8914-4A4E-97F0-8FBBCE59EE51}"/>
                </a:ext>
              </a:extLst>
            </p:cNvPr>
            <p:cNvSpPr/>
            <p:nvPr/>
          </p:nvSpPr>
          <p:spPr>
            <a:xfrm>
              <a:off x="5454966" y="5651459"/>
              <a:ext cx="700394" cy="489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FDC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187FADF-28E5-EE4D-ABA8-E0AF748C6F16}"/>
                </a:ext>
              </a:extLst>
            </p:cNvPr>
            <p:cNvCxnSpPr>
              <a:stCxn id="18" idx="3"/>
              <a:endCxn id="65" idx="1"/>
            </p:cNvCxnSpPr>
            <p:nvPr/>
          </p:nvCxnSpPr>
          <p:spPr>
            <a:xfrm>
              <a:off x="6155360" y="5896004"/>
              <a:ext cx="2229558" cy="692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xplosion 2 19">
              <a:extLst>
                <a:ext uri="{FF2B5EF4-FFF2-40B4-BE49-F238E27FC236}">
                  <a16:creationId xmlns:a16="http://schemas.microsoft.com/office/drawing/2014/main" id="{D7E00E56-6E93-FB43-AF14-38943755DD6E}"/>
                </a:ext>
              </a:extLst>
            </p:cNvPr>
            <p:cNvSpPr/>
            <p:nvPr/>
          </p:nvSpPr>
          <p:spPr>
            <a:xfrm rot="1294062">
              <a:off x="6500093" y="5279096"/>
              <a:ext cx="1643866" cy="1212743"/>
            </a:xfrm>
            <a:prstGeom prst="irregularSeal2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A7BF3E-7F45-AD48-88BD-C4776623D5E1}"/>
                </a:ext>
              </a:extLst>
            </p:cNvPr>
            <p:cNvSpPr txBox="1"/>
            <p:nvPr/>
          </p:nvSpPr>
          <p:spPr>
            <a:xfrm>
              <a:off x="6624099" y="5651459"/>
              <a:ext cx="9863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Forecourt Network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975B37-0A02-A843-89FC-E83C68DF30B9}"/>
                </a:ext>
              </a:extLst>
            </p:cNvPr>
            <p:cNvGrpSpPr/>
            <p:nvPr/>
          </p:nvGrpSpPr>
          <p:grpSpPr>
            <a:xfrm>
              <a:off x="8283928" y="5274167"/>
              <a:ext cx="1767155" cy="996593"/>
              <a:chOff x="8283928" y="5274167"/>
              <a:chExt cx="1767155" cy="99659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294F084-F738-DB4C-A3D4-F0D1579AE253}"/>
                  </a:ext>
                </a:extLst>
              </p:cNvPr>
              <p:cNvSpPr/>
              <p:nvPr/>
            </p:nvSpPr>
            <p:spPr>
              <a:xfrm>
                <a:off x="8283928" y="5274167"/>
                <a:ext cx="1767155" cy="99659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C11544-F853-9242-BCEF-2076F664DCA6}"/>
                  </a:ext>
                </a:extLst>
              </p:cNvPr>
              <p:cNvSpPr/>
              <p:nvPr/>
            </p:nvSpPr>
            <p:spPr>
              <a:xfrm>
                <a:off x="8384918" y="5658380"/>
                <a:ext cx="700394" cy="4890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Fuelling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94ACD4-CE88-F041-8CDF-0583A2CC5A36}"/>
                  </a:ext>
                </a:extLst>
              </p:cNvPr>
              <p:cNvSpPr txBox="1"/>
              <p:nvPr/>
            </p:nvSpPr>
            <p:spPr>
              <a:xfrm>
                <a:off x="8617837" y="5319646"/>
                <a:ext cx="10993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Dispenser/Calculator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8E827CC-5B9F-1040-B6EA-AE5027D9F9FE}"/>
                  </a:ext>
                </a:extLst>
              </p:cNvPr>
              <p:cNvSpPr/>
              <p:nvPr/>
            </p:nvSpPr>
            <p:spPr>
              <a:xfrm>
                <a:off x="9245036" y="5664171"/>
                <a:ext cx="700394" cy="48909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Fuelling</a:t>
                </a:r>
              </a:p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Point 2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B847A57-DEE7-BF40-B8CF-EB25ED9E0AA3}"/>
                </a:ext>
              </a:extLst>
            </p:cNvPr>
            <p:cNvCxnSpPr>
              <a:stCxn id="16" idx="0"/>
              <a:endCxn id="10" idx="2"/>
            </p:cNvCxnSpPr>
            <p:nvPr/>
          </p:nvCxnSpPr>
          <p:spPr>
            <a:xfrm flipV="1">
              <a:off x="4877602" y="1242051"/>
              <a:ext cx="24434" cy="32326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AFCB2C9-9A81-1143-9D85-4EAF82284555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4877602" y="4985789"/>
              <a:ext cx="927561" cy="6656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D74613-83A0-AF42-B7CE-3B19F5E6FCFE}"/>
                </a:ext>
              </a:extLst>
            </p:cNvPr>
            <p:cNvSpPr/>
            <p:nvPr/>
          </p:nvSpPr>
          <p:spPr>
            <a:xfrm>
              <a:off x="4120228" y="5640486"/>
              <a:ext cx="774836" cy="4851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POS </a:t>
              </a:r>
            </a:p>
            <a:p>
              <a:pPr algn="ctr"/>
              <a:r>
                <a:rPr lang="en-US" sz="800" dirty="0"/>
                <a:t>Server</a:t>
              </a:r>
            </a:p>
            <a:p>
              <a:pPr algn="ctr"/>
              <a:endParaRPr lang="en-US" sz="8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F5F4F5-BD67-D74E-B10E-F78A89C8FA0E}"/>
                </a:ext>
              </a:extLst>
            </p:cNvPr>
            <p:cNvSpPr/>
            <p:nvPr/>
          </p:nvSpPr>
          <p:spPr>
            <a:xfrm>
              <a:off x="1195473" y="5274167"/>
              <a:ext cx="1028424" cy="9775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F79C3-00A0-B441-B719-320C48C042F8}"/>
                </a:ext>
              </a:extLst>
            </p:cNvPr>
            <p:cNvSpPr/>
            <p:nvPr/>
          </p:nvSpPr>
          <p:spPr>
            <a:xfrm>
              <a:off x="1322267" y="5619160"/>
              <a:ext cx="774836" cy="4851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Sales</a:t>
              </a:r>
            </a:p>
            <a:p>
              <a:pPr algn="ctr"/>
              <a:r>
                <a:rPr lang="en-US" sz="600" dirty="0"/>
                <a:t>Application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CBAC6EF-BE5F-6D43-BECC-22E890648C19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4895064" y="5883070"/>
              <a:ext cx="55325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72EAF7-9D15-4447-99B3-1ED311BB6F46}"/>
                </a:ext>
              </a:extLst>
            </p:cNvPr>
            <p:cNvCxnSpPr>
              <a:stCxn id="27" idx="3"/>
            </p:cNvCxnSpPr>
            <p:nvPr/>
          </p:nvCxnSpPr>
          <p:spPr>
            <a:xfrm>
              <a:off x="2097103" y="5861744"/>
              <a:ext cx="2023125" cy="51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5CE8F7-BF88-DC41-8FA1-DBF45B87DB57}"/>
                </a:ext>
              </a:extLst>
            </p:cNvPr>
            <p:cNvSpPr/>
            <p:nvPr/>
          </p:nvSpPr>
          <p:spPr>
            <a:xfrm>
              <a:off x="9878306" y="3841522"/>
              <a:ext cx="1109097" cy="75624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Card</a:t>
              </a:r>
            </a:p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Issuer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F38BE4-F6DD-384F-B465-990B4DEFE428}"/>
                </a:ext>
              </a:extLst>
            </p:cNvPr>
            <p:cNvCxnSpPr>
              <a:stCxn id="30" idx="0"/>
              <a:endCxn id="13" idx="2"/>
            </p:cNvCxnSpPr>
            <p:nvPr/>
          </p:nvCxnSpPr>
          <p:spPr>
            <a:xfrm flipH="1" flipV="1">
              <a:off x="10426662" y="2666920"/>
              <a:ext cx="6193" cy="11746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xplosion 2 31">
              <a:extLst>
                <a:ext uri="{FF2B5EF4-FFF2-40B4-BE49-F238E27FC236}">
                  <a16:creationId xmlns:a16="http://schemas.microsoft.com/office/drawing/2014/main" id="{F4C65D7F-3962-1D4F-B446-73608D36EA69}"/>
                </a:ext>
              </a:extLst>
            </p:cNvPr>
            <p:cNvSpPr/>
            <p:nvPr/>
          </p:nvSpPr>
          <p:spPr>
            <a:xfrm rot="1294062">
              <a:off x="2282264" y="5205635"/>
              <a:ext cx="1643866" cy="1212743"/>
            </a:xfrm>
            <a:prstGeom prst="irregularSeal2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A632D6-9EA6-4C46-BDFB-91F534663CD2}"/>
                </a:ext>
              </a:extLst>
            </p:cNvPr>
            <p:cNvSpPr txBox="1"/>
            <p:nvPr/>
          </p:nvSpPr>
          <p:spPr>
            <a:xfrm>
              <a:off x="2531003" y="5627541"/>
              <a:ext cx="9863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Site LAN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659105-5CA9-5448-88E6-91E18BEDB26E}"/>
                </a:ext>
              </a:extLst>
            </p:cNvPr>
            <p:cNvSpPr txBox="1"/>
            <p:nvPr/>
          </p:nvSpPr>
          <p:spPr>
            <a:xfrm>
              <a:off x="1322267" y="5271271"/>
              <a:ext cx="8865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POS Terminal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702542-FD25-2849-BA9D-9A39EAC3AAC4}"/>
                </a:ext>
              </a:extLst>
            </p:cNvPr>
            <p:cNvSpPr/>
            <p:nvPr/>
          </p:nvSpPr>
          <p:spPr>
            <a:xfrm>
              <a:off x="1049732" y="2939245"/>
              <a:ext cx="1646117" cy="1522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Vehicle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2E6A666-35C3-BB48-BEA6-577FEFD061ED}"/>
                </a:ext>
              </a:extLst>
            </p:cNvPr>
            <p:cNvSpPr/>
            <p:nvPr/>
          </p:nvSpPr>
          <p:spPr>
            <a:xfrm>
              <a:off x="1636646" y="716720"/>
              <a:ext cx="801385" cy="54453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n>
                    <a:solidFill>
                      <a:sysClr val="windowText" lastClr="000000"/>
                    </a:solidFill>
                  </a:ln>
                </a:rPr>
                <a:t>MPPA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297DCEA-2537-B34C-865D-9788D2137E62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5302728" y="969786"/>
              <a:ext cx="1950664" cy="213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78E512-3EDC-D740-A8BF-358B6A0D7962}"/>
                </a:ext>
              </a:extLst>
            </p:cNvPr>
            <p:cNvCxnSpPr>
              <a:stCxn id="14" idx="3"/>
              <a:endCxn id="13" idx="1"/>
            </p:cNvCxnSpPr>
            <p:nvPr/>
          </p:nvCxnSpPr>
          <p:spPr>
            <a:xfrm>
              <a:off x="8037744" y="979385"/>
              <a:ext cx="1834369" cy="130941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2708B8-4B24-7144-9420-EDCA60287644}"/>
                </a:ext>
              </a:extLst>
            </p:cNvPr>
            <p:cNvSpPr/>
            <p:nvPr/>
          </p:nvSpPr>
          <p:spPr>
            <a:xfrm>
              <a:off x="1636647" y="3401176"/>
              <a:ext cx="923543" cy="9456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B948F5-3A66-F444-85AD-4B60061903F9}"/>
                </a:ext>
              </a:extLst>
            </p:cNvPr>
            <p:cNvSpPr txBox="1"/>
            <p:nvPr/>
          </p:nvSpPr>
          <p:spPr>
            <a:xfrm>
              <a:off x="2922937" y="836706"/>
              <a:ext cx="986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Cloud/WAN</a:t>
              </a:r>
            </a:p>
            <a:p>
              <a:pPr algn="ctr"/>
              <a:r>
                <a:rPr lang="en-US" sz="800" dirty="0"/>
                <a:t> Network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5E3AE1-7EC5-BC49-B5EC-95328C78D048}"/>
                </a:ext>
              </a:extLst>
            </p:cNvPr>
            <p:cNvSpPr txBox="1"/>
            <p:nvPr/>
          </p:nvSpPr>
          <p:spPr>
            <a:xfrm>
              <a:off x="6938196" y="1502546"/>
              <a:ext cx="986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Cloud/WAN</a:t>
              </a:r>
            </a:p>
            <a:p>
              <a:pPr algn="ctr"/>
              <a:r>
                <a:rPr lang="en-US" sz="800" dirty="0"/>
                <a:t> Network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DCF391-10C6-F849-99B7-61F900CC1387}"/>
                </a:ext>
              </a:extLst>
            </p:cNvPr>
            <p:cNvSpPr txBox="1"/>
            <p:nvPr/>
          </p:nvSpPr>
          <p:spPr>
            <a:xfrm>
              <a:off x="10000104" y="2980066"/>
              <a:ext cx="886560" cy="3157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t" anchorCtr="1">
              <a:spAutoFit/>
            </a:bodyPr>
            <a:lstStyle/>
            <a:p>
              <a:r>
                <a:rPr lang="en-US" sz="600" b="1" dirty="0">
                  <a:solidFill>
                    <a:sysClr val="windowText" lastClr="000000"/>
                  </a:solidFill>
                </a:rPr>
                <a:t>ISO8583Oil</a:t>
              </a:r>
            </a:p>
            <a:p>
              <a:r>
                <a:rPr lang="en-US" sz="600" b="1" dirty="0">
                  <a:solidFill>
                    <a:sysClr val="windowText" lastClr="000000"/>
                  </a:solidFill>
                </a:rPr>
                <a:t>H2H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7B1D39-D67D-7B4B-8B5A-80241CB9679B}"/>
                </a:ext>
              </a:extLst>
            </p:cNvPr>
            <p:cNvSpPr txBox="1"/>
            <p:nvPr/>
          </p:nvSpPr>
          <p:spPr>
            <a:xfrm>
              <a:off x="5744582" y="537843"/>
              <a:ext cx="886560" cy="3508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ysClr val="windowText" lastClr="000000"/>
                  </a:solidFill>
                </a:rPr>
                <a:t>ISO8583Oil</a:t>
              </a:r>
            </a:p>
            <a:p>
              <a:r>
                <a:rPr lang="en-US" sz="800" b="1" dirty="0">
                  <a:solidFill>
                    <a:sysClr val="windowText" lastClr="000000"/>
                  </a:solidFill>
                </a:rPr>
                <a:t>P2F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41C93D-D7A2-1D4E-B78B-8C24CAECBEA5}"/>
                </a:ext>
              </a:extLst>
            </p:cNvPr>
            <p:cNvSpPr txBox="1"/>
            <p:nvPr/>
          </p:nvSpPr>
          <p:spPr>
            <a:xfrm>
              <a:off x="4454822" y="2939245"/>
              <a:ext cx="924347" cy="5262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rtlCol="0" anchor="ctr" anchorCtr="1">
              <a:spAutoFit/>
            </a:bodyPr>
            <a:lstStyle/>
            <a:p>
              <a:r>
                <a:rPr lang="en-US" sz="800" b="1" dirty="0">
                  <a:solidFill>
                    <a:sysClr val="windowText" lastClr="000000"/>
                  </a:solidFill>
                </a:rPr>
                <a:t>IFSF FDC to POS</a:t>
              </a:r>
            </a:p>
            <a:p>
              <a:r>
                <a:rPr lang="en-US" sz="800" b="1" dirty="0">
                  <a:solidFill>
                    <a:sysClr val="windowText" lastClr="000000"/>
                  </a:solidFill>
                </a:rPr>
                <a:t>(Web)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5B3FB8-A007-7D4A-A27B-659DC7AA1E63}"/>
                </a:ext>
              </a:extLst>
            </p:cNvPr>
            <p:cNvSpPr txBox="1"/>
            <p:nvPr/>
          </p:nvSpPr>
          <p:spPr>
            <a:xfrm>
              <a:off x="4882186" y="5180640"/>
              <a:ext cx="886560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ysClr val="windowText" lastClr="000000"/>
                  </a:solidFill>
                </a:rPr>
                <a:t>IFSF FDC to POS</a:t>
              </a:r>
            </a:p>
            <a:p>
              <a:r>
                <a:rPr lang="en-US" sz="800" b="1" dirty="0">
                  <a:solidFill>
                    <a:sysClr val="windowText" lastClr="000000"/>
                  </a:solidFill>
                </a:rPr>
                <a:t>(TCP-IP)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21FD0B-7C1D-8E42-8D66-081929F5A9A1}"/>
                </a:ext>
              </a:extLst>
            </p:cNvPr>
            <p:cNvSpPr txBox="1"/>
            <p:nvPr/>
          </p:nvSpPr>
          <p:spPr>
            <a:xfrm>
              <a:off x="8429920" y="1464815"/>
              <a:ext cx="886560" cy="3508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ysClr val="windowText" lastClr="000000"/>
                  </a:solidFill>
                </a:rPr>
                <a:t>ISO8583Oil</a:t>
              </a:r>
            </a:p>
            <a:p>
              <a:r>
                <a:rPr lang="en-US" sz="800" b="1" dirty="0">
                  <a:solidFill>
                    <a:sysClr val="windowText" lastClr="000000"/>
                  </a:solidFill>
                </a:rPr>
                <a:t>P2H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116320-EA4B-5A40-BDDD-4DACCF1AAA9C}"/>
                </a:ext>
              </a:extLst>
            </p:cNvPr>
            <p:cNvSpPr txBox="1"/>
            <p:nvPr/>
          </p:nvSpPr>
          <p:spPr>
            <a:xfrm>
              <a:off x="1673630" y="3401176"/>
              <a:ext cx="8865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VISS Console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F6C414-B122-2E4F-8BC9-B7D2B621DC7B}"/>
                </a:ext>
              </a:extLst>
            </p:cNvPr>
            <p:cNvSpPr/>
            <p:nvPr/>
          </p:nvSpPr>
          <p:spPr>
            <a:xfrm>
              <a:off x="2876065" y="3401176"/>
              <a:ext cx="923543" cy="9456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DF8185-791F-E04F-8718-E2840F2CCF68}"/>
                </a:ext>
              </a:extLst>
            </p:cNvPr>
            <p:cNvSpPr/>
            <p:nvPr/>
          </p:nvSpPr>
          <p:spPr>
            <a:xfrm>
              <a:off x="3117136" y="3833597"/>
              <a:ext cx="488665" cy="4726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</a:rPr>
                <a:t>MP</a:t>
              </a:r>
            </a:p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</a:rPr>
                <a:t>App.</a:t>
              </a:r>
            </a:p>
            <a:p>
              <a:pPr algn="ctr"/>
              <a:endParaRPr lang="en-US" sz="8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982AFB2-EB0F-1346-AEFF-8F8FEE782705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H="1" flipV="1">
              <a:off x="2294294" y="1261250"/>
              <a:ext cx="1067175" cy="25723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C06E11-44AC-5E4C-9836-2D0248A95DBA}"/>
                </a:ext>
              </a:extLst>
            </p:cNvPr>
            <p:cNvCxnSpPr/>
            <p:nvPr/>
          </p:nvCxnSpPr>
          <p:spPr>
            <a:xfrm flipV="1">
              <a:off x="2087223" y="1251650"/>
              <a:ext cx="214600" cy="24669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xplosion 2 51">
              <a:extLst>
                <a:ext uri="{FF2B5EF4-FFF2-40B4-BE49-F238E27FC236}">
                  <a16:creationId xmlns:a16="http://schemas.microsoft.com/office/drawing/2014/main" id="{5C915CCC-950B-F141-B3E6-5ADF5228820A}"/>
                </a:ext>
              </a:extLst>
            </p:cNvPr>
            <p:cNvSpPr/>
            <p:nvPr/>
          </p:nvSpPr>
          <p:spPr>
            <a:xfrm rot="1294062">
              <a:off x="1381784" y="1496151"/>
              <a:ext cx="1643866" cy="1212743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11F96A-66D8-984D-8825-6AD72E081A4D}"/>
                </a:ext>
              </a:extLst>
            </p:cNvPr>
            <p:cNvSpPr txBox="1"/>
            <p:nvPr/>
          </p:nvSpPr>
          <p:spPr>
            <a:xfrm>
              <a:off x="1672402" y="1909088"/>
              <a:ext cx="986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Mobile Data Network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62AF18-B306-1A40-8C1D-D6239390D1E0}"/>
                </a:ext>
              </a:extLst>
            </p:cNvPr>
            <p:cNvSpPr/>
            <p:nvPr/>
          </p:nvSpPr>
          <p:spPr>
            <a:xfrm>
              <a:off x="1842891" y="3851084"/>
              <a:ext cx="488665" cy="4726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</a:rPr>
                <a:t>MP</a:t>
              </a:r>
            </a:p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</a:rPr>
                <a:t>App</a:t>
              </a:r>
              <a:r>
                <a:rPr lang="en-US" sz="800" dirty="0"/>
                <a:t>.</a:t>
              </a:r>
            </a:p>
            <a:p>
              <a:pPr algn="ctr"/>
              <a:endParaRPr lang="en-US" sz="8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F1FFEC-448C-434D-BA69-E00A9EF20C8F}"/>
                </a:ext>
              </a:extLst>
            </p:cNvPr>
            <p:cNvSpPr txBox="1"/>
            <p:nvPr/>
          </p:nvSpPr>
          <p:spPr>
            <a:xfrm>
              <a:off x="2856332" y="3433048"/>
              <a:ext cx="8865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Smart Phone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874E111-CC94-B14C-967F-3E1419B038CE}"/>
                </a:ext>
              </a:extLst>
            </p:cNvPr>
            <p:cNvSpPr/>
            <p:nvPr/>
          </p:nvSpPr>
          <p:spPr>
            <a:xfrm>
              <a:off x="7132207" y="3328182"/>
              <a:ext cx="1767155" cy="15141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4296740-97F5-E144-8C58-4DBAD5B7C16B}"/>
                </a:ext>
              </a:extLst>
            </p:cNvPr>
            <p:cNvSpPr/>
            <p:nvPr/>
          </p:nvSpPr>
          <p:spPr>
            <a:xfrm>
              <a:off x="7247602" y="4232346"/>
              <a:ext cx="700394" cy="4978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Charging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Point 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741013-F1C5-E743-91B4-C09E31CB5CD0}"/>
                </a:ext>
              </a:extLst>
            </p:cNvPr>
            <p:cNvSpPr txBox="1"/>
            <p:nvPr/>
          </p:nvSpPr>
          <p:spPr>
            <a:xfrm>
              <a:off x="7466116" y="3336989"/>
              <a:ext cx="10993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Dispenser/Calculator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4890A6D-E54C-E44A-9D16-2F41E8189C2A}"/>
                </a:ext>
              </a:extLst>
            </p:cNvPr>
            <p:cNvSpPr/>
            <p:nvPr/>
          </p:nvSpPr>
          <p:spPr>
            <a:xfrm>
              <a:off x="8114079" y="4227460"/>
              <a:ext cx="700394" cy="4890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Charging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Point 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A9B7D1-E468-EB41-A0D1-A704A2A32340}"/>
                </a:ext>
              </a:extLst>
            </p:cNvPr>
            <p:cNvSpPr/>
            <p:nvPr/>
          </p:nvSpPr>
          <p:spPr>
            <a:xfrm>
              <a:off x="7249633" y="3790056"/>
              <a:ext cx="774836" cy="3149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M-PAY</a:t>
              </a:r>
            </a:p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B50D0D1-34C4-BD46-9CA4-29556D6FF002}"/>
                </a:ext>
              </a:extLst>
            </p:cNvPr>
            <p:cNvCxnSpPr>
              <a:cxnSpLocks/>
              <a:stCxn id="60" idx="1"/>
              <a:endCxn id="10" idx="2"/>
            </p:cNvCxnSpPr>
            <p:nvPr/>
          </p:nvCxnSpPr>
          <p:spPr>
            <a:xfrm flipH="1" flipV="1">
              <a:off x="4902037" y="1242051"/>
              <a:ext cx="2347597" cy="27054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xplosion 2 61">
              <a:extLst>
                <a:ext uri="{FF2B5EF4-FFF2-40B4-BE49-F238E27FC236}">
                  <a16:creationId xmlns:a16="http://schemas.microsoft.com/office/drawing/2014/main" id="{E1D964A9-7DC9-244D-BA55-6C248FB29CA2}"/>
                </a:ext>
              </a:extLst>
            </p:cNvPr>
            <p:cNvSpPr/>
            <p:nvPr/>
          </p:nvSpPr>
          <p:spPr>
            <a:xfrm rot="1294062">
              <a:off x="4170745" y="1305740"/>
              <a:ext cx="1832855" cy="1406103"/>
            </a:xfrm>
            <a:prstGeom prst="irregularSeal2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399C59-F1C9-9848-8A8B-C4F12996DA00}"/>
                </a:ext>
              </a:extLst>
            </p:cNvPr>
            <p:cNvSpPr txBox="1"/>
            <p:nvPr/>
          </p:nvSpPr>
          <p:spPr>
            <a:xfrm>
              <a:off x="4567481" y="1930380"/>
              <a:ext cx="986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SITES WAN</a:t>
              </a:r>
            </a:p>
            <a:p>
              <a:pPr algn="ctr"/>
              <a:r>
                <a:rPr lang="en-US" sz="800" dirty="0"/>
                <a:t>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08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Architecture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For example – many missing applications</a:t>
            </a:r>
          </a:p>
          <a:p>
            <a:pPr lvl="1"/>
            <a:r>
              <a:rPr lang="en-GB" dirty="0"/>
              <a:t>Sites geo-location database interface</a:t>
            </a:r>
          </a:p>
          <a:p>
            <a:pPr lvl="1"/>
            <a:r>
              <a:rPr lang="en-GB" dirty="0"/>
              <a:t>Site Products database</a:t>
            </a:r>
          </a:p>
          <a:p>
            <a:pPr lvl="1"/>
            <a:r>
              <a:rPr lang="en-GB" dirty="0"/>
              <a:t>Payments system Sites interface</a:t>
            </a:r>
          </a:p>
          <a:p>
            <a:pPr lvl="1"/>
            <a:r>
              <a:rPr lang="en-GB" dirty="0"/>
              <a:t>Payment systems Customer account interface</a:t>
            </a:r>
          </a:p>
          <a:p>
            <a:pPr lvl="1"/>
            <a:r>
              <a:rPr lang="en-GB" dirty="0"/>
              <a:t>Loyalty processing and Electronic Loyalty Servers</a:t>
            </a:r>
          </a:p>
          <a:p>
            <a:pPr lvl="1"/>
            <a:r>
              <a:rPr lang="en-GB" dirty="0"/>
              <a:t>Security (Certificates/firewalls/encryption/etc.,)</a:t>
            </a:r>
          </a:p>
          <a:p>
            <a:pPr lvl="1"/>
            <a:r>
              <a:rPr lang="en-GB" dirty="0"/>
              <a:t>Car parking, Road Tolls, bridges, tunnels and ferries</a:t>
            </a:r>
          </a:p>
          <a:p>
            <a:pPr lvl="1"/>
            <a:r>
              <a:rPr lang="en-GB" dirty="0"/>
              <a:t>Car valeting (incl. tyre pressure)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NB: The above list is incomplete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Important Point</a:t>
            </a:r>
          </a:p>
          <a:p>
            <a:pPr algn="ctr"/>
            <a:r>
              <a:rPr lang="en-GB" sz="3200" dirty="0"/>
              <a:t>- highly simplified diagram</a:t>
            </a:r>
          </a:p>
        </p:txBody>
      </p:sp>
    </p:spTree>
    <p:extLst>
      <p:ext uri="{BB962C8B-B14F-4D97-AF65-F5344CB8AC3E}">
        <p14:creationId xmlns:p14="http://schemas.microsoft.com/office/powerpoint/2010/main" val="195924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Happy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Fuelling pump (i.e. service delivery point) knows where it is </a:t>
            </a:r>
          </a:p>
          <a:p>
            <a:r>
              <a:rPr lang="en-GB" dirty="0"/>
              <a:t>Mobile device (Phone, vehicle tablet) knows where it is</a:t>
            </a:r>
          </a:p>
          <a:p>
            <a:r>
              <a:rPr lang="en-GB" dirty="0"/>
              <a:t>Payment (account) available and default known </a:t>
            </a:r>
          </a:p>
          <a:p>
            <a:r>
              <a:rPr lang="en-GB" dirty="0"/>
              <a:t>Max fuelling amount pre-set (e.g. $50)</a:t>
            </a:r>
          </a:p>
          <a:p>
            <a:r>
              <a:rPr lang="en-GB" dirty="0"/>
              <a:t>All Application WAN and Site LAN networks functioning </a:t>
            </a:r>
          </a:p>
          <a:p>
            <a:r>
              <a:rPr lang="en-GB" dirty="0"/>
              <a:t>Fuelling Pump is Idle (nozzle up) and Ready (zero memory)</a:t>
            </a:r>
          </a:p>
          <a:p>
            <a:r>
              <a:rPr lang="en-GB" dirty="0"/>
              <a:t>Available and required “Product Grades” known</a:t>
            </a:r>
          </a:p>
          <a:p>
            <a:r>
              <a:rPr lang="en-GB" dirty="0"/>
              <a:t>Loyalty Identifier known and enabled</a:t>
            </a:r>
          </a:p>
          <a:p>
            <a:r>
              <a:rPr lang="en-GB" dirty="0"/>
              <a:t>Robotic fuelling and Wireless charging is a not yet available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Prerequisites</a:t>
            </a:r>
          </a:p>
          <a:p>
            <a:pPr algn="ctr"/>
            <a:r>
              <a:rPr lang="en-GB" sz="3200" dirty="0"/>
              <a:t>- In order to minimise dialogue</a:t>
            </a:r>
          </a:p>
        </p:txBody>
      </p:sp>
    </p:spTree>
    <p:extLst>
      <p:ext uri="{BB962C8B-B14F-4D97-AF65-F5344CB8AC3E}">
        <p14:creationId xmlns:p14="http://schemas.microsoft.com/office/powerpoint/2010/main" val="266984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Happy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/>
          </a:bodyPr>
          <a:lstStyle/>
          <a:p>
            <a:r>
              <a:rPr lang="en-GB" dirty="0"/>
              <a:t>Three “Success” API Messages</a:t>
            </a:r>
          </a:p>
          <a:p>
            <a:pPr lvl="1"/>
            <a:r>
              <a:rPr lang="en-GB" dirty="0"/>
              <a:t>Reserve Fuelling Point </a:t>
            </a:r>
          </a:p>
          <a:p>
            <a:pPr lvl="1"/>
            <a:r>
              <a:rPr lang="en-GB" dirty="0"/>
              <a:t>Approve Fuelling Point (following payment Authorisation)</a:t>
            </a:r>
          </a:p>
          <a:p>
            <a:pPr lvl="1"/>
            <a:r>
              <a:rPr lang="en-GB" dirty="0"/>
              <a:t>Completed Fuelling Transaction</a:t>
            </a:r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API Summary</a:t>
            </a:r>
          </a:p>
          <a:p>
            <a:pPr algn="ctr"/>
            <a:r>
              <a:rPr lang="en-GB" sz="3200" dirty="0"/>
              <a:t>- If all goes to plan!!</a:t>
            </a:r>
          </a:p>
        </p:txBody>
      </p:sp>
    </p:spTree>
    <p:extLst>
      <p:ext uri="{BB962C8B-B14F-4D97-AF65-F5344CB8AC3E}">
        <p14:creationId xmlns:p14="http://schemas.microsoft.com/office/powerpoint/2010/main" val="260275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0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Sad Path Walkthrough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38" y="2641671"/>
            <a:ext cx="8506721" cy="317334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95% of transactions follow happy path but….</a:t>
            </a:r>
          </a:p>
          <a:p>
            <a:pPr lvl="1"/>
            <a:r>
              <a:rPr lang="en-GB" dirty="0"/>
              <a:t>The sad path can be hugely problematic and difficult to fix</a:t>
            </a:r>
          </a:p>
          <a:p>
            <a:pPr lvl="1"/>
            <a:r>
              <a:rPr lang="en-GB" dirty="0"/>
              <a:t>At least 22 “Sad” paths identified and need through testing</a:t>
            </a:r>
          </a:p>
          <a:p>
            <a:pPr lvl="1"/>
            <a:endParaRPr lang="en-GB" dirty="0"/>
          </a:p>
          <a:p>
            <a:r>
              <a:rPr lang="en-GB" dirty="0"/>
              <a:t>Two “Failure” API Messages</a:t>
            </a:r>
          </a:p>
          <a:p>
            <a:pPr lvl="1"/>
            <a:r>
              <a:rPr lang="en-GB" dirty="0"/>
              <a:t>Cancel Fuelling Point (to “Un-authorise” a pre-authorised account payment)</a:t>
            </a:r>
          </a:p>
          <a:p>
            <a:pPr lvl="1"/>
            <a:r>
              <a:rPr lang="en-GB" dirty="0"/>
              <a:t>Free Fuelling Point (to un-reserve a Fuelling point after a User, Systems or operator intervention/error)</a:t>
            </a:r>
          </a:p>
          <a:p>
            <a:pPr lvl="1"/>
            <a:endParaRPr lang="en-GB" dirty="0"/>
          </a:p>
          <a:p>
            <a:r>
              <a:rPr lang="en-GB" dirty="0"/>
              <a:t>And ”many timers” required – esp. related to connectivity issues</a:t>
            </a:r>
          </a:p>
          <a:p>
            <a:pPr lvl="1"/>
            <a:r>
              <a:rPr lang="en-GB" dirty="0"/>
              <a:t>E.g. no Failure message from site</a:t>
            </a:r>
          </a:p>
          <a:p>
            <a:pPr lvl="1"/>
            <a:r>
              <a:rPr lang="en-GB" dirty="0"/>
              <a:t>No Approve message to site </a:t>
            </a:r>
          </a:p>
          <a:p>
            <a:pPr lvl="1"/>
            <a:r>
              <a:rPr lang="en-GB" i="1" dirty="0"/>
              <a:t>How long do you wait??? What length of time for a timer?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10482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/>
              <a:t>API Summary</a:t>
            </a:r>
          </a:p>
          <a:p>
            <a:pPr algn="ctr"/>
            <a:r>
              <a:rPr lang="en-GB" sz="3200" dirty="0"/>
              <a:t>- When something goes wrong</a:t>
            </a:r>
          </a:p>
        </p:txBody>
      </p:sp>
    </p:spTree>
    <p:extLst>
      <p:ext uri="{BB962C8B-B14F-4D97-AF65-F5344CB8AC3E}">
        <p14:creationId xmlns:p14="http://schemas.microsoft.com/office/powerpoint/2010/main" val="21249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Alternative Scenarios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6" y="2179324"/>
            <a:ext cx="8506721" cy="387345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Conditional Processing</a:t>
            </a:r>
          </a:p>
          <a:p>
            <a:pPr lvl="1"/>
            <a:r>
              <a:rPr lang="en-GB" dirty="0"/>
              <a:t>“Digital Offers” redemption (changes unit price or final sale price)</a:t>
            </a:r>
          </a:p>
          <a:p>
            <a:pPr lvl="1"/>
            <a:r>
              <a:rPr lang="en-GB" dirty="0"/>
              <a:t>Payment account not pre-configured (dynamically selected/entered)</a:t>
            </a:r>
          </a:p>
          <a:p>
            <a:pPr lvl="1"/>
            <a:r>
              <a:rPr lang="en-GB" dirty="0"/>
              <a:t>Acceptable product grade(s) not configured</a:t>
            </a:r>
          </a:p>
          <a:p>
            <a:pPr lvl="1"/>
            <a:r>
              <a:rPr lang="en-GB" dirty="0"/>
              <a:t>Location services not enabled – Service Point needs to be uniquely identified</a:t>
            </a:r>
          </a:p>
          <a:p>
            <a:pPr lvl="1"/>
            <a:r>
              <a:rPr lang="en-GB" dirty="0"/>
              <a:t>First use (Fire and other safety regulations to be followed)</a:t>
            </a:r>
          </a:p>
          <a:p>
            <a:pPr lvl="1"/>
            <a:r>
              <a:rPr lang="en-GB" dirty="0"/>
              <a:t>Local paper receipt required (Trading standards)</a:t>
            </a:r>
          </a:p>
          <a:p>
            <a:r>
              <a:rPr lang="en-GB" dirty="0"/>
              <a:t>Exceptions</a:t>
            </a:r>
          </a:p>
          <a:p>
            <a:pPr lvl="1"/>
            <a:r>
              <a:rPr lang="en-GB" dirty="0"/>
              <a:t>Hardware and mechanical failures (including network WAN and LAN)</a:t>
            </a:r>
          </a:p>
          <a:p>
            <a:pPr lvl="1"/>
            <a:r>
              <a:rPr lang="en-GB" dirty="0"/>
              <a:t>Pump not free</a:t>
            </a:r>
          </a:p>
          <a:p>
            <a:pPr lvl="1"/>
            <a:r>
              <a:rPr lang="en-GB" dirty="0"/>
              <a:t>Insufficient funds in account or account not available</a:t>
            </a:r>
          </a:p>
          <a:p>
            <a:pPr lvl="1"/>
            <a:r>
              <a:rPr lang="en-GB" dirty="0"/>
              <a:t>Operator, cashier, customer, vehicle or “system” aborts transaction</a:t>
            </a:r>
          </a:p>
          <a:p>
            <a:pPr lvl="1"/>
            <a:r>
              <a:rPr lang="en-GB" dirty="0"/>
              <a:t>Incompatible product / grade selected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6135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Conditions and Exceptions</a:t>
            </a:r>
          </a:p>
        </p:txBody>
      </p:sp>
    </p:spTree>
    <p:extLst>
      <p:ext uri="{BB962C8B-B14F-4D97-AF65-F5344CB8AC3E}">
        <p14:creationId xmlns:p14="http://schemas.microsoft.com/office/powerpoint/2010/main" val="110102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713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Misc. Operational Issues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458BBB-8BB5-4F9D-8838-4903D32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6" y="2179324"/>
            <a:ext cx="8506721" cy="38734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Mixed Service Modes</a:t>
            </a:r>
          </a:p>
          <a:p>
            <a:pPr lvl="1"/>
            <a:r>
              <a:rPr lang="en-GB" dirty="0"/>
              <a:t>Cashier needs to know status of the ”Mobile Payment” transaction at all times to reduce “accidental” drive-</a:t>
            </a:r>
            <a:r>
              <a:rPr lang="en-GB" dirty="0" err="1"/>
              <a:t>aways</a:t>
            </a:r>
            <a:r>
              <a:rPr lang="en-GB" dirty="0"/>
              <a:t> (Fuel is taken yet not paid for)</a:t>
            </a:r>
          </a:p>
          <a:p>
            <a:pPr lvl="1"/>
            <a:r>
              <a:rPr lang="en-GB" dirty="0"/>
              <a:t>Fuelling Point must handle nozzle juggling (</a:t>
            </a:r>
            <a:r>
              <a:rPr lang="en-GB" i="1" dirty="0"/>
              <a:t>if not robotic or wireless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Acceptable product grade(s) not configured</a:t>
            </a:r>
          </a:p>
          <a:p>
            <a:pPr lvl="1"/>
            <a:r>
              <a:rPr lang="en-GB" dirty="0"/>
              <a:t>Fuelling point dynamically (i.e. per transaction) sets unit price and ”service mode”)</a:t>
            </a:r>
          </a:p>
          <a:p>
            <a:r>
              <a:rPr lang="en-GB" dirty="0"/>
              <a:t>Alternative Architectures</a:t>
            </a:r>
          </a:p>
          <a:p>
            <a:pPr lvl="1"/>
            <a:r>
              <a:rPr lang="en-GB" dirty="0"/>
              <a:t>IFSF has identified 5 real-world </a:t>
            </a:r>
            <a:r>
              <a:rPr lang="en-GB" b="1" u="sng" dirty="0"/>
              <a:t>working</a:t>
            </a:r>
            <a:r>
              <a:rPr lang="en-GB" dirty="0"/>
              <a:t> architectures – this one is “winning” because</a:t>
            </a:r>
          </a:p>
          <a:p>
            <a:pPr lvl="2"/>
            <a:r>
              <a:rPr lang="en-GB" dirty="0"/>
              <a:t>Site doesn’t require OPT, CRIND or COPT – but does need “unmanned controller device”</a:t>
            </a:r>
          </a:p>
          <a:p>
            <a:pPr lvl="2"/>
            <a:r>
              <a:rPr lang="en-GB" dirty="0"/>
              <a:t>No PCI re-certification of site EPS (or any other connected components) is necessary</a:t>
            </a:r>
          </a:p>
          <a:p>
            <a:pPr lvl="2"/>
            <a:r>
              <a:rPr lang="en-GB" dirty="0"/>
              <a:t>No PCI relevant data (neither sensitive or personal or private) is required to be transmitted to site</a:t>
            </a:r>
          </a:p>
          <a:p>
            <a:pPr lvl="2"/>
            <a:r>
              <a:rPr lang="en-GB" dirty="0"/>
              <a:t>Often referred to as OTA (“over the air” authorisation)</a:t>
            </a:r>
          </a:p>
          <a:p>
            <a:pPr lvl="2"/>
            <a:r>
              <a:rPr lang="en-GB" dirty="0"/>
              <a:t>No OIML nor W&amp;M recertification of site equipment / operations needed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199" y="1096009"/>
            <a:ext cx="8229600" cy="61352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/>
              <a:t>Operational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36187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3F8880-C780-47F9-A049-E125D2ABA7B4}"/>
              </a:ext>
            </a:extLst>
          </p:cNvPr>
          <p:cNvSpPr txBox="1"/>
          <p:nvPr/>
        </p:nvSpPr>
        <p:spPr>
          <a:xfrm>
            <a:off x="0" y="6449108"/>
            <a:ext cx="9143999" cy="4088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33D6-8353-49CE-AC73-F4ABAFF4C608}"/>
              </a:ext>
            </a:extLst>
          </p:cNvPr>
          <p:cNvSpPr txBox="1"/>
          <p:nvPr/>
        </p:nvSpPr>
        <p:spPr>
          <a:xfrm>
            <a:off x="0" y="-37054"/>
            <a:ext cx="80149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Shell Fill &amp; Go – Happy Path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9B2E6-6E3A-4F7A-A96C-664F03AB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2" y="34384"/>
            <a:ext cx="1011329" cy="591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970C1-ACBC-42CC-9E7F-937F504793D5}"/>
              </a:ext>
            </a:extLst>
          </p:cNvPr>
          <p:cNvSpPr txBox="1"/>
          <p:nvPr/>
        </p:nvSpPr>
        <p:spPr>
          <a:xfrm>
            <a:off x="507279" y="6515129"/>
            <a:ext cx="383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@IFSFonline</a:t>
            </a:r>
            <a:r>
              <a:rPr lang="en-GB" sz="1400" dirty="0">
                <a:solidFill>
                  <a:schemeClr val="bg1"/>
                </a:solidFill>
              </a:rPr>
              <a:t>    </a:t>
            </a:r>
            <a:r>
              <a:rPr lang="en-GB" sz="1400" b="1" dirty="0">
                <a:solidFill>
                  <a:schemeClr val="bg1"/>
                </a:solidFill>
              </a:rPr>
              <a:t>#IFSFconf2017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027D503-18C0-5E41-ACAA-91953C97C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14" y="1190660"/>
            <a:ext cx="2508697" cy="44529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1B9DB-A528-4183-82C8-D45D7BE12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72" y="6449108"/>
            <a:ext cx="439818" cy="439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086CD-8A03-D64C-9553-8C06B711B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154823"/>
            <a:ext cx="2528888" cy="44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nf 17.potx" id="{8C86BB74-C97A-41B2-BE4A-C3BBBE1802B9}" vid="{0A44E137-C9B1-4772-82CB-5695568973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C0D2805F0E44CBCB4DE801A8C6586" ma:contentTypeVersion="4" ma:contentTypeDescription="Create a new document." ma:contentTypeScope="" ma:versionID="0235b736488703c5947218e478dca9ba">
  <xsd:schema xmlns:xsd="http://www.w3.org/2001/XMLSchema" xmlns:xs="http://www.w3.org/2001/XMLSchema" xmlns:p="http://schemas.microsoft.com/office/2006/metadata/properties" xmlns:ns2="69e020df-8fd6-478d-b55e-903322076575" xmlns:ns3="c9c12c0f-e001-46be-99ec-55456e5d55b0" targetNamespace="http://schemas.microsoft.com/office/2006/metadata/properties" ma:root="true" ma:fieldsID="0bbb44e30530505d2dfda411ebec6fbe" ns2:_="" ns3:_="">
    <xsd:import namespace="69e020df-8fd6-478d-b55e-903322076575"/>
    <xsd:import namespace="c9c12c0f-e001-46be-99ec-55456e5d55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020df-8fd6-478d-b55e-9033220765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12c0f-e001-46be-99ec-55456e5d55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01357-9E04-4B6F-994E-3943BCB2C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E0BC4-8E94-4908-98F7-CC26F9A28C79}">
  <ds:schemaRefs>
    <ds:schemaRef ds:uri="http://purl.org/dc/terms/"/>
    <ds:schemaRef ds:uri="69e020df-8fd6-478d-b55e-90332207657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9c12c0f-e001-46be-99ec-55456e5d55b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7A5DAB-B899-4583-B7EE-04073FA83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020df-8fd6-478d-b55e-903322076575"/>
    <ds:schemaRef ds:uri="c9c12c0f-e001-46be-99ec-55456e5d5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805</Words>
  <Application>Microsoft Macintosh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Carrier</cp:lastModifiedBy>
  <cp:revision>20</cp:revision>
  <dcterms:modified xsi:type="dcterms:W3CDTF">2018-03-08T12:12:59Z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0x0101000FEC0D2805F0E44CBCB4DE801A8C6586</vt:lpwstr>
  </property>
</Properties>
</file>